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8"/>
  </p:notesMasterIdLst>
  <p:sldIdLst>
    <p:sldId id="256" r:id="rId2"/>
    <p:sldId id="271" r:id="rId3"/>
    <p:sldId id="279" r:id="rId4"/>
    <p:sldId id="277" r:id="rId5"/>
    <p:sldId id="280" r:id="rId6"/>
    <p:sldId id="285" r:id="rId7"/>
    <p:sldId id="283" r:id="rId8"/>
    <p:sldId id="284" r:id="rId9"/>
    <p:sldId id="275" r:id="rId10"/>
    <p:sldId id="286" r:id="rId11"/>
    <p:sldId id="273" r:id="rId12"/>
    <p:sldId id="267" r:id="rId13"/>
    <p:sldId id="264" r:id="rId14"/>
    <p:sldId id="268" r:id="rId15"/>
    <p:sldId id="27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407"/>
  </p:normalViewPr>
  <p:slideViewPr>
    <p:cSldViewPr snapToGrid="0" snapToObjects="1">
      <p:cViewPr varScale="1">
        <p:scale>
          <a:sx n="59" d="100"/>
          <a:sy n="59" d="100"/>
        </p:scale>
        <p:origin x="1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F8D78901-E4E5-4321-8494-C395C92F9855}"/>
    <pc:docChg chg="custSel addSld modSld">
      <pc:chgData name="Colin Morrison TASC Morrison" userId="9e8379d8aac75974" providerId="LiveId" clId="{F8D78901-E4E5-4321-8494-C395C92F9855}" dt="2023-08-16T14:51:13.933" v="343" actId="207"/>
      <pc:docMkLst>
        <pc:docMk/>
      </pc:docMkLst>
      <pc:sldChg chg="addSp delSp modSp new mod setBg">
        <pc:chgData name="Colin Morrison TASC Morrison" userId="9e8379d8aac75974" providerId="LiveId" clId="{F8D78901-E4E5-4321-8494-C395C92F9855}" dt="2023-08-16T14:51:13.933" v="343" actId="207"/>
        <pc:sldMkLst>
          <pc:docMk/>
          <pc:sldMk cId="1488421537" sldId="286"/>
        </pc:sldMkLst>
        <pc:spChg chg="del mod">
          <ac:chgData name="Colin Morrison TASC Morrison" userId="9e8379d8aac75974" providerId="LiveId" clId="{F8D78901-E4E5-4321-8494-C395C92F9855}" dt="2023-08-16T14:51:04.801" v="340" actId="478"/>
          <ac:spMkLst>
            <pc:docMk/>
            <pc:sldMk cId="1488421537" sldId="286"/>
            <ac:spMk id="2" creationId="{0D41AF87-2DA9-53AF-9AB1-EC96ACDF4027}"/>
          </ac:spMkLst>
        </pc:spChg>
        <pc:spChg chg="mod">
          <ac:chgData name="Colin Morrison TASC Morrison" userId="9e8379d8aac75974" providerId="LiveId" clId="{F8D78901-E4E5-4321-8494-C395C92F9855}" dt="2023-08-16T14:51:13.933" v="343" actId="207"/>
          <ac:spMkLst>
            <pc:docMk/>
            <pc:sldMk cId="1488421537" sldId="286"/>
            <ac:spMk id="3" creationId="{19EC7452-C983-31AC-4B45-A5C84F0A8578}"/>
          </ac:spMkLst>
        </pc:spChg>
        <pc:spChg chg="mod">
          <ac:chgData name="Colin Morrison TASC Morrison" userId="9e8379d8aac75974" providerId="LiveId" clId="{F8D78901-E4E5-4321-8494-C395C92F9855}" dt="2023-08-16T14:51:01.439" v="339" actId="26606"/>
          <ac:spMkLst>
            <pc:docMk/>
            <pc:sldMk cId="1488421537" sldId="286"/>
            <ac:spMk id="4" creationId="{10525EC9-2671-FE22-342C-101762E7F654}"/>
          </ac:spMkLst>
        </pc:spChg>
        <pc:spChg chg="add">
          <ac:chgData name="Colin Morrison TASC Morrison" userId="9e8379d8aac75974" providerId="LiveId" clId="{F8D78901-E4E5-4321-8494-C395C92F9855}" dt="2023-08-16T14:51:01.439" v="339" actId="26606"/>
          <ac:spMkLst>
            <pc:docMk/>
            <pc:sldMk cId="1488421537" sldId="286"/>
            <ac:spMk id="10" creationId="{D1D34770-47A8-402C-AF23-2B653F2D88C1}"/>
          </ac:spMkLst>
        </pc:spChg>
        <pc:picChg chg="add mod">
          <ac:chgData name="Colin Morrison TASC Morrison" userId="9e8379d8aac75974" providerId="LiveId" clId="{F8D78901-E4E5-4321-8494-C395C92F9855}" dt="2023-08-16T14:51:01.439" v="339" actId="26606"/>
          <ac:picMkLst>
            <pc:docMk/>
            <pc:sldMk cId="1488421537" sldId="286"/>
            <ac:picMk id="5" creationId="{0CB44E6E-F6FE-F8E2-F968-87C504AD104D}"/>
          </ac:picMkLst>
        </pc:picChg>
      </pc:sldChg>
    </pc:docChg>
  </pc:docChgLst>
  <pc:docChgLst>
    <pc:chgData name="Colin Morrison TASC Morrison" userId="9e8379d8aac75974" providerId="LiveId" clId="{429F2110-1487-435D-9B52-1EBF1D0D1766}"/>
    <pc:docChg chg="modSld">
      <pc:chgData name="Colin Morrison TASC Morrison" userId="9e8379d8aac75974" providerId="LiveId" clId="{429F2110-1487-435D-9B52-1EBF1D0D1766}" dt="2024-01-09T16:36:54.345" v="4" actId="20577"/>
      <pc:docMkLst>
        <pc:docMk/>
      </pc:docMkLst>
      <pc:sldChg chg="modSp mod">
        <pc:chgData name="Colin Morrison TASC Morrison" userId="9e8379d8aac75974" providerId="LiveId" clId="{429F2110-1487-435D-9B52-1EBF1D0D1766}" dt="2024-01-09T16:36:54.345" v="4" actId="20577"/>
        <pc:sldMkLst>
          <pc:docMk/>
          <pc:sldMk cId="1488421537" sldId="286"/>
        </pc:sldMkLst>
        <pc:spChg chg="mod">
          <ac:chgData name="Colin Morrison TASC Morrison" userId="9e8379d8aac75974" providerId="LiveId" clId="{429F2110-1487-435D-9B52-1EBF1D0D1766}" dt="2024-01-09T16:36:54.345" v="4" actId="20577"/>
          <ac:spMkLst>
            <pc:docMk/>
            <pc:sldMk cId="1488421537" sldId="286"/>
            <ac:spMk id="3" creationId="{19EC7452-C983-31AC-4B45-A5C84F0A85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pPr/>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pPr/>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pPr/>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1FF0F7F-A767-6F44-8124-CE485D4C9FE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pPr/>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pPr/>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pPr/>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pPr/>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pPr/>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pPr/>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pPr/>
              <a:t>09/01/2024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pPr/>
              <a:t>09/01/2024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pPr/>
              <a:t>09/01/2024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pPr/>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pPr/>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pPr/>
              <a:t>09/01/2024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pPr/>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youtu.be/ypMyH0W1trs"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heygirls.co.uk/education/myth-buster/" TargetMode="Externa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hyperlink" Target="https://www.heygirls.co.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hildline.org.uk/info-advice/you-your-body/puberty/periods/"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youtu.be/kmWbOC8Fbb0" TargetMode="External"/><Relationship Id="rId5" Type="http://schemas.openxmlformats.org/officeDocument/2006/relationships/hyperlink" Target="https://youtu.be/DBe7-PHRav8"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2387600"/>
          </a:xfrm>
        </p:spPr>
        <p:txBody>
          <a:bodyPr>
            <a:normAutofit/>
          </a:bodyPr>
          <a:lstStyle/>
          <a:p>
            <a:r>
              <a:rPr lang="en-GB" sz="4400" b="1" dirty="0"/>
              <a:t>My body now: </a:t>
            </a:r>
            <a:br>
              <a:rPr lang="en-GB" sz="4400" b="1" dirty="0"/>
            </a:br>
            <a:r>
              <a:rPr lang="en-GB" sz="4400" b="1" dirty="0"/>
              <a:t>Menstruation</a:t>
            </a:r>
            <a:endParaRPr lang="en-US" sz="44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524000" y="3429000"/>
            <a:ext cx="9144000" cy="2190750"/>
          </a:xfrm>
        </p:spPr>
        <p:txBody>
          <a:bodyPr>
            <a:normAutofit/>
          </a:bodyPr>
          <a:lstStyle/>
          <a:p>
            <a:pPr marL="342900" lvl="0" indent="-342900" algn="l">
              <a:buFont typeface="Arial" panose="020B0604020202020204" pitchFamily="34" charset="0"/>
              <a:buChar char="•"/>
            </a:pPr>
            <a:r>
              <a:rPr lang="en-GB" dirty="0"/>
              <a:t>I can name parts of my body. </a:t>
            </a:r>
          </a:p>
          <a:p>
            <a:pPr marL="342900" lvl="0" indent="-342900" algn="l">
              <a:buFont typeface="Arial" panose="020B0604020202020204" pitchFamily="34" charset="0"/>
              <a:buChar char="•"/>
            </a:pPr>
            <a:r>
              <a:rPr lang="en-GB" dirty="0"/>
              <a:t>I can talk about the different parts of my body and what they do.  </a:t>
            </a:r>
          </a:p>
          <a:p>
            <a:pPr marL="342900" lvl="0" indent="-342900" algn="l">
              <a:buFont typeface="Arial" panose="020B0604020202020204" pitchFamily="34" charset="0"/>
              <a:buChar char="•"/>
            </a:pPr>
            <a:r>
              <a:rPr lang="en-GB" dirty="0"/>
              <a:t>I can describe the changes that take place with puberty. </a:t>
            </a:r>
          </a:p>
          <a:p>
            <a:pPr marL="342900" lvl="0" indent="-342900" algn="l">
              <a:buFont typeface="Arial" panose="020B0604020202020204" pitchFamily="34" charset="0"/>
              <a:buChar char="•"/>
            </a:pPr>
            <a:r>
              <a:rPr lang="en-GB" dirty="0"/>
              <a:t>I can identify things to do or someone to talk to if I have a question or a worry.</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custDataLst>
      <p:tags r:id="rId1"/>
    </p:custDataLst>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EC7452-C983-31AC-4B45-A5C84F0A8578}"/>
              </a:ext>
            </a:extLst>
          </p:cNvPr>
          <p:cNvSpPr>
            <a:spLocks noGrp="1"/>
          </p:cNvSpPr>
          <p:nvPr>
            <p:ph idx="1"/>
          </p:nvPr>
        </p:nvSpPr>
        <p:spPr>
          <a:xfrm>
            <a:off x="836680" y="1564483"/>
            <a:ext cx="6002110" cy="3729034"/>
          </a:xfrm>
        </p:spPr>
        <p:txBody>
          <a:bodyPr>
            <a:normAutofit/>
          </a:bodyPr>
          <a:lstStyle/>
          <a:p>
            <a:pPr marL="0" indent="0">
              <a:buNone/>
            </a:pPr>
            <a:r>
              <a:rPr lang="en-GB" sz="2400" b="1" dirty="0"/>
              <a:t>You can also use period pants.</a:t>
            </a:r>
          </a:p>
          <a:p>
            <a:pPr marL="0" indent="0">
              <a:buNone/>
            </a:pPr>
            <a:r>
              <a:rPr lang="en-GB" sz="2400" dirty="0"/>
              <a:t>Period pants are underwear that absorb the blood during your menstrual cycle. You can wear them like regular underwear, without the need for tampons or pads. Period pants are reusable and can be washed. They can be used while exercising, sleeping or at any point in our period. </a:t>
            </a:r>
          </a:p>
          <a:p>
            <a:pPr marL="0" indent="0">
              <a:buNone/>
            </a:pPr>
            <a:endParaRPr lang="en-GB" sz="2400" dirty="0">
              <a:solidFill>
                <a:srgbClr val="FF0000"/>
              </a:solidFill>
            </a:endParaRPr>
          </a:p>
        </p:txBody>
      </p:sp>
      <p:sp>
        <p:nvSpPr>
          <p:cNvPr id="4" name="Footer Placeholder 3">
            <a:extLst>
              <a:ext uri="{FF2B5EF4-FFF2-40B4-BE49-F238E27FC236}">
                <a16:creationId xmlns:a16="http://schemas.microsoft.com/office/drawing/2014/main" id="{10525EC9-2671-FE22-342C-101762E7F654}"/>
              </a:ext>
            </a:extLst>
          </p:cNvPr>
          <p:cNvSpPr>
            <a:spLocks noGrp="1"/>
          </p:cNvSpPr>
          <p:nvPr>
            <p:ph type="ftr" sz="quarter" idx="11"/>
          </p:nvPr>
        </p:nvSpPr>
        <p:spPr>
          <a:xfrm>
            <a:off x="3195473" y="6356350"/>
            <a:ext cx="3811437" cy="365125"/>
          </a:xfrm>
        </p:spPr>
        <p:txBody>
          <a:bodyPr>
            <a:normAutofit/>
          </a:bodyPr>
          <a:lstStyle/>
          <a:p>
            <a:pPr algn="l">
              <a:spcAft>
                <a:spcPts val="600"/>
              </a:spcAft>
            </a:pPr>
            <a:r>
              <a:rPr lang="en-US"/>
              <a:t>rshp.scot</a:t>
            </a:r>
          </a:p>
        </p:txBody>
      </p:sp>
      <p:pic>
        <p:nvPicPr>
          <p:cNvPr id="5" name="Picture 4" descr="3pk Heavy Absorbency Period Full Briefs image 1">
            <a:extLst>
              <a:ext uri="{FF2B5EF4-FFF2-40B4-BE49-F238E27FC236}">
                <a16:creationId xmlns:a16="http://schemas.microsoft.com/office/drawing/2014/main" id="{0CB44E6E-F6FE-F8E2-F968-87C504AD1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0" r="2406"/>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2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6420-4B6B-4125-8FA9-0E5996EDADEB}"/>
              </a:ext>
            </a:extLst>
          </p:cNvPr>
          <p:cNvSpPr>
            <a:spLocks noGrp="1"/>
          </p:cNvSpPr>
          <p:nvPr>
            <p:ph type="title"/>
          </p:nvPr>
        </p:nvSpPr>
        <p:spPr>
          <a:xfrm>
            <a:off x="6094105" y="802955"/>
            <a:ext cx="4977976" cy="1454051"/>
          </a:xfrm>
        </p:spPr>
        <p:txBody>
          <a:bodyPr>
            <a:normAutofit/>
          </a:bodyPr>
          <a:lstStyle/>
          <a:p>
            <a:r>
              <a:rPr lang="en-GB" sz="2800" b="1" dirty="0">
                <a:solidFill>
                  <a:srgbClr val="000000"/>
                </a:solidFill>
                <a:latin typeface="+mn-lt"/>
              </a:rPr>
              <a:t>What myths have you heard about periods?</a:t>
            </a:r>
            <a:endParaRPr lang="en-GB" sz="2800" dirty="0">
              <a:solidFill>
                <a:srgbClr val="000000"/>
              </a:solidFill>
              <a:latin typeface="+mn-lt"/>
            </a:endParaRPr>
          </a:p>
        </p:txBody>
      </p:sp>
      <p:pic>
        <p:nvPicPr>
          <p:cNvPr id="6" name="Picture 5">
            <a:extLst>
              <a:ext uri="{FF2B5EF4-FFF2-40B4-BE49-F238E27FC236}">
                <a16:creationId xmlns:a16="http://schemas.microsoft.com/office/drawing/2014/main" id="{EF06C1A8-5DB8-45B5-86A0-5813AB525C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153" y="4288212"/>
            <a:ext cx="3661831" cy="1766833"/>
          </a:xfrm>
          <a:prstGeom prst="rect">
            <a:avLst/>
          </a:prstGeom>
        </p:spPr>
      </p:pic>
      <p:sp>
        <p:nvSpPr>
          <p:cNvPr id="3" name="Content Placeholder 2">
            <a:extLst>
              <a:ext uri="{FF2B5EF4-FFF2-40B4-BE49-F238E27FC236}">
                <a16:creationId xmlns:a16="http://schemas.microsoft.com/office/drawing/2014/main" id="{90834209-8698-4902-AA3E-B0BF183835B6}"/>
              </a:ext>
            </a:extLst>
          </p:cNvPr>
          <p:cNvSpPr>
            <a:spLocks noGrp="1"/>
          </p:cNvSpPr>
          <p:nvPr>
            <p:ph idx="1"/>
          </p:nvPr>
        </p:nvSpPr>
        <p:spPr>
          <a:xfrm>
            <a:off x="6090574" y="1889904"/>
            <a:ext cx="4977578" cy="2560865"/>
          </a:xfrm>
        </p:spPr>
        <p:txBody>
          <a:bodyPr anchor="ctr">
            <a:normAutofit/>
          </a:bodyPr>
          <a:lstStyle/>
          <a:p>
            <a:pPr marL="0" indent="0">
              <a:buNone/>
            </a:pPr>
            <a:r>
              <a:rPr lang="en-GB" dirty="0">
                <a:solidFill>
                  <a:srgbClr val="000000"/>
                </a:solidFill>
              </a:rPr>
              <a:t>A myth is something that people believe to be true – but in fact </a:t>
            </a:r>
            <a:r>
              <a:rPr lang="en-GB" b="1" dirty="0">
                <a:solidFill>
                  <a:srgbClr val="000000"/>
                </a:solidFill>
              </a:rPr>
              <a:t>it’s false</a:t>
            </a:r>
            <a:r>
              <a:rPr lang="en-GB" dirty="0">
                <a:solidFill>
                  <a:srgbClr val="000000"/>
                </a:solidFill>
              </a:rPr>
              <a:t>.</a:t>
            </a:r>
          </a:p>
        </p:txBody>
      </p:sp>
      <p:sp>
        <p:nvSpPr>
          <p:cNvPr id="4" name="Footer Placeholder 3">
            <a:extLst>
              <a:ext uri="{FF2B5EF4-FFF2-40B4-BE49-F238E27FC236}">
                <a16:creationId xmlns:a16="http://schemas.microsoft.com/office/drawing/2014/main" id="{4CE21FD8-8E99-4C6F-B29B-CF15BCE7647D}"/>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pic>
        <p:nvPicPr>
          <p:cNvPr id="9" name="Picture 8"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339178" y="622258"/>
            <a:ext cx="5461635" cy="5577205"/>
          </a:xfrm>
          <a:prstGeom prst="rect">
            <a:avLst/>
          </a:prstGeom>
          <a:effectLst/>
        </p:spPr>
      </p:pic>
    </p:spTree>
    <p:custDataLst>
      <p:tags r:id="rId1"/>
    </p:custDataLst>
    <p:extLst>
      <p:ext uri="{BB962C8B-B14F-4D97-AF65-F5344CB8AC3E}">
        <p14:creationId xmlns:p14="http://schemas.microsoft.com/office/powerpoint/2010/main" val="123969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469C6F9-369B-445D-A075-1125FA0093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p:cNvSpPr>
            <a:spLocks noGrp="1"/>
          </p:cNvSpPr>
          <p:nvPr>
            <p:ph idx="1"/>
          </p:nvPr>
        </p:nvSpPr>
        <p:spPr>
          <a:xfrm>
            <a:off x="6044224" y="1238951"/>
            <a:ext cx="4977578" cy="3639289"/>
          </a:xfrm>
        </p:spPr>
        <p:txBody>
          <a:bodyPr anchor="ctr">
            <a:normAutofit/>
          </a:bodyPr>
          <a:lstStyle/>
          <a:p>
            <a:pPr marL="0" indent="0">
              <a:buNone/>
            </a:pPr>
            <a:r>
              <a:rPr lang="en-GB" sz="2400" b="1" dirty="0">
                <a:solidFill>
                  <a:srgbClr val="000000"/>
                </a:solidFill>
              </a:rPr>
              <a:t>Talking periods </a:t>
            </a:r>
            <a:r>
              <a:rPr lang="en-GB" sz="2400" dirty="0">
                <a:solidFill>
                  <a:srgbClr val="000000"/>
                </a:solidFill>
              </a:rPr>
              <a:t>(duration 4 minutes)</a:t>
            </a:r>
          </a:p>
          <a:p>
            <a:pPr marL="0" indent="0">
              <a:buNone/>
            </a:pPr>
            <a:r>
              <a:rPr lang="en-GB" sz="2400" b="1" u="sng" dirty="0">
                <a:solidFill>
                  <a:srgbClr val="000000"/>
                </a:solidFill>
                <a:hlinkClick r:id="rId5"/>
              </a:rPr>
              <a:t>https://youtu.be/ypMyH0W1trs</a:t>
            </a:r>
            <a:r>
              <a:rPr lang="en-US" sz="2400" dirty="0">
                <a:solidFill>
                  <a:srgbClr val="000000"/>
                </a:solidFill>
              </a:rPr>
              <a:t> </a:t>
            </a:r>
            <a:endParaRPr lang="en-GB"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custDataLst>
      <p:tags r:id="rId1"/>
    </p:custDataLst>
    <p:extLst>
      <p:ext uri="{BB962C8B-B14F-4D97-AF65-F5344CB8AC3E}">
        <p14:creationId xmlns:p14="http://schemas.microsoft.com/office/powerpoint/2010/main" val="52007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4536" y="1917119"/>
            <a:ext cx="4862613" cy="2449830"/>
          </a:xfrm>
        </p:spPr>
        <p:txBody>
          <a:bodyPr>
            <a:normAutofit/>
          </a:bodyPr>
          <a:lstStyle/>
          <a:p>
            <a:pPr marL="0" indent="0">
              <a:buNone/>
            </a:pPr>
            <a:r>
              <a:rPr lang="en-GB" sz="2400" b="1" dirty="0"/>
              <a:t>Hey Girls</a:t>
            </a:r>
            <a:r>
              <a:rPr lang="en-US" sz="2400" dirty="0"/>
              <a:t> </a:t>
            </a:r>
            <a:endParaRPr lang="en-GB" sz="2400" b="1" dirty="0"/>
          </a:p>
          <a:p>
            <a:pPr marL="0" indent="0">
              <a:buNone/>
            </a:pPr>
            <a:r>
              <a:rPr lang="en-GB" sz="2400" u="sng" dirty="0">
                <a:hlinkClick r:id="rId3"/>
              </a:rPr>
              <a:t>www.heygirls.co.uk/education/myth-buster/</a:t>
            </a:r>
            <a:r>
              <a:rPr lang="en-US" sz="2400" dirty="0"/>
              <a:t> </a:t>
            </a:r>
          </a:p>
        </p:txBody>
      </p:sp>
      <p:sp>
        <p:nvSpPr>
          <p:cNvPr id="4" name="Footer Placeholder 3"/>
          <p:cNvSpPr>
            <a:spLocks noGrp="1"/>
          </p:cNvSpPr>
          <p:nvPr>
            <p:ph type="ftr" sz="quarter" idx="11"/>
          </p:nvPr>
        </p:nvSpPr>
        <p:spPr/>
        <p:txBody>
          <a:bodyPr/>
          <a:lstStyle/>
          <a:p>
            <a:r>
              <a:rPr lang="en-US"/>
              <a:t>rshp.scot</a:t>
            </a:r>
          </a:p>
        </p:txBody>
      </p:sp>
      <p:pic>
        <p:nvPicPr>
          <p:cNvPr id="5" name="Picture 4" descr="Hey Girls">
            <a:hlinkClick r:id="rId4" tooltip="&quot;Hey Girls&quot;"/>
            <a:extLst>
              <a:ext uri="{FF2B5EF4-FFF2-40B4-BE49-F238E27FC236}">
                <a16:creationId xmlns:a16="http://schemas.microsoft.com/office/drawing/2014/main" id="{2EC9E5FD-6E1D-4B36-86C1-9D2AC8D1FD08}"/>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369083" y="1286564"/>
            <a:ext cx="6103620" cy="3710940"/>
          </a:xfrm>
          <a:prstGeom prst="rect">
            <a:avLst/>
          </a:prstGeom>
          <a:noFill/>
          <a:ln>
            <a:noFill/>
          </a:ln>
        </p:spPr>
      </p:pic>
    </p:spTree>
    <p:custDataLst>
      <p:tags r:id="rId1"/>
    </p:custDataLst>
    <p:extLst>
      <p:ext uri="{BB962C8B-B14F-4D97-AF65-F5344CB8AC3E}">
        <p14:creationId xmlns:p14="http://schemas.microsoft.com/office/powerpoint/2010/main" val="136981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30" y="2438400"/>
            <a:ext cx="5127029" cy="3785419"/>
          </a:xfrm>
        </p:spPr>
        <p:txBody>
          <a:bodyPr>
            <a:normAutofit/>
          </a:bodyPr>
          <a:lstStyle/>
          <a:p>
            <a:pPr marL="0" indent="0">
              <a:buNone/>
            </a:pPr>
            <a:r>
              <a:rPr lang="en-GB" b="1" err="1"/>
              <a:t>Childline</a:t>
            </a:r>
            <a:endParaRPr lang="en-GB" b="1" i="1"/>
          </a:p>
          <a:p>
            <a:pPr marL="0" indent="0">
              <a:buNone/>
            </a:pPr>
            <a:r>
              <a:rPr lang="en-GB" u="sng">
                <a:hlinkClick r:id="rId3"/>
              </a:rPr>
              <a:t>https://www.childline.org.uk/info-advice/you-your-body/puberty/periods/</a:t>
            </a:r>
            <a:endParaRPr lang="en-GB"/>
          </a:p>
        </p:txBody>
      </p:sp>
      <p:pic>
        <p:nvPicPr>
          <p:cNvPr id="5" name="Picture 4" descr="A close up of a logo&#10;&#10;Description automatically generated">
            <a:extLst>
              <a:ext uri="{FF2B5EF4-FFF2-40B4-BE49-F238E27FC236}">
                <a16:creationId xmlns:a16="http://schemas.microsoft.com/office/drawing/2014/main" id="{C9DAEBB2-B1D0-44C5-8805-E673B74E5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custDataLst>
      <p:tags r:id="rId1"/>
    </p:custDataLst>
    <p:extLst>
      <p:ext uri="{BB962C8B-B14F-4D97-AF65-F5344CB8AC3E}">
        <p14:creationId xmlns:p14="http://schemas.microsoft.com/office/powerpoint/2010/main" val="39782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CD5B30C0-FF03-48AF-9D34-2A6144B81C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49" y="2340551"/>
            <a:ext cx="3661831" cy="2197097"/>
          </a:xfrm>
          <a:prstGeom prst="rect">
            <a:avLst/>
          </a:prstGeom>
        </p:spPr>
      </p:pic>
      <p:sp>
        <p:nvSpPr>
          <p:cNvPr id="3" name="Content Placeholder 2">
            <a:extLst>
              <a:ext uri="{FF2B5EF4-FFF2-40B4-BE49-F238E27FC236}">
                <a16:creationId xmlns:a16="http://schemas.microsoft.com/office/drawing/2014/main" id="{E94DD553-C88E-4046-BF1D-B63274E3392D}"/>
              </a:ext>
            </a:extLst>
          </p:cNvPr>
          <p:cNvSpPr>
            <a:spLocks noGrp="1"/>
          </p:cNvSpPr>
          <p:nvPr>
            <p:ph idx="1"/>
          </p:nvPr>
        </p:nvSpPr>
        <p:spPr>
          <a:xfrm>
            <a:off x="5598341" y="1238951"/>
            <a:ext cx="5507718" cy="3639289"/>
          </a:xfrm>
        </p:spPr>
        <p:txBody>
          <a:bodyPr anchor="ctr">
            <a:noAutofit/>
          </a:bodyPr>
          <a:lstStyle/>
          <a:p>
            <a:pPr marL="0" indent="0">
              <a:buNone/>
            </a:pPr>
            <a:r>
              <a:rPr lang="en-GB" dirty="0">
                <a:solidFill>
                  <a:srgbClr val="000000"/>
                </a:solidFill>
              </a:rPr>
              <a:t>In Scotland, all girls and women can get sanitary towels or tampons at school or college for free. This is because it is unfair that girls and women have to pay for something that is essential for them when they have their periods</a:t>
            </a:r>
            <a:r>
              <a:rPr lang="en-GB">
                <a:solidFill>
                  <a:srgbClr val="000000"/>
                </a:solidFill>
              </a:rPr>
              <a:t>. </a:t>
            </a:r>
          </a:p>
          <a:p>
            <a:pPr marL="0" indent="0">
              <a:buNone/>
            </a:pPr>
            <a:r>
              <a:rPr lang="en-GB">
                <a:solidFill>
                  <a:srgbClr val="000000"/>
                </a:solidFill>
              </a:rPr>
              <a:t>The </a:t>
            </a:r>
            <a:r>
              <a:rPr lang="en-GB" dirty="0">
                <a:solidFill>
                  <a:srgbClr val="000000"/>
                </a:solidFill>
              </a:rPr>
              <a:t>Scottish Government gives the money for this to the Council and then the products are available where young people learn.</a:t>
            </a:r>
          </a:p>
        </p:txBody>
      </p:sp>
      <p:sp>
        <p:nvSpPr>
          <p:cNvPr id="4" name="Footer Placeholder 3">
            <a:extLst>
              <a:ext uri="{FF2B5EF4-FFF2-40B4-BE49-F238E27FC236}">
                <a16:creationId xmlns:a16="http://schemas.microsoft.com/office/drawing/2014/main" id="{F291ACF6-9799-448E-8605-6A1DA3A0AD12}"/>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custDataLst>
      <p:tags r:id="rId1"/>
    </p:custDataLst>
    <p:extLst>
      <p:ext uri="{BB962C8B-B14F-4D97-AF65-F5344CB8AC3E}">
        <p14:creationId xmlns:p14="http://schemas.microsoft.com/office/powerpoint/2010/main" val="238962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9ACAC241-2058-4D76-BBA4-7C23B2054476}"/>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p:cNvSpPr>
            <a:spLocks noGrp="1"/>
          </p:cNvSpPr>
          <p:nvPr>
            <p:ph idx="1"/>
          </p:nvPr>
        </p:nvSpPr>
        <p:spPr>
          <a:xfrm>
            <a:off x="1895301" y="1197033"/>
            <a:ext cx="4771505" cy="3657600"/>
          </a:xfrm>
        </p:spPr>
        <p:txBody>
          <a:bodyPr anchor="ctr">
            <a:normAutofit/>
          </a:bodyPr>
          <a:lstStyle/>
          <a:p>
            <a:pPr marL="0" indent="0">
              <a:buNone/>
            </a:pPr>
            <a:r>
              <a:rPr lang="en-GB" sz="3200" b="1" dirty="0">
                <a:solidFill>
                  <a:srgbClr val="000000"/>
                </a:solidFill>
              </a:rPr>
              <a:t>What questions do you have about menstruation (periods)?</a:t>
            </a:r>
          </a:p>
        </p:txBody>
      </p:sp>
      <p:sp>
        <p:nvSpPr>
          <p:cNvPr id="4" name="Footer Placeholder 3"/>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spTree>
    <p:custDataLst>
      <p:tags r:id="rId1"/>
    </p:custDataLst>
    <p:extLst>
      <p:ext uri="{BB962C8B-B14F-4D97-AF65-F5344CB8AC3E}">
        <p14:creationId xmlns:p14="http://schemas.microsoft.com/office/powerpoint/2010/main" val="196548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86524" y="629266"/>
            <a:ext cx="5053203" cy="1676603"/>
          </a:xfrm>
        </p:spPr>
        <p:txBody>
          <a:bodyPr>
            <a:normAutofit/>
          </a:bodyPr>
          <a:lstStyle/>
          <a:p>
            <a:r>
              <a:rPr lang="en-US" sz="2800" b="1" dirty="0">
                <a:latin typeface="+mn-lt"/>
              </a:rPr>
              <a:t>Periods. </a:t>
            </a:r>
            <a:br>
              <a:rPr lang="en-US" sz="2800" b="1" dirty="0">
                <a:latin typeface="+mn-lt"/>
              </a:rPr>
            </a:br>
            <a:r>
              <a:rPr lang="en-US" sz="2800" b="1" dirty="0">
                <a:latin typeface="+mn-lt"/>
              </a:rPr>
              <a:t>Another word for periods is menstruation.</a:t>
            </a:r>
          </a:p>
        </p:txBody>
      </p:sp>
      <p:sp>
        <p:nvSpPr>
          <p:cNvPr id="26" name="Rectangle 25">
            <a:extLst>
              <a:ext uri="{FF2B5EF4-FFF2-40B4-BE49-F238E27FC236}">
                <a16:creationId xmlns:a16="http://schemas.microsoft.com/office/drawing/2014/main" id="{0CFBA2BA-8E71-4F5B-8D9F-B69EE92F3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A034A1A2-571C-4D7C-97E5-1210DBA3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512559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blue shirt&#10;&#10;Description automatically generated">
            <a:extLst>
              <a:ext uri="{FF2B5EF4-FFF2-40B4-BE49-F238E27FC236}">
                <a16:creationId xmlns:a16="http://schemas.microsoft.com/office/drawing/2014/main" id="{3A52502D-7BD8-4A37-8527-755539B41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568" y="803049"/>
            <a:ext cx="2144426" cy="2470686"/>
          </a:xfrm>
          <a:prstGeom prst="rect">
            <a:avLst/>
          </a:prstGeom>
        </p:spPr>
      </p:pic>
      <p:pic>
        <p:nvPicPr>
          <p:cNvPr id="7" name="Picture 6" descr="A picture containing person, table, sitting, indoor&#10;&#10;Description automatically generated">
            <a:extLst>
              <a:ext uri="{FF2B5EF4-FFF2-40B4-BE49-F238E27FC236}">
                <a16:creationId xmlns:a16="http://schemas.microsoft.com/office/drawing/2014/main" id="{4F1BA137-8F69-4F57-A1D1-3A15BB490A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7860" y="813900"/>
            <a:ext cx="2174175" cy="2459835"/>
          </a:xfrm>
          <a:prstGeom prst="rect">
            <a:avLst/>
          </a:prstGeom>
        </p:spPr>
      </p:pic>
      <p:pic>
        <p:nvPicPr>
          <p:cNvPr id="10" name="Picture 9" descr="A close up of a toy&#10;&#10;Description automatically generated">
            <a:extLst>
              <a:ext uri="{FF2B5EF4-FFF2-40B4-BE49-F238E27FC236}">
                <a16:creationId xmlns:a16="http://schemas.microsoft.com/office/drawing/2014/main" id="{8970FFFD-A208-4239-B190-AF260220C30D}"/>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19190" y="3434659"/>
            <a:ext cx="2130130" cy="2469120"/>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2BB8C59D-1C02-4D46-AE6D-1997866D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27860" y="3434658"/>
            <a:ext cx="2174176" cy="2469121"/>
          </a:xfrm>
          <a:prstGeom prst="rect">
            <a:avLst/>
          </a:prstGeom>
        </p:spPr>
      </p:pic>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486523" y="2038392"/>
            <a:ext cx="5053203" cy="3785419"/>
          </a:xfrm>
        </p:spPr>
        <p:txBody>
          <a:bodyPr>
            <a:noAutofit/>
          </a:bodyPr>
          <a:lstStyle/>
          <a:p>
            <a:pPr marL="0" indent="0">
              <a:buNone/>
            </a:pPr>
            <a:r>
              <a:rPr lang="en-GB" dirty="0"/>
              <a:t>Most girls start their period between the age of  10 and 16.</a:t>
            </a:r>
          </a:p>
          <a:p>
            <a:pPr marL="0" indent="0">
              <a:buNone/>
            </a:pPr>
            <a:r>
              <a:rPr lang="en-GB" dirty="0"/>
              <a:t>Some girls start earlier, some later.</a:t>
            </a:r>
          </a:p>
          <a:p>
            <a:pPr marL="0" indent="0">
              <a:buNone/>
            </a:pPr>
            <a:r>
              <a:rPr lang="en-GB" dirty="0"/>
              <a:t>It’s important to remember that not all girls have periods. </a:t>
            </a:r>
          </a:p>
          <a:p>
            <a:pPr marL="0" indent="0">
              <a:buNone/>
            </a:pPr>
            <a:r>
              <a:rPr lang="en-GB" dirty="0"/>
              <a:t>All girls are different and unique.</a:t>
            </a:r>
          </a:p>
        </p:txBody>
      </p:sp>
      <p:sp>
        <p:nvSpPr>
          <p:cNvPr id="2" name="Footer Placeholder 1"/>
          <p:cNvSpPr>
            <a:spLocks noGrp="1"/>
          </p:cNvSpPr>
          <p:nvPr>
            <p:ph type="ftr" sz="quarter" idx="11"/>
          </p:nvPr>
        </p:nvSpPr>
        <p:spPr>
          <a:xfrm>
            <a:off x="5316180" y="6356350"/>
            <a:ext cx="6388140" cy="365125"/>
          </a:xfrm>
        </p:spPr>
        <p:txBody>
          <a:bodyPr>
            <a:normAutofit/>
          </a:bodyPr>
          <a:lstStyle/>
          <a:p>
            <a:pPr algn="r">
              <a:spcAft>
                <a:spcPts val="600"/>
              </a:spcAft>
            </a:pPr>
            <a:r>
              <a:rPr lang="en-US"/>
              <a:t>rshp.scot</a:t>
            </a:r>
          </a:p>
        </p:txBody>
      </p:sp>
    </p:spTree>
    <p:custDataLst>
      <p:tags r:id="rId1"/>
    </p:custDataLst>
    <p:extLst>
      <p:ext uri="{BB962C8B-B14F-4D97-AF65-F5344CB8AC3E}">
        <p14:creationId xmlns:p14="http://schemas.microsoft.com/office/powerpoint/2010/main" val="244879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12085" y="629266"/>
            <a:ext cx="4827642" cy="1676603"/>
          </a:xfrm>
        </p:spPr>
        <p:txBody>
          <a:bodyPr>
            <a:normAutofit/>
          </a:bodyPr>
          <a:lstStyle/>
          <a:p>
            <a:r>
              <a:rPr lang="en-US" sz="2800" b="1" dirty="0">
                <a:latin typeface="+mn-lt"/>
              </a:rPr>
              <a:t>What is a Period?</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712085" y="2038392"/>
            <a:ext cx="4827641" cy="4317958"/>
          </a:xfrm>
        </p:spPr>
        <p:txBody>
          <a:bodyPr>
            <a:noAutofit/>
          </a:bodyPr>
          <a:lstStyle/>
          <a:p>
            <a:pPr marL="0" indent="0">
              <a:buNone/>
            </a:pPr>
            <a:r>
              <a:rPr lang="en-GB" dirty="0"/>
              <a:t>When a girl goes through puberty her ovaries release an egg every month.</a:t>
            </a:r>
          </a:p>
          <a:p>
            <a:pPr marL="0" indent="0">
              <a:buNone/>
            </a:pPr>
            <a:r>
              <a:rPr lang="en-GB" dirty="0"/>
              <a:t>For a few days each month blood and other fluids pass out through the girl’s vagina. </a:t>
            </a:r>
          </a:p>
          <a:p>
            <a:pPr marL="0" indent="0">
              <a:buNone/>
            </a:pPr>
            <a:r>
              <a:rPr lang="en-GB" dirty="0"/>
              <a:t>There can be some fluids called pre-period discharge before the period starts.</a:t>
            </a:r>
          </a:p>
          <a:p>
            <a:pPr marL="0" indent="0">
              <a:buNone/>
            </a:pPr>
            <a:r>
              <a:rPr lang="en-GB" dirty="0"/>
              <a:t>This is completely normal. </a:t>
            </a:r>
          </a:p>
        </p:txBody>
      </p:sp>
      <p:sp>
        <p:nvSpPr>
          <p:cNvPr id="2" name="Footer Placeholder 1"/>
          <p:cNvSpPr>
            <a:spLocks noGrp="1"/>
          </p:cNvSpPr>
          <p:nvPr>
            <p:ph type="ftr" sz="quarter" idx="11"/>
          </p:nvPr>
        </p:nvSpPr>
        <p:spPr>
          <a:xfrm>
            <a:off x="5316180" y="6356350"/>
            <a:ext cx="6388140" cy="365125"/>
          </a:xfrm>
        </p:spPr>
        <p:txBody>
          <a:bodyPr>
            <a:normAutofit/>
          </a:bodyPr>
          <a:lstStyle/>
          <a:p>
            <a:pPr algn="r">
              <a:spcAft>
                <a:spcPts val="600"/>
              </a:spcAft>
            </a:pPr>
            <a:r>
              <a:rPr lang="en-US"/>
              <a:t>rshp.scot</a:t>
            </a:r>
          </a:p>
        </p:txBody>
      </p:sp>
      <p:pic>
        <p:nvPicPr>
          <p:cNvPr id="4" name="Picture 3" descr="A picture containing clothing&#10;&#10;Description automatically generated">
            <a:extLst>
              <a:ext uri="{FF2B5EF4-FFF2-40B4-BE49-F238E27FC236}">
                <a16:creationId xmlns:a16="http://schemas.microsoft.com/office/drawing/2014/main" id="{12FE809E-9AAC-4DF6-81D9-4A9D73740964}"/>
              </a:ext>
            </a:extLst>
          </p:cNvPr>
          <p:cNvPicPr>
            <a:picLocks noChangeAspect="1"/>
          </p:cNvPicPr>
          <p:nvPr/>
        </p:nvPicPr>
        <p:blipFill>
          <a:blip r:embed="rId4"/>
          <a:stretch>
            <a:fillRect/>
          </a:stretch>
        </p:blipFill>
        <p:spPr>
          <a:xfrm>
            <a:off x="-371476" y="0"/>
            <a:ext cx="6858000" cy="6858000"/>
          </a:xfrm>
          <a:prstGeom prst="rect">
            <a:avLst/>
          </a:prstGeom>
        </p:spPr>
      </p:pic>
    </p:spTree>
    <p:custDataLst>
      <p:tags r:id="rId1"/>
    </p:custDataLst>
    <p:extLst>
      <p:ext uri="{BB962C8B-B14F-4D97-AF65-F5344CB8AC3E}">
        <p14:creationId xmlns:p14="http://schemas.microsoft.com/office/powerpoint/2010/main" val="8549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18257"/>
            <a:ext cx="10439400" cy="1325563"/>
          </a:xfrm>
        </p:spPr>
        <p:txBody>
          <a:bodyPr>
            <a:normAutofit/>
          </a:bodyPr>
          <a:lstStyle/>
          <a:p>
            <a:r>
              <a:rPr lang="en-GB" sz="2800" b="1" dirty="0">
                <a:latin typeface="+mn-lt"/>
              </a:rPr>
              <a:t>Periods</a:t>
            </a:r>
          </a:p>
        </p:txBody>
      </p:sp>
      <p:sp>
        <p:nvSpPr>
          <p:cNvPr id="6" name="Content Placeholder 5"/>
          <p:cNvSpPr>
            <a:spLocks noGrp="1"/>
          </p:cNvSpPr>
          <p:nvPr>
            <p:ph sz="half" idx="1"/>
          </p:nvPr>
        </p:nvSpPr>
        <p:spPr>
          <a:xfrm>
            <a:off x="914400" y="1847850"/>
            <a:ext cx="4844440" cy="4351338"/>
          </a:xfrm>
        </p:spPr>
        <p:txBody>
          <a:bodyPr>
            <a:normAutofit/>
          </a:bodyPr>
          <a:lstStyle/>
          <a:p>
            <a:pPr marL="0" indent="0">
              <a:buNone/>
            </a:pPr>
            <a:r>
              <a:rPr lang="en-GB" dirty="0"/>
              <a:t>When a girl has her period she wears a sanitary towel or tampon or menstrual cup to absorb the fluid. </a:t>
            </a:r>
          </a:p>
        </p:txBody>
      </p:sp>
      <p:sp>
        <p:nvSpPr>
          <p:cNvPr id="4" name="Footer Placeholder 3"/>
          <p:cNvSpPr>
            <a:spLocks noGrp="1"/>
          </p:cNvSpPr>
          <p:nvPr>
            <p:ph type="ftr" sz="quarter" idx="11"/>
          </p:nvPr>
        </p:nvSpPr>
        <p:spPr/>
        <p:txBody>
          <a:bodyPr/>
          <a:lstStyle/>
          <a:p>
            <a:r>
              <a:rPr lang="en-US"/>
              <a:t>rshp.scot</a:t>
            </a:r>
          </a:p>
        </p:txBody>
      </p:sp>
      <p:pic>
        <p:nvPicPr>
          <p:cNvPr id="8" name="Content Placeholder 7" descr="A close up of a piece of paper&#10;&#10;Description automatically generated">
            <a:extLst>
              <a:ext uri="{FF2B5EF4-FFF2-40B4-BE49-F238E27FC236}">
                <a16:creationId xmlns:a16="http://schemas.microsoft.com/office/drawing/2014/main" id="{D4E3E7D9-0DA6-4667-BD89-6629D6353513}"/>
              </a:ext>
            </a:extLst>
          </p:cNvPr>
          <p:cNvPicPr>
            <a:picLocks noGrp="1" noChangeAspect="1"/>
          </p:cNvPicPr>
          <p:nvPr>
            <p:ph sz="half" idx="2"/>
          </p:nvPr>
        </p:nvPicPr>
        <p:blipFill rotWithShape="1">
          <a:blip r:embed="rId3"/>
          <a:srcRect r="2625" b="3"/>
          <a:stretch/>
        </p:blipFill>
        <p:spPr>
          <a:xfrm>
            <a:off x="6096000" y="1200839"/>
            <a:ext cx="5574535" cy="4061723"/>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2287443"/>
            <a:ext cx="5471918" cy="1325563"/>
          </a:xfrm>
        </p:spPr>
        <p:txBody>
          <a:bodyPr>
            <a:normAutofit fontScale="90000"/>
          </a:bodyPr>
          <a:lstStyle/>
          <a:p>
            <a:r>
              <a:rPr lang="en-GB" sz="2800" dirty="0">
                <a:latin typeface="+mn-lt"/>
              </a:rPr>
              <a:t>A girl will need to change her sanitary towel or tampon a few times a day.</a:t>
            </a:r>
            <a:br>
              <a:rPr lang="en-GB" sz="2800" dirty="0">
                <a:latin typeface="+mn-lt"/>
              </a:rPr>
            </a:br>
            <a:br>
              <a:rPr lang="en-GB" sz="2800" dirty="0">
                <a:latin typeface="+mn-lt"/>
              </a:rPr>
            </a:br>
            <a:r>
              <a:rPr lang="en-GB" sz="2800" dirty="0">
                <a:latin typeface="Calibri" pitchFamily="34" charset="0"/>
                <a:cs typeface="Calibri" pitchFamily="34" charset="0"/>
              </a:rPr>
              <a:t>Used sanitary wear should go in the bin.  </a:t>
            </a:r>
          </a:p>
        </p:txBody>
      </p:sp>
      <p:sp>
        <p:nvSpPr>
          <p:cNvPr id="5" name="Footer Placeholder 4"/>
          <p:cNvSpPr>
            <a:spLocks noGrp="1"/>
          </p:cNvSpPr>
          <p:nvPr>
            <p:ph type="ftr" sz="quarter" idx="11"/>
          </p:nvPr>
        </p:nvSpPr>
        <p:spPr/>
        <p:txBody>
          <a:bodyPr/>
          <a:lstStyle/>
          <a:p>
            <a:r>
              <a:rPr lang="en-US"/>
              <a:t>rshp.scot</a:t>
            </a:r>
          </a:p>
        </p:txBody>
      </p:sp>
      <p:pic>
        <p:nvPicPr>
          <p:cNvPr id="1027" name="Picture 3"/>
          <p:cNvPicPr>
            <a:picLocks noGrp="1" noChangeAspect="1" noChangeArrowheads="1"/>
          </p:cNvPicPr>
          <p:nvPr>
            <p:ph sz="half" idx="2"/>
          </p:nvPr>
        </p:nvPicPr>
        <p:blipFill>
          <a:blip r:embed="rId3"/>
          <a:srcRect/>
          <a:stretch>
            <a:fillRect/>
          </a:stretch>
        </p:blipFill>
        <p:spPr bwMode="auto">
          <a:xfrm>
            <a:off x="931718" y="3236846"/>
            <a:ext cx="3919682" cy="3024236"/>
          </a:xfrm>
          <a:prstGeom prst="rect">
            <a:avLst/>
          </a:prstGeom>
          <a:noFill/>
          <a:ln w="9525">
            <a:noFill/>
            <a:miter lim="800000"/>
            <a:headEnd/>
            <a:tailEnd/>
          </a:ln>
        </p:spPr>
      </p:pic>
      <p:pic>
        <p:nvPicPr>
          <p:cNvPr id="7" name="Picture 6" descr="A picture containing person, indoor, wall&#10;&#10;Description automatically generated">
            <a:extLst>
              <a:ext uri="{FF2B5EF4-FFF2-40B4-BE49-F238E27FC236}">
                <a16:creationId xmlns:a16="http://schemas.microsoft.com/office/drawing/2014/main" id="{D2A97DA1-2432-4041-A733-121C5D7013FE}"/>
              </a:ext>
            </a:extLst>
          </p:cNvPr>
          <p:cNvPicPr>
            <a:picLocks noChangeAspect="1"/>
          </p:cNvPicPr>
          <p:nvPr/>
        </p:nvPicPr>
        <p:blipFill>
          <a:blip r:embed="rId4"/>
          <a:stretch>
            <a:fillRect/>
          </a:stretch>
        </p:blipFill>
        <p:spPr>
          <a:xfrm>
            <a:off x="931718" y="527151"/>
            <a:ext cx="3919682" cy="2614427"/>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89" y="2431983"/>
            <a:ext cx="4114800" cy="1492384"/>
          </a:xfrm>
        </p:spPr>
        <p:txBody>
          <a:bodyPr>
            <a:noAutofit/>
          </a:bodyPr>
          <a:lstStyle/>
          <a:p>
            <a:r>
              <a:rPr lang="en-GB" sz="2800" dirty="0">
                <a:latin typeface="+mn-lt"/>
              </a:rPr>
              <a:t>The average blood loss is around 1-2 egg cups full but it can look like more.  If someone is losing a lot of blood they should see their doctor.</a:t>
            </a:r>
            <a:br>
              <a:rPr lang="en-GB" sz="2800" dirty="0"/>
            </a:br>
            <a:endParaRPr lang="en-GB" sz="2800" dirty="0"/>
          </a:p>
        </p:txBody>
      </p:sp>
      <p:sp>
        <p:nvSpPr>
          <p:cNvPr id="5" name="Footer Placeholder 4"/>
          <p:cNvSpPr>
            <a:spLocks noGrp="1"/>
          </p:cNvSpPr>
          <p:nvPr>
            <p:ph type="ftr" sz="quarter" idx="11"/>
          </p:nvPr>
        </p:nvSpPr>
        <p:spPr/>
        <p:txBody>
          <a:bodyPr/>
          <a:lstStyle/>
          <a:p>
            <a:r>
              <a:rPr lang="en-US"/>
              <a:t>rshp.scot</a:t>
            </a:r>
          </a:p>
        </p:txBody>
      </p:sp>
      <p:pic>
        <p:nvPicPr>
          <p:cNvPr id="9" name="Picture 8" descr="A close up of a logo&#10;&#10;Description automatically generated">
            <a:extLst>
              <a:ext uri="{FF2B5EF4-FFF2-40B4-BE49-F238E27FC236}">
                <a16:creationId xmlns:a16="http://schemas.microsoft.com/office/drawing/2014/main" id="{6DAE4A63-B818-4E14-AC6E-EF41FFFD6EE8}"/>
              </a:ext>
            </a:extLst>
          </p:cNvPr>
          <p:cNvPicPr>
            <a:picLocks noChangeAspect="1"/>
          </p:cNvPicPr>
          <p:nvPr/>
        </p:nvPicPr>
        <p:blipFill>
          <a:blip r:embed="rId3"/>
          <a:stretch>
            <a:fillRect/>
          </a:stretch>
        </p:blipFill>
        <p:spPr>
          <a:xfrm>
            <a:off x="0" y="0"/>
            <a:ext cx="6858000" cy="68580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marL="0" lvl="0" indent="0">
              <a:buNone/>
            </a:pPr>
            <a:r>
              <a:rPr lang="en-GB" dirty="0"/>
              <a:t>Some girls might experience pain or discomfort during their period.</a:t>
            </a:r>
            <a:br>
              <a:rPr lang="en-GB" dirty="0"/>
            </a:br>
            <a:endParaRPr lang="en-GB" dirty="0"/>
          </a:p>
          <a:p>
            <a:pPr marL="0" lvl="0" indent="0">
              <a:buNone/>
            </a:pPr>
            <a:r>
              <a:rPr lang="en-GB" dirty="0"/>
              <a:t>If you have any questions or worries about periods, you should talk to an  trusted adult.</a:t>
            </a:r>
          </a:p>
          <a:p>
            <a:endParaRPr lang="en-GB" dirty="0"/>
          </a:p>
        </p:txBody>
      </p:sp>
      <p:sp>
        <p:nvSpPr>
          <p:cNvPr id="5" name="Footer Placeholder 4"/>
          <p:cNvSpPr>
            <a:spLocks noGrp="1"/>
          </p:cNvSpPr>
          <p:nvPr>
            <p:ph type="ftr" sz="quarter" idx="11"/>
          </p:nvPr>
        </p:nvSpPr>
        <p:spPr/>
        <p:txBody>
          <a:bodyPr/>
          <a:lstStyle/>
          <a:p>
            <a:r>
              <a:rPr lang="en-US"/>
              <a:t>rshp.scot</a:t>
            </a:r>
          </a:p>
        </p:txBody>
      </p:sp>
      <p:pic>
        <p:nvPicPr>
          <p:cNvPr id="2050" name="Picture 2"/>
          <p:cNvPicPr>
            <a:picLocks noGrp="1" noChangeAspect="1" noChangeArrowheads="1"/>
          </p:cNvPicPr>
          <p:nvPr>
            <p:ph sz="half" idx="1"/>
          </p:nvPr>
        </p:nvPicPr>
        <p:blipFill>
          <a:blip r:embed="rId3"/>
          <a:srcRect/>
          <a:stretch>
            <a:fillRect/>
          </a:stretch>
        </p:blipFill>
        <p:spPr bwMode="auto">
          <a:xfrm>
            <a:off x="635001" y="917575"/>
            <a:ext cx="5319770" cy="4798064"/>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br>
              <a:rPr lang="en-GB" sz="2400" dirty="0">
                <a:latin typeface="+mn-lt"/>
              </a:rPr>
            </a:br>
            <a:endParaRPr lang="en-GB" sz="2400" dirty="0">
              <a:latin typeface="+mn-lt"/>
            </a:endParaRPr>
          </a:p>
        </p:txBody>
      </p:sp>
      <p:sp>
        <p:nvSpPr>
          <p:cNvPr id="4" name="Content Placeholder 3"/>
          <p:cNvSpPr>
            <a:spLocks noGrp="1"/>
          </p:cNvSpPr>
          <p:nvPr>
            <p:ph sz="half" idx="2"/>
          </p:nvPr>
        </p:nvSpPr>
        <p:spPr>
          <a:xfrm>
            <a:off x="5765800" y="1253331"/>
            <a:ext cx="5588000" cy="4351338"/>
          </a:xfrm>
        </p:spPr>
        <p:txBody>
          <a:bodyPr/>
          <a:lstStyle/>
          <a:p>
            <a:pPr>
              <a:buNone/>
            </a:pPr>
            <a:endParaRPr lang="en-GB" dirty="0"/>
          </a:p>
          <a:p>
            <a:pPr>
              <a:buNone/>
            </a:pPr>
            <a:r>
              <a:rPr lang="en-GB" dirty="0"/>
              <a:t>	After starting to have her periods a girl can become pregnant if she has sexual intercourse. </a:t>
            </a:r>
          </a:p>
          <a:p>
            <a:pPr>
              <a:buNone/>
            </a:pPr>
            <a:r>
              <a:rPr lang="en-GB" dirty="0"/>
              <a:t>	If she has sex, she will need to use contraception to prevent pregnancy.</a:t>
            </a:r>
          </a:p>
        </p:txBody>
      </p:sp>
      <p:sp>
        <p:nvSpPr>
          <p:cNvPr id="5" name="Footer Placeholder 4"/>
          <p:cNvSpPr>
            <a:spLocks noGrp="1"/>
          </p:cNvSpPr>
          <p:nvPr>
            <p:ph type="ftr" sz="quarter" idx="11"/>
          </p:nvPr>
        </p:nvSpPr>
        <p:spPr/>
        <p:txBody>
          <a:bodyPr/>
          <a:lstStyle/>
          <a:p>
            <a:r>
              <a:rPr lang="en-US"/>
              <a:t>rshp.scot</a:t>
            </a:r>
          </a:p>
        </p:txBody>
      </p:sp>
      <p:pic>
        <p:nvPicPr>
          <p:cNvPr id="9" name="Picture 8" descr="A person posing for a picture&#10;&#10;Description automatically generated">
            <a:extLst>
              <a:ext uri="{FF2B5EF4-FFF2-40B4-BE49-F238E27FC236}">
                <a16:creationId xmlns:a16="http://schemas.microsoft.com/office/drawing/2014/main" id="{60B26795-C6DE-4B4C-9018-BC4D06C1BAE1}"/>
              </a:ext>
            </a:extLst>
          </p:cNvPr>
          <p:cNvPicPr>
            <a:picLocks noChangeAspect="1"/>
          </p:cNvPicPr>
          <p:nvPr/>
        </p:nvPicPr>
        <p:blipFill>
          <a:blip r:embed="rId3"/>
          <a:stretch>
            <a:fillRect/>
          </a:stretch>
        </p:blipFill>
        <p:spPr>
          <a:xfrm>
            <a:off x="1040638" y="187235"/>
            <a:ext cx="4114800" cy="616911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45FF789-2EEB-4C7E-8F6C-95209919A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14F83DFF-2E33-4D62-8697-559CB0151789}"/>
              </a:ext>
            </a:extLst>
          </p:cNvPr>
          <p:cNvSpPr>
            <a:spLocks noGrp="1"/>
          </p:cNvSpPr>
          <p:nvPr>
            <p:ph idx="1"/>
          </p:nvPr>
        </p:nvSpPr>
        <p:spPr>
          <a:xfrm>
            <a:off x="6044223" y="1080699"/>
            <a:ext cx="5064763" cy="3639289"/>
          </a:xfrm>
        </p:spPr>
        <p:txBody>
          <a:bodyPr anchor="ctr">
            <a:normAutofit/>
          </a:bodyPr>
          <a:lstStyle/>
          <a:p>
            <a:pPr marL="0" lvl="0" indent="0">
              <a:buNone/>
            </a:pPr>
            <a:r>
              <a:rPr lang="en-GB" sz="2400" b="1" i="1" dirty="0">
                <a:solidFill>
                  <a:srgbClr val="000000"/>
                </a:solidFill>
              </a:rPr>
              <a:t>Menstruation: What to expect</a:t>
            </a:r>
            <a:r>
              <a:rPr lang="en-GB" sz="2400" dirty="0">
                <a:solidFill>
                  <a:srgbClr val="000000"/>
                </a:solidFill>
              </a:rPr>
              <a:t> (duration 3 minutes 18) </a:t>
            </a:r>
            <a:r>
              <a:rPr lang="en-GB" sz="2400" u="sng" dirty="0">
                <a:solidFill>
                  <a:srgbClr val="000000"/>
                </a:solidFill>
                <a:hlinkClick r:id="rId5"/>
              </a:rPr>
              <a:t>https://youtu.be/DBe7-PHRav8</a:t>
            </a:r>
            <a:r>
              <a:rPr lang="en-GB" sz="2400" dirty="0">
                <a:solidFill>
                  <a:srgbClr val="000000"/>
                </a:solidFill>
              </a:rPr>
              <a:t>  </a:t>
            </a:r>
          </a:p>
          <a:p>
            <a:pPr marL="0" indent="0">
              <a:buNone/>
            </a:pPr>
            <a:endParaRPr lang="en-GB" sz="2400" b="1" i="1" dirty="0">
              <a:solidFill>
                <a:srgbClr val="000000"/>
              </a:solidFill>
            </a:endParaRPr>
          </a:p>
          <a:p>
            <a:pPr marL="0" indent="0">
              <a:buNone/>
            </a:pPr>
            <a:r>
              <a:rPr lang="en-GB" sz="2400" b="1" i="1" dirty="0">
                <a:solidFill>
                  <a:srgbClr val="000000"/>
                </a:solidFill>
              </a:rPr>
              <a:t>Period hygiene: Tampons, Pads and Menstrual Cups</a:t>
            </a:r>
            <a:r>
              <a:rPr lang="en-GB" sz="2400" dirty="0">
                <a:solidFill>
                  <a:srgbClr val="000000"/>
                </a:solidFill>
              </a:rPr>
              <a:t> (duration 2 minutes 9) </a:t>
            </a:r>
            <a:r>
              <a:rPr lang="en-GB" sz="2400" u="sng" dirty="0">
                <a:solidFill>
                  <a:srgbClr val="000000"/>
                </a:solidFill>
                <a:hlinkClick r:id="rId6"/>
              </a:rPr>
              <a:t>https://youtu.be/kmWbOC8Fbb0</a:t>
            </a:r>
            <a:r>
              <a:rPr lang="en-GB" sz="2400" dirty="0">
                <a:solidFill>
                  <a:srgbClr val="000000"/>
                </a:solidFill>
              </a:rPr>
              <a:t> </a:t>
            </a:r>
          </a:p>
        </p:txBody>
      </p:sp>
      <p:sp>
        <p:nvSpPr>
          <p:cNvPr id="4" name="Footer Placeholder 3">
            <a:extLst>
              <a:ext uri="{FF2B5EF4-FFF2-40B4-BE49-F238E27FC236}">
                <a16:creationId xmlns:a16="http://schemas.microsoft.com/office/drawing/2014/main" id="{28A2F473-036D-460B-AF6B-643EBC69D65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custDataLst>
      <p:tags r:id="rId1"/>
    </p:custDataLst>
    <p:extLst>
      <p:ext uri="{BB962C8B-B14F-4D97-AF65-F5344CB8AC3E}">
        <p14:creationId xmlns:p14="http://schemas.microsoft.com/office/powerpoint/2010/main" val="836044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611</Words>
  <Application>Microsoft Office PowerPoint</Application>
  <PresentationFormat>Widescreen</PresentationFormat>
  <Paragraphs>59</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Futura Medium</vt:lpstr>
      <vt:lpstr>Office Theme</vt:lpstr>
      <vt:lpstr>My body now:  Menstruation</vt:lpstr>
      <vt:lpstr>Periods.  Another word for periods is menstruation.</vt:lpstr>
      <vt:lpstr>What is a Period?</vt:lpstr>
      <vt:lpstr>Periods</vt:lpstr>
      <vt:lpstr>A girl will need to change her sanitary towel or tampon a few times a day.  Used sanitary wear should go in the bin.  </vt:lpstr>
      <vt:lpstr>The average blood loss is around 1-2 egg cups full but it can look like more.  If someone is losing a lot of blood they should see their doctor. </vt:lpstr>
      <vt:lpstr>PowerPoint Presentation</vt:lpstr>
      <vt:lpstr> </vt:lpstr>
      <vt:lpstr>PowerPoint Presentation</vt:lpstr>
      <vt:lpstr>PowerPoint Presentation</vt:lpstr>
      <vt:lpstr>What myths have you heard about periods?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3.1.3 My body now:  Menstruation</dc:title>
  <dc:creator>Colin Morrison</dc:creator>
  <cp:lastModifiedBy>Colin Morrison TASC Morrison</cp:lastModifiedBy>
  <cp:revision>23</cp:revision>
  <dcterms:created xsi:type="dcterms:W3CDTF">2019-04-15T07:43:53Z</dcterms:created>
  <dcterms:modified xsi:type="dcterms:W3CDTF">2024-01-09T16:37:04Z</dcterms:modified>
</cp:coreProperties>
</file>