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6"/>
  </p:notesMasterIdLst>
  <p:sldIdLst>
    <p:sldId id="256" r:id="rId2"/>
    <p:sldId id="263" r:id="rId3"/>
    <p:sldId id="279" r:id="rId4"/>
    <p:sldId id="280" r:id="rId5"/>
    <p:sldId id="281" r:id="rId6"/>
    <p:sldId id="282" r:id="rId7"/>
    <p:sldId id="283" r:id="rId8"/>
    <p:sldId id="284" r:id="rId9"/>
    <p:sldId id="285" r:id="rId10"/>
    <p:sldId id="264" r:id="rId11"/>
    <p:sldId id="265" r:id="rId12"/>
    <p:sldId id="277" r:id="rId13"/>
    <p:sldId id="287" r:id="rId14"/>
    <p:sldId id="266" r:id="rId15"/>
    <p:sldId id="267" r:id="rId16"/>
    <p:sldId id="268" r:id="rId17"/>
    <p:sldId id="269" r:id="rId18"/>
    <p:sldId id="278" r:id="rId19"/>
    <p:sldId id="271" r:id="rId20"/>
    <p:sldId id="272" r:id="rId21"/>
    <p:sldId id="273" r:id="rId22"/>
    <p:sldId id="274" r:id="rId23"/>
    <p:sldId id="286"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B65ACA61-C111-DA4A-AFC6-FA227048243C}"/>
    <pc:docChg chg="custSel modSld">
      <pc:chgData name="Ross Robertson" userId="cb37bfa76ebf819d" providerId="LiveId" clId="{B65ACA61-C111-DA4A-AFC6-FA227048243C}" dt="2019-04-25T10:36:16.131" v="7" actId="478"/>
      <pc:docMkLst>
        <pc:docMk/>
      </pc:docMkLst>
      <pc:sldChg chg="delSp">
        <pc:chgData name="Ross Robertson" userId="cb37bfa76ebf819d" providerId="LiveId" clId="{B65ACA61-C111-DA4A-AFC6-FA227048243C}" dt="2019-04-25T10:36:04.836" v="0" actId="478"/>
        <pc:sldMkLst>
          <pc:docMk/>
          <pc:sldMk cId="1607176472" sldId="279"/>
        </pc:sldMkLst>
        <pc:spChg chg="del">
          <ac:chgData name="Ross Robertson" userId="cb37bfa76ebf819d" providerId="LiveId" clId="{B65ACA61-C111-DA4A-AFC6-FA227048243C}" dt="2019-04-25T10:36:04.836" v="0" actId="478"/>
          <ac:spMkLst>
            <pc:docMk/>
            <pc:sldMk cId="1607176472" sldId="279"/>
            <ac:spMk id="2" creationId="{020DF924-6C81-40E2-ADC7-7E444F1EBE5F}"/>
          </ac:spMkLst>
        </pc:spChg>
      </pc:sldChg>
      <pc:sldChg chg="delSp">
        <pc:chgData name="Ross Robertson" userId="cb37bfa76ebf819d" providerId="LiveId" clId="{B65ACA61-C111-DA4A-AFC6-FA227048243C}" dt="2019-04-25T10:36:08.840" v="1" actId="478"/>
        <pc:sldMkLst>
          <pc:docMk/>
          <pc:sldMk cId="175766181" sldId="280"/>
        </pc:sldMkLst>
        <pc:spChg chg="del">
          <ac:chgData name="Ross Robertson" userId="cb37bfa76ebf819d" providerId="LiveId" clId="{B65ACA61-C111-DA4A-AFC6-FA227048243C}" dt="2019-04-25T10:36:08.840" v="1" actId="478"/>
          <ac:spMkLst>
            <pc:docMk/>
            <pc:sldMk cId="175766181" sldId="280"/>
            <ac:spMk id="2" creationId="{020DF924-6C81-40E2-ADC7-7E444F1EBE5F}"/>
          </ac:spMkLst>
        </pc:spChg>
      </pc:sldChg>
      <pc:sldChg chg="delSp modSp">
        <pc:chgData name="Ross Robertson" userId="cb37bfa76ebf819d" providerId="LiveId" clId="{B65ACA61-C111-DA4A-AFC6-FA227048243C}" dt="2019-04-25T10:36:10.730" v="3" actId="478"/>
        <pc:sldMkLst>
          <pc:docMk/>
          <pc:sldMk cId="610792680" sldId="281"/>
        </pc:sldMkLst>
        <pc:spChg chg="del mod">
          <ac:chgData name="Ross Robertson" userId="cb37bfa76ebf819d" providerId="LiveId" clId="{B65ACA61-C111-DA4A-AFC6-FA227048243C}" dt="2019-04-25T10:36:10.730" v="3" actId="478"/>
          <ac:spMkLst>
            <pc:docMk/>
            <pc:sldMk cId="610792680" sldId="281"/>
            <ac:spMk id="2" creationId="{020DF924-6C81-40E2-ADC7-7E444F1EBE5F}"/>
          </ac:spMkLst>
        </pc:spChg>
      </pc:sldChg>
      <pc:sldChg chg="delSp">
        <pc:chgData name="Ross Robertson" userId="cb37bfa76ebf819d" providerId="LiveId" clId="{B65ACA61-C111-DA4A-AFC6-FA227048243C}" dt="2019-04-25T10:36:12.238" v="4" actId="478"/>
        <pc:sldMkLst>
          <pc:docMk/>
          <pc:sldMk cId="2481226410" sldId="282"/>
        </pc:sldMkLst>
        <pc:spChg chg="del">
          <ac:chgData name="Ross Robertson" userId="cb37bfa76ebf819d" providerId="LiveId" clId="{B65ACA61-C111-DA4A-AFC6-FA227048243C}" dt="2019-04-25T10:36:12.238" v="4" actId="478"/>
          <ac:spMkLst>
            <pc:docMk/>
            <pc:sldMk cId="2481226410" sldId="282"/>
            <ac:spMk id="2" creationId="{020DF924-6C81-40E2-ADC7-7E444F1EBE5F}"/>
          </ac:spMkLst>
        </pc:spChg>
      </pc:sldChg>
      <pc:sldChg chg="delSp">
        <pc:chgData name="Ross Robertson" userId="cb37bfa76ebf819d" providerId="LiveId" clId="{B65ACA61-C111-DA4A-AFC6-FA227048243C}" dt="2019-04-25T10:36:13.622" v="5" actId="478"/>
        <pc:sldMkLst>
          <pc:docMk/>
          <pc:sldMk cId="2823156096" sldId="283"/>
        </pc:sldMkLst>
        <pc:spChg chg="del">
          <ac:chgData name="Ross Robertson" userId="cb37bfa76ebf819d" providerId="LiveId" clId="{B65ACA61-C111-DA4A-AFC6-FA227048243C}" dt="2019-04-25T10:36:13.622" v="5" actId="478"/>
          <ac:spMkLst>
            <pc:docMk/>
            <pc:sldMk cId="2823156096" sldId="283"/>
            <ac:spMk id="2" creationId="{020DF924-6C81-40E2-ADC7-7E444F1EBE5F}"/>
          </ac:spMkLst>
        </pc:spChg>
      </pc:sldChg>
      <pc:sldChg chg="delSp">
        <pc:chgData name="Ross Robertson" userId="cb37bfa76ebf819d" providerId="LiveId" clId="{B65ACA61-C111-DA4A-AFC6-FA227048243C}" dt="2019-04-25T10:36:14.916" v="6" actId="478"/>
        <pc:sldMkLst>
          <pc:docMk/>
          <pc:sldMk cId="4166329284" sldId="284"/>
        </pc:sldMkLst>
        <pc:spChg chg="del">
          <ac:chgData name="Ross Robertson" userId="cb37bfa76ebf819d" providerId="LiveId" clId="{B65ACA61-C111-DA4A-AFC6-FA227048243C}" dt="2019-04-25T10:36:14.916" v="6" actId="478"/>
          <ac:spMkLst>
            <pc:docMk/>
            <pc:sldMk cId="4166329284" sldId="284"/>
            <ac:spMk id="2" creationId="{020DF924-6C81-40E2-ADC7-7E444F1EBE5F}"/>
          </ac:spMkLst>
        </pc:spChg>
      </pc:sldChg>
      <pc:sldChg chg="delSp">
        <pc:chgData name="Ross Robertson" userId="cb37bfa76ebf819d" providerId="LiveId" clId="{B65ACA61-C111-DA4A-AFC6-FA227048243C}" dt="2019-04-25T10:36:16.131" v="7" actId="478"/>
        <pc:sldMkLst>
          <pc:docMk/>
          <pc:sldMk cId="1055967924" sldId="285"/>
        </pc:sldMkLst>
        <pc:spChg chg="del">
          <ac:chgData name="Ross Robertson" userId="cb37bfa76ebf819d" providerId="LiveId" clId="{B65ACA61-C111-DA4A-AFC6-FA227048243C}" dt="2019-04-25T10:36:16.131" v="7" actId="478"/>
          <ac:spMkLst>
            <pc:docMk/>
            <pc:sldMk cId="1055967924" sldId="285"/>
            <ac:spMk id="2" creationId="{020DF924-6C81-40E2-ADC7-7E444F1EBE5F}"/>
          </ac:spMkLst>
        </pc:spChg>
      </pc:sldChg>
    </pc:docChg>
  </pc:docChgLst>
  <pc:docChgLst>
    <pc:chgData name="Colin Morrison" userId="9e8379d8aac75974" providerId="LiveId" clId="{6C358D83-D21E-4312-AA81-7C5B6111EA67}"/>
    <pc:docChg chg="modSld">
      <pc:chgData name="Colin Morrison" userId="9e8379d8aac75974" providerId="LiveId" clId="{6C358D83-D21E-4312-AA81-7C5B6111EA67}" dt="2019-07-01T14:20:26.409" v="3" actId="20577"/>
      <pc:docMkLst>
        <pc:docMk/>
      </pc:docMkLst>
      <pc:sldChg chg="modSp">
        <pc:chgData name="Colin Morrison" userId="9e8379d8aac75974" providerId="LiveId" clId="{6C358D83-D21E-4312-AA81-7C5B6111EA67}" dt="2019-07-01T14:20:26.409" v="3" actId="20577"/>
        <pc:sldMkLst>
          <pc:docMk/>
          <pc:sldMk cId="979449192" sldId="256"/>
        </pc:sldMkLst>
        <pc:spChg chg="mod">
          <ac:chgData name="Colin Morrison" userId="9e8379d8aac75974" providerId="LiveId" clId="{6C358D83-D21E-4312-AA81-7C5B6111EA67}" dt="2019-07-01T14:20:26.409" v="3" actId="20577"/>
          <ac:spMkLst>
            <pc:docMk/>
            <pc:sldMk cId="979449192" sldId="256"/>
            <ac:spMk id="2" creationId="{00000000-0000-0000-0000-000000000000}"/>
          </ac:spMkLst>
        </pc:spChg>
      </pc:sldChg>
    </pc:docChg>
  </pc:docChgLst>
  <pc:docChgLst>
    <pc:chgData name="Ross Robertson" userId="cb37bfa76ebf819d" providerId="LiveId" clId="{1BFCBD26-8639-324E-AB69-0DFD18E2403A}"/>
    <pc:docChg chg="custSel modSld">
      <pc:chgData name="Ross Robertson" userId="cb37bfa76ebf819d" providerId="LiveId" clId="{1BFCBD26-8639-324E-AB69-0DFD18E2403A}" dt="2019-07-01T14:20:19.433" v="4" actId="1076"/>
      <pc:docMkLst>
        <pc:docMk/>
      </pc:docMkLst>
      <pc:sldChg chg="modSp">
        <pc:chgData name="Ross Robertson" userId="cb37bfa76ebf819d" providerId="LiveId" clId="{1BFCBD26-8639-324E-AB69-0DFD18E2403A}" dt="2019-07-01T14:20:19.433" v="4" actId="1076"/>
        <pc:sldMkLst>
          <pc:docMk/>
          <pc:sldMk cId="979449192" sldId="256"/>
        </pc:sldMkLst>
        <pc:spChg chg="mod">
          <ac:chgData name="Ross Robertson" userId="cb37bfa76ebf819d" providerId="LiveId" clId="{1BFCBD26-8639-324E-AB69-0DFD18E2403A}" dt="2019-07-01T14:20:13.641" v="2" actId="27636"/>
          <ac:spMkLst>
            <pc:docMk/>
            <pc:sldMk cId="979449192" sldId="256"/>
            <ac:spMk id="2" creationId="{00000000-0000-0000-0000-000000000000}"/>
          </ac:spMkLst>
        </pc:spChg>
        <pc:spChg chg="mod">
          <ac:chgData name="Ross Robertson" userId="cb37bfa76ebf819d" providerId="LiveId" clId="{1BFCBD26-8639-324E-AB69-0DFD18E2403A}" dt="2019-07-01T14:20:19.433" v="4" actId="1076"/>
          <ac:spMkLst>
            <pc:docMk/>
            <pc:sldMk cId="979449192" sldId="256"/>
            <ac:spMk id="3" creationId="{00000000-0000-0000-0000-000000000000}"/>
          </ac:spMkLst>
        </pc:spChg>
      </pc:sldChg>
    </pc:docChg>
  </pc:docChgLst>
  <pc:docChgLst>
    <pc:chgData name="Colin Morrison TASC Morrison" userId="9e8379d8aac75974" providerId="LiveId" clId="{2B082F9E-3252-4DD1-9F30-A64735F8EC09}"/>
    <pc:docChg chg="modSld">
      <pc:chgData name="Colin Morrison TASC Morrison" userId="9e8379d8aac75974" providerId="LiveId" clId="{2B082F9E-3252-4DD1-9F30-A64735F8EC09}" dt="2024-01-11T11:43:49.415" v="0" actId="20577"/>
      <pc:docMkLst>
        <pc:docMk/>
      </pc:docMkLst>
      <pc:sldChg chg="modSp mod">
        <pc:chgData name="Colin Morrison TASC Morrison" userId="9e8379d8aac75974" providerId="LiveId" clId="{2B082F9E-3252-4DD1-9F30-A64735F8EC09}" dt="2024-01-11T11:43:49.415" v="0" actId="20577"/>
        <pc:sldMkLst>
          <pc:docMk/>
          <pc:sldMk cId="2370009131" sldId="275"/>
        </pc:sldMkLst>
        <pc:spChg chg="mod">
          <ac:chgData name="Colin Morrison TASC Morrison" userId="9e8379d8aac75974" providerId="LiveId" clId="{2B082F9E-3252-4DD1-9F30-A64735F8EC09}" dt="2024-01-11T11:43:49.415" v="0" actId="20577"/>
          <ac:spMkLst>
            <pc:docMk/>
            <pc:sldMk cId="2370009131" sldId="275"/>
            <ac:spMk id="6" creationId="{E9464A16-C64A-47A5-A7AE-065760B1F81E}"/>
          </ac:spMkLst>
        </pc:spChg>
      </pc:sldChg>
    </pc:docChg>
  </pc:docChgLst>
  <pc:docChgLst>
    <pc:chgData name="Colin Morrison TASC Morrison" userId="9e8379d8aac75974" providerId="LiveId" clId="{E3055C36-F312-47FF-B884-522820624DA0}"/>
    <pc:docChg chg="modSld">
      <pc:chgData name="Colin Morrison TASC Morrison" userId="9e8379d8aac75974" providerId="LiveId" clId="{E3055C36-F312-47FF-B884-522820624DA0}" dt="2023-08-06T17:01:31.340" v="1" actId="20577"/>
      <pc:docMkLst>
        <pc:docMk/>
      </pc:docMkLst>
      <pc:sldChg chg="modSp mod">
        <pc:chgData name="Colin Morrison TASC Morrison" userId="9e8379d8aac75974" providerId="LiveId" clId="{E3055C36-F312-47FF-B884-522820624DA0}" dt="2023-08-06T17:01:15.597" v="0" actId="20577"/>
        <pc:sldMkLst>
          <pc:docMk/>
          <pc:sldMk cId="2481226410" sldId="282"/>
        </pc:sldMkLst>
        <pc:spChg chg="mod">
          <ac:chgData name="Colin Morrison TASC Morrison" userId="9e8379d8aac75974" providerId="LiveId" clId="{E3055C36-F312-47FF-B884-522820624DA0}" dt="2023-08-06T17:01:15.597" v="0" actId="20577"/>
          <ac:spMkLst>
            <pc:docMk/>
            <pc:sldMk cId="2481226410" sldId="282"/>
            <ac:spMk id="3" creationId="{530FA73A-7494-47D7-9158-F868572FF3CC}"/>
          </ac:spMkLst>
        </pc:spChg>
      </pc:sldChg>
      <pc:sldChg chg="modSp mod">
        <pc:chgData name="Colin Morrison TASC Morrison" userId="9e8379d8aac75974" providerId="LiveId" clId="{E3055C36-F312-47FF-B884-522820624DA0}" dt="2023-08-06T17:01:31.340" v="1" actId="20577"/>
        <pc:sldMkLst>
          <pc:docMk/>
          <pc:sldMk cId="1055967924" sldId="285"/>
        </pc:sldMkLst>
        <pc:spChg chg="mod">
          <ac:chgData name="Colin Morrison TASC Morrison" userId="9e8379d8aac75974" providerId="LiveId" clId="{E3055C36-F312-47FF-B884-522820624DA0}" dt="2023-08-06T17:01:31.340" v="1" actId="20577"/>
          <ac:spMkLst>
            <pc:docMk/>
            <pc:sldMk cId="1055967924" sldId="285"/>
            <ac:spMk id="3" creationId="{530FA73A-7494-47D7-9158-F868572FF3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FF0F7F-A767-6F44-8124-CE485D4C9FEB}" type="slidenum">
              <a:rPr lang="en-US" smtClean="0"/>
              <a:t>14</a:t>
            </a:fld>
            <a:endParaRPr lang="en-US"/>
          </a:p>
        </p:txBody>
      </p:sp>
    </p:spTree>
    <p:extLst>
      <p:ext uri="{BB962C8B-B14F-4D97-AF65-F5344CB8AC3E}">
        <p14:creationId xmlns:p14="http://schemas.microsoft.com/office/powerpoint/2010/main" val="138579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11/01/2024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11/01/2024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11/01/2024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lgbtyouth.org.uk/" TargetMode="External"/><Relationship Id="rId3" Type="http://schemas.openxmlformats.org/officeDocument/2006/relationships/hyperlink" Target="http://www.healthyrespect.co.uk/" TargetMode="External"/><Relationship Id="rId7" Type="http://schemas.openxmlformats.org/officeDocument/2006/relationships/hyperlink" Target="http://www.bishuk.com/" TargetMode="External"/><Relationship Id="rId2" Type="http://schemas.openxmlformats.org/officeDocument/2006/relationships/hyperlink" Target="http://youngpeoples.sandyford.org/" TargetMode="External"/><Relationship Id="rId1" Type="http://schemas.openxmlformats.org/officeDocument/2006/relationships/slideLayout" Target="../slideLayouts/slideLayout2.xml"/><Relationship Id="rId6" Type="http://schemas.openxmlformats.org/officeDocument/2006/relationships/hyperlink" Target="http://www.bpas.org/" TargetMode="External"/><Relationship Id="rId5" Type="http://schemas.openxmlformats.org/officeDocument/2006/relationships/hyperlink" Target="http://www.fpa.org.uk/" TargetMode="External"/><Relationship Id="rId4" Type="http://schemas.openxmlformats.org/officeDocument/2006/relationships/hyperlink" Target="http://www.wavehighlan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485" y="1510588"/>
            <a:ext cx="9137515" cy="1420238"/>
          </a:xfrm>
        </p:spPr>
        <p:txBody>
          <a:bodyPr>
            <a:normAutofit/>
          </a:bodyPr>
          <a:lstStyle/>
          <a:p>
            <a:r>
              <a:rPr lang="en-GB" b="1"/>
              <a:t>Finding and using sexual health services and online information </a:t>
            </a:r>
            <a:endParaRPr lang="en-US" b="1"/>
          </a:p>
        </p:txBody>
      </p:sp>
      <p:sp>
        <p:nvSpPr>
          <p:cNvPr id="3" name="Subtitle 2"/>
          <p:cNvSpPr>
            <a:spLocks noGrp="1"/>
          </p:cNvSpPr>
          <p:nvPr>
            <p:ph type="subTitle" idx="1"/>
          </p:nvPr>
        </p:nvSpPr>
        <p:spPr>
          <a:xfrm>
            <a:off x="1530485" y="3401561"/>
            <a:ext cx="9144000" cy="2723219"/>
          </a:xfrm>
        </p:spPr>
        <p:txBody>
          <a:bodyPr>
            <a:normAutofit/>
          </a:bodyPr>
          <a:lstStyle/>
          <a:p>
            <a:pPr marL="342900" lvl="0" indent="-342900" algn="l">
              <a:buFont typeface="Arial" panose="020B0604020202020204" pitchFamily="34" charset="0"/>
              <a:buChar char="•"/>
            </a:pPr>
            <a:r>
              <a:rPr lang="en-GB"/>
              <a:t>I know how to find and access sexual health services.</a:t>
            </a:r>
          </a:p>
          <a:p>
            <a:pPr marL="342900" lvl="0" indent="-342900" algn="l">
              <a:buFont typeface="Arial" panose="020B0604020202020204" pitchFamily="34" charset="0"/>
              <a:buChar char="•"/>
            </a:pPr>
            <a:r>
              <a:rPr lang="en-GB"/>
              <a:t>I understand what happens when a young person engages with a sexual health service. </a:t>
            </a:r>
          </a:p>
          <a:p>
            <a:pPr marL="342900" lvl="0" indent="-342900" algn="l">
              <a:buFont typeface="Arial" panose="020B0604020202020204" pitchFamily="34" charset="0"/>
              <a:buChar char="•"/>
            </a:pPr>
            <a:r>
              <a:rPr lang="en-GB"/>
              <a:t>I know good sources of online information about sexual health. </a:t>
            </a:r>
          </a:p>
          <a:p>
            <a:pPr marL="342900" indent="-342900" algn="l">
              <a:buFont typeface="Arial" panose="020B0604020202020204" pitchFamily="34" charset="0"/>
              <a:buChar char="•"/>
            </a:pPr>
            <a:endParaRPr lang="en-US"/>
          </a:p>
        </p:txBody>
      </p:sp>
      <p:sp>
        <p:nvSpPr>
          <p:cNvPr id="4" name="Footer Placeholder 3"/>
          <p:cNvSpPr>
            <a:spLocks noGrp="1"/>
          </p:cNvSpPr>
          <p:nvPr>
            <p:ph type="ftr" sz="quarter" idx="11"/>
          </p:nvPr>
        </p:nvSpPr>
        <p:spPr/>
        <p:txBody>
          <a:bodyPr/>
          <a:lstStyle/>
          <a:p>
            <a:r>
              <a:rPr lang="en-US" err="1">
                <a:solidFill>
                  <a:schemeClr val="tx1"/>
                </a:solidFill>
              </a:rPr>
              <a:t>rshp.scot</a:t>
            </a:r>
            <a:endParaRPr lang="en-US">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476656" y="763644"/>
            <a:ext cx="5288602" cy="5143139"/>
          </a:xfrm>
          <a:prstGeom prst="rect">
            <a:avLst/>
          </a:prstGeom>
        </p:spPr>
        <p:txBody>
          <a:bodyPr wrap="square">
            <a:spAutoFit/>
          </a:bodyPr>
          <a:lstStyle/>
          <a:p>
            <a:pPr lvl="0">
              <a:lnSpc>
                <a:spcPct val="107000"/>
              </a:lnSpc>
              <a:spcAft>
                <a:spcPts val="0"/>
              </a:spcAft>
            </a:pPr>
            <a:r>
              <a:rPr lang="en-GB" sz="2800" b="1">
                <a:solidFill>
                  <a:srgbClr val="000000"/>
                </a:solidFill>
                <a:ea typeface="Calibri" panose="020F0502020204030204" pitchFamily="34" charset="0"/>
                <a:cs typeface="Times New Roman" panose="02020603050405020304" pitchFamily="18" charset="0"/>
              </a:rPr>
              <a:t>Confidentiality</a:t>
            </a:r>
          </a:p>
          <a:p>
            <a:pPr lvl="0">
              <a:lnSpc>
                <a:spcPct val="107000"/>
              </a:lnSpc>
              <a:spcAft>
                <a:spcPts val="0"/>
              </a:spcAft>
            </a:pPr>
            <a:r>
              <a:rPr lang="en-GB" sz="2800">
                <a:solidFill>
                  <a:srgbClr val="000000"/>
                </a:solidFill>
                <a:ea typeface="Calibri" panose="020F0502020204030204" pitchFamily="34" charset="0"/>
                <a:cs typeface="Times New Roman" panose="02020603050405020304" pitchFamily="18" charset="0"/>
              </a:rPr>
              <a:t>If you are under 16 and want contraception, an abortion or tests for sexually transmitted infections (STIs), the doctor, nurse or pharmacist won't tell your parents (or carer) as long as they believe that you are not at risk of significant harm. </a:t>
            </a:r>
          </a:p>
          <a:p>
            <a:pPr lvl="0">
              <a:lnSpc>
                <a:spcPct val="107000"/>
              </a:lnSpc>
              <a:spcAft>
                <a:spcPts val="0"/>
              </a:spcAft>
            </a:pPr>
            <a:r>
              <a:rPr lang="en-GB" sz="2800" b="1">
                <a:solidFill>
                  <a:srgbClr val="000000"/>
                </a:solidFill>
                <a:ea typeface="Calibri" panose="020F0502020204030204" pitchFamily="34" charset="0"/>
                <a:cs typeface="Times New Roman" panose="02020603050405020304" pitchFamily="18" charset="0"/>
              </a:rPr>
              <a:t>You have the same rights to confidentiality as an adult.</a:t>
            </a:r>
          </a:p>
        </p:txBody>
      </p:sp>
      <p:pic>
        <p:nvPicPr>
          <p:cNvPr id="3" name="Picture 2" descr="A picture containing clipart&#10;&#10;Description automatically generated">
            <a:extLst>
              <a:ext uri="{FF2B5EF4-FFF2-40B4-BE49-F238E27FC236}">
                <a16:creationId xmlns:a16="http://schemas.microsoft.com/office/drawing/2014/main" id="{A8570331-5D39-4C86-86EC-D5A3EAF398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5258" y="1157591"/>
            <a:ext cx="6149186" cy="4299626"/>
          </a:xfrm>
          <a:prstGeom prst="rect">
            <a:avLst/>
          </a:prstGeom>
        </p:spPr>
      </p:pic>
    </p:spTree>
    <p:extLst>
      <p:ext uri="{BB962C8B-B14F-4D97-AF65-F5344CB8AC3E}">
        <p14:creationId xmlns:p14="http://schemas.microsoft.com/office/powerpoint/2010/main" val="312114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894945" y="1060315"/>
            <a:ext cx="4688731" cy="4688206"/>
          </a:xfrm>
          <a:prstGeom prst="rect">
            <a:avLst/>
          </a:prstGeom>
        </p:spPr>
        <p:txBody>
          <a:bodyPr wrap="square">
            <a:spAutoFit/>
          </a:bodyPr>
          <a:lstStyle/>
          <a:p>
            <a:pPr lvl="0">
              <a:lnSpc>
                <a:spcPct val="107000"/>
              </a:lnSpc>
              <a:spcAft>
                <a:spcPts val="0"/>
              </a:spcAft>
            </a:pPr>
            <a:r>
              <a:rPr lang="en-GB" sz="2000" b="1">
                <a:solidFill>
                  <a:srgbClr val="000000"/>
                </a:solidFill>
                <a:ea typeface="Calibri" panose="020F0502020204030204" pitchFamily="34" charset="0"/>
                <a:cs typeface="Times New Roman" panose="02020603050405020304" pitchFamily="18" charset="0"/>
              </a:rPr>
              <a:t>Emergency contraception</a:t>
            </a:r>
          </a:p>
          <a:p>
            <a:pPr lvl="0">
              <a:lnSpc>
                <a:spcPct val="107000"/>
              </a:lnSpc>
              <a:spcAft>
                <a:spcPts val="0"/>
              </a:spcAft>
            </a:pPr>
            <a:r>
              <a:rPr lang="en-GB" sz="2000">
                <a:solidFill>
                  <a:srgbClr val="000000"/>
                </a:solidFill>
                <a:ea typeface="Calibri" panose="020F0502020204030204" pitchFamily="34" charset="0"/>
                <a:cs typeface="Times New Roman" panose="02020603050405020304" pitchFamily="18" charset="0"/>
              </a:rPr>
              <a:t>If you've had unprotected sex, that is, sex without using contraception, or think your contraception might have failed, you can use emergency contraception.</a:t>
            </a:r>
          </a:p>
          <a:p>
            <a:pPr lvl="0">
              <a:lnSpc>
                <a:spcPct val="107000"/>
              </a:lnSpc>
              <a:spcAft>
                <a:spcPts val="0"/>
              </a:spcAft>
            </a:pPr>
            <a:endParaRPr lang="en-GB" sz="2000">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r>
              <a:rPr lang="en-GB" sz="2000">
                <a:solidFill>
                  <a:srgbClr val="000000"/>
                </a:solidFill>
                <a:ea typeface="Calibri" panose="020F0502020204030204" pitchFamily="34" charset="0"/>
                <a:cs typeface="Times New Roman" panose="02020603050405020304" pitchFamily="18" charset="0"/>
              </a:rPr>
              <a:t>An emergency contraceptive pill needs to be taken as soon as possible after sex to have the best chance of working. There are 2 kinds available – one can be taken up to 3 days after having sex, the other up to 5 days after. BUT they are most effective if you take it as soon after unprotected sex as possible. </a:t>
            </a:r>
          </a:p>
        </p:txBody>
      </p:sp>
      <p:pic>
        <p:nvPicPr>
          <p:cNvPr id="3" name="Picture 2" descr="A hand holding a cell phone&#10;&#10;Description automatically generated">
            <a:extLst>
              <a:ext uri="{FF2B5EF4-FFF2-40B4-BE49-F238E27FC236}">
                <a16:creationId xmlns:a16="http://schemas.microsoft.com/office/drawing/2014/main" id="{EFC8D043-E539-43CB-B99F-5D1D81235B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0117" y="1177047"/>
            <a:ext cx="6074922" cy="4049948"/>
          </a:xfrm>
          <a:prstGeom prst="rect">
            <a:avLst/>
          </a:prstGeom>
        </p:spPr>
      </p:pic>
    </p:spTree>
    <p:extLst>
      <p:ext uri="{BB962C8B-B14F-4D97-AF65-F5344CB8AC3E}">
        <p14:creationId xmlns:p14="http://schemas.microsoft.com/office/powerpoint/2010/main" val="336934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729864" y="1084897"/>
            <a:ext cx="5554349" cy="4688206"/>
          </a:xfrm>
          <a:prstGeom prst="rect">
            <a:avLst/>
          </a:prstGeom>
        </p:spPr>
        <p:txBody>
          <a:bodyPr wrap="square">
            <a:spAutoFit/>
          </a:bodyPr>
          <a:lstStyle/>
          <a:p>
            <a:pPr lvl="0">
              <a:lnSpc>
                <a:spcPct val="107000"/>
              </a:lnSpc>
              <a:spcAft>
                <a:spcPts val="0"/>
              </a:spcAft>
            </a:pPr>
            <a:r>
              <a:rPr lang="en-GB" sz="2000" b="1">
                <a:solidFill>
                  <a:srgbClr val="000000"/>
                </a:solidFill>
                <a:ea typeface="Calibri" panose="020F0502020204030204" pitchFamily="34" charset="0"/>
                <a:cs typeface="Times New Roman" panose="02020603050405020304" pitchFamily="18" charset="0"/>
              </a:rPr>
              <a:t>Emergency contraception</a:t>
            </a:r>
          </a:p>
          <a:p>
            <a:pPr lvl="0">
              <a:lnSpc>
                <a:spcPct val="107000"/>
              </a:lnSpc>
              <a:spcAft>
                <a:spcPts val="0"/>
              </a:spcAft>
            </a:pPr>
            <a:endParaRPr lang="en-GB" sz="2000" b="1">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r>
              <a:rPr lang="en-GB" sz="2000">
                <a:solidFill>
                  <a:srgbClr val="000000"/>
                </a:solidFill>
                <a:ea typeface="Calibri" panose="020F0502020204030204" pitchFamily="34" charset="0"/>
                <a:cs typeface="Times New Roman" panose="02020603050405020304" pitchFamily="18" charset="0"/>
              </a:rPr>
              <a:t>In most areas the Emergency Contraception pill is available from your local pharmacy and of course nearest sexual health clinic or drop in or your GP. </a:t>
            </a:r>
          </a:p>
          <a:p>
            <a:pPr lvl="0">
              <a:lnSpc>
                <a:spcPct val="107000"/>
              </a:lnSpc>
              <a:spcAft>
                <a:spcPts val="0"/>
              </a:spcAft>
            </a:pPr>
            <a:endParaRPr lang="en-GB" sz="2000">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r>
              <a:rPr lang="en-GB" sz="2000">
                <a:solidFill>
                  <a:srgbClr val="000000"/>
                </a:solidFill>
                <a:ea typeface="Calibri" panose="020F0502020204030204" pitchFamily="34" charset="0"/>
                <a:cs typeface="Times New Roman" panose="02020603050405020304" pitchFamily="18" charset="0"/>
              </a:rPr>
              <a:t>In most areas pharmacies provide it free and it is available to under 16s. </a:t>
            </a:r>
          </a:p>
          <a:p>
            <a:pPr>
              <a:lnSpc>
                <a:spcPct val="107000"/>
              </a:lnSpc>
            </a:pPr>
            <a:endParaRPr lang="en-GB" sz="2000"/>
          </a:p>
          <a:p>
            <a:pPr>
              <a:lnSpc>
                <a:spcPct val="107000"/>
              </a:lnSpc>
            </a:pPr>
            <a:r>
              <a:rPr lang="en-GB" sz="2000"/>
              <a:t>Another kind of emergency contracpetion is the </a:t>
            </a:r>
            <a:r>
              <a:rPr lang="en-GB" sz="2000" b="1"/>
              <a:t>IUD</a:t>
            </a:r>
            <a:r>
              <a:rPr lang="en-GB" sz="2000"/>
              <a:t> which is sometimes called the </a:t>
            </a:r>
            <a:r>
              <a:rPr lang="en-GB" sz="2000" b="1"/>
              <a:t>coil</a:t>
            </a:r>
            <a:r>
              <a:rPr lang="en-GB" sz="2000"/>
              <a:t>. It is a small copper and plastic device which is put into the uterus. This must be fitted by a doctor or nurse.</a:t>
            </a:r>
            <a:endParaRPr lang="en-GB" sz="2000">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endParaRPr lang="en-GB" sz="2000" b="1">
              <a:solidFill>
                <a:srgbClr val="000000"/>
              </a:solidFill>
              <a:ea typeface="Calibri" panose="020F0502020204030204" pitchFamily="34" charset="0"/>
              <a:cs typeface="Times New Roman" panose="02020603050405020304" pitchFamily="18" charset="0"/>
            </a:endParaRPr>
          </a:p>
        </p:txBody>
      </p:sp>
      <p:pic>
        <p:nvPicPr>
          <p:cNvPr id="3" name="Picture 2" descr="A close up of a sign&#10;&#10;Description automatically generated">
            <a:extLst>
              <a:ext uri="{FF2B5EF4-FFF2-40B4-BE49-F238E27FC236}">
                <a16:creationId xmlns:a16="http://schemas.microsoft.com/office/drawing/2014/main" id="{1EB160A3-CA82-47EA-8BB5-9306D15251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5211" y="508637"/>
            <a:ext cx="5485515" cy="3231311"/>
          </a:xfrm>
          <a:prstGeom prst="rect">
            <a:avLst/>
          </a:prstGeom>
        </p:spPr>
      </p:pic>
      <p:pic>
        <p:nvPicPr>
          <p:cNvPr id="6" name="Picture 5">
            <a:extLst>
              <a:ext uri="{FF2B5EF4-FFF2-40B4-BE49-F238E27FC236}">
                <a16:creationId xmlns:a16="http://schemas.microsoft.com/office/drawing/2014/main" id="{B16B50DB-4F1B-42F2-A2AE-FFEA85B2BF1C}"/>
              </a:ext>
            </a:extLst>
          </p:cNvPr>
          <p:cNvPicPr/>
          <p:nvPr/>
        </p:nvPicPr>
        <p:blipFill>
          <a:blip r:embed="rId3">
            <a:extLst>
              <a:ext uri="{28A0092B-C50C-407E-A947-70E740481C1C}">
                <a14:useLocalDpi xmlns:a14="http://schemas.microsoft.com/office/drawing/2010/main"/>
              </a:ext>
            </a:extLst>
          </a:blip>
          <a:stretch>
            <a:fillRect/>
          </a:stretch>
        </p:blipFill>
        <p:spPr>
          <a:xfrm>
            <a:off x="7954501" y="4101486"/>
            <a:ext cx="3026664" cy="2254864"/>
          </a:xfrm>
          <a:prstGeom prst="rect">
            <a:avLst/>
          </a:prstGeom>
          <a:effectLst/>
        </p:spPr>
      </p:pic>
    </p:spTree>
    <p:extLst>
      <p:ext uri="{BB962C8B-B14F-4D97-AF65-F5344CB8AC3E}">
        <p14:creationId xmlns:p14="http://schemas.microsoft.com/office/powerpoint/2010/main" val="83918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681081" y="1262133"/>
            <a:ext cx="5554349" cy="2053639"/>
          </a:xfrm>
          <a:prstGeom prst="rect">
            <a:avLst/>
          </a:prstGeom>
        </p:spPr>
        <p:txBody>
          <a:bodyPr wrap="square">
            <a:spAutoFit/>
          </a:bodyPr>
          <a:lstStyle/>
          <a:p>
            <a:pPr lvl="0">
              <a:lnSpc>
                <a:spcPct val="107000"/>
              </a:lnSpc>
              <a:spcAft>
                <a:spcPts val="0"/>
              </a:spcAft>
            </a:pPr>
            <a:r>
              <a:rPr lang="en-GB" sz="2000" b="1">
                <a:solidFill>
                  <a:srgbClr val="000000"/>
                </a:solidFill>
                <a:ea typeface="Calibri" panose="020F0502020204030204" pitchFamily="34" charset="0"/>
                <a:cs typeface="Times New Roman" panose="02020603050405020304" pitchFamily="18" charset="0"/>
              </a:rPr>
              <a:t>Emergency contraception</a:t>
            </a:r>
          </a:p>
          <a:p>
            <a:pPr lvl="0">
              <a:lnSpc>
                <a:spcPct val="107000"/>
              </a:lnSpc>
              <a:spcAft>
                <a:spcPts val="0"/>
              </a:spcAft>
            </a:pPr>
            <a:endParaRPr lang="en-GB" sz="2000" b="1">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endParaRPr lang="en-GB" sz="2000" b="1">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r>
              <a:rPr lang="en-GB" sz="2000" b="1">
                <a:solidFill>
                  <a:srgbClr val="FF0000"/>
                </a:solidFill>
                <a:ea typeface="Calibri" panose="020F0502020204030204" pitchFamily="34" charset="0"/>
                <a:cs typeface="Times New Roman" panose="02020603050405020304" pitchFamily="18" charset="0"/>
              </a:rPr>
              <a:t>INSERT DETAILS OF LOCAL PHARMACIES and SEXUAL HEALTH CLINICS OR YOUNG EPOPLE’S DROP-INS THAT PROVIDE A SERVICE </a:t>
            </a:r>
            <a:endParaRPr lang="en-GB" sz="2000">
              <a:solidFill>
                <a:srgbClr val="FF0000"/>
              </a:solidFill>
              <a:ea typeface="Calibri" panose="020F0502020204030204" pitchFamily="34" charset="0"/>
              <a:cs typeface="Times New Roman" panose="02020603050405020304" pitchFamily="18" charset="0"/>
            </a:endParaRPr>
          </a:p>
        </p:txBody>
      </p:sp>
      <p:pic>
        <p:nvPicPr>
          <p:cNvPr id="3" name="Picture 2" descr="A close up of a sign&#10;&#10;Description automatically generated">
            <a:extLst>
              <a:ext uri="{FF2B5EF4-FFF2-40B4-BE49-F238E27FC236}">
                <a16:creationId xmlns:a16="http://schemas.microsoft.com/office/drawing/2014/main" id="{1EB160A3-CA82-47EA-8BB5-9306D15251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5211" y="508637"/>
            <a:ext cx="5485515" cy="3231311"/>
          </a:xfrm>
          <a:prstGeom prst="rect">
            <a:avLst/>
          </a:prstGeom>
        </p:spPr>
      </p:pic>
      <p:pic>
        <p:nvPicPr>
          <p:cNvPr id="6" name="Picture 5">
            <a:extLst>
              <a:ext uri="{FF2B5EF4-FFF2-40B4-BE49-F238E27FC236}">
                <a16:creationId xmlns:a16="http://schemas.microsoft.com/office/drawing/2014/main" id="{B16B50DB-4F1B-42F2-A2AE-FFEA85B2BF1C}"/>
              </a:ext>
            </a:extLst>
          </p:cNvPr>
          <p:cNvPicPr/>
          <p:nvPr/>
        </p:nvPicPr>
        <p:blipFill>
          <a:blip r:embed="rId3">
            <a:extLst>
              <a:ext uri="{28A0092B-C50C-407E-A947-70E740481C1C}">
                <a14:useLocalDpi xmlns:a14="http://schemas.microsoft.com/office/drawing/2010/main"/>
              </a:ext>
            </a:extLst>
          </a:blip>
          <a:stretch>
            <a:fillRect/>
          </a:stretch>
        </p:blipFill>
        <p:spPr>
          <a:xfrm>
            <a:off x="7954501" y="4101486"/>
            <a:ext cx="3026664" cy="2254864"/>
          </a:xfrm>
          <a:prstGeom prst="rect">
            <a:avLst/>
          </a:prstGeom>
          <a:effectLst/>
        </p:spPr>
      </p:pic>
    </p:spTree>
    <p:extLst>
      <p:ext uri="{BB962C8B-B14F-4D97-AF65-F5344CB8AC3E}">
        <p14:creationId xmlns:p14="http://schemas.microsoft.com/office/powerpoint/2010/main" val="394681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884896" y="1684487"/>
            <a:ext cx="5179545" cy="2246769"/>
          </a:xfrm>
          <a:prstGeom prst="rect">
            <a:avLst/>
          </a:prstGeom>
        </p:spPr>
        <p:txBody>
          <a:bodyPr wrap="square">
            <a:spAutoFit/>
          </a:bodyPr>
          <a:lstStyle/>
          <a:p>
            <a:pPr lvl="0"/>
            <a:r>
              <a:rPr lang="en-GB" sz="2800" b="1"/>
              <a:t>Condoms</a:t>
            </a:r>
          </a:p>
          <a:p>
            <a:pPr marL="457200" lvl="0" indent="-457200">
              <a:buFont typeface="Arial" panose="020B0604020202020204" pitchFamily="34" charset="0"/>
              <a:buChar char="•"/>
            </a:pPr>
            <a:r>
              <a:rPr lang="en-GB" sz="2800"/>
              <a:t>Condoms protect against STIs</a:t>
            </a:r>
          </a:p>
          <a:p>
            <a:pPr marL="457200" lvl="0" indent="-457200">
              <a:buFont typeface="Arial" panose="020B0604020202020204" pitchFamily="34" charset="0"/>
              <a:buChar char="•"/>
            </a:pPr>
            <a:r>
              <a:rPr lang="en-GB" sz="2800"/>
              <a:t>They also prevent pregnancy.</a:t>
            </a:r>
          </a:p>
          <a:p>
            <a:pPr marL="457200" lvl="0" indent="-457200">
              <a:buFont typeface="Arial" panose="020B0604020202020204" pitchFamily="34" charset="0"/>
              <a:buChar char="•"/>
            </a:pPr>
            <a:r>
              <a:rPr lang="en-GB" sz="2800" b="1"/>
              <a:t>INSERT DETAILS OF LOCAL FREE CONDOM SERVICE</a:t>
            </a:r>
            <a:endParaRPr lang="en-GB" sz="2800"/>
          </a:p>
        </p:txBody>
      </p:sp>
      <p:pic>
        <p:nvPicPr>
          <p:cNvPr id="6" name="Picture 5">
            <a:extLst>
              <a:ext uri="{FF2B5EF4-FFF2-40B4-BE49-F238E27FC236}">
                <a16:creationId xmlns:a16="http://schemas.microsoft.com/office/drawing/2014/main" id="{4DD070B3-E899-4409-9A7D-01A64A3DF97E}"/>
              </a:ext>
            </a:extLst>
          </p:cNvPr>
          <p:cNvPicPr>
            <a:picLocks noChangeAspect="1"/>
          </p:cNvPicPr>
          <p:nvPr/>
        </p:nvPicPr>
        <p:blipFill>
          <a:blip r:embed="rId3"/>
          <a:stretch>
            <a:fillRect/>
          </a:stretch>
        </p:blipFill>
        <p:spPr>
          <a:xfrm>
            <a:off x="6209269" y="809933"/>
            <a:ext cx="5238133" cy="5238133"/>
          </a:xfrm>
          <a:prstGeom prst="rect">
            <a:avLst/>
          </a:prstGeom>
        </p:spPr>
      </p:pic>
    </p:spTree>
    <p:extLst>
      <p:ext uri="{BB962C8B-B14F-4D97-AF65-F5344CB8AC3E}">
        <p14:creationId xmlns:p14="http://schemas.microsoft.com/office/powerpoint/2010/main" val="331060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1481989" y="2474893"/>
            <a:ext cx="3703621" cy="954107"/>
          </a:xfrm>
          <a:prstGeom prst="rect">
            <a:avLst/>
          </a:prstGeom>
        </p:spPr>
        <p:txBody>
          <a:bodyPr wrap="square">
            <a:spAutoFit/>
          </a:bodyPr>
          <a:lstStyle/>
          <a:p>
            <a:pPr lvl="0" algn="ctr"/>
            <a:r>
              <a:rPr lang="en-GB" sz="2800" b="1"/>
              <a:t>What happens at a sexual health clinic?</a:t>
            </a:r>
          </a:p>
        </p:txBody>
      </p:sp>
      <p:pic>
        <p:nvPicPr>
          <p:cNvPr id="6" name="Picture 5" descr="A blue and white sign on a brick building&#10;&#10;Description generated with very high confidence">
            <a:extLst>
              <a:ext uri="{FF2B5EF4-FFF2-40B4-BE49-F238E27FC236}">
                <a16:creationId xmlns:a16="http://schemas.microsoft.com/office/drawing/2014/main" id="{E87DE6ED-3D05-AE45-8903-021911E67B81}"/>
              </a:ext>
            </a:extLst>
          </p:cNvPr>
          <p:cNvPicPr/>
          <p:nvPr/>
        </p:nvPicPr>
        <p:blipFill>
          <a:blip r:embed="rId2">
            <a:extLst>
              <a:ext uri="{28A0092B-C50C-407E-A947-70E740481C1C}">
                <a14:useLocalDpi xmlns:a14="http://schemas.microsoft.com/office/drawing/2010/main"/>
              </a:ext>
            </a:extLst>
          </a:blip>
          <a:stretch>
            <a:fillRect/>
          </a:stretch>
        </p:blipFill>
        <p:spPr>
          <a:xfrm>
            <a:off x="5534526" y="705622"/>
            <a:ext cx="5999672" cy="5033441"/>
          </a:xfrm>
          <a:prstGeom prst="rect">
            <a:avLst/>
          </a:prstGeom>
        </p:spPr>
      </p:pic>
    </p:spTree>
    <p:extLst>
      <p:ext uri="{BB962C8B-B14F-4D97-AF65-F5344CB8AC3E}">
        <p14:creationId xmlns:p14="http://schemas.microsoft.com/office/powerpoint/2010/main" val="133356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565335" y="1329984"/>
            <a:ext cx="5176130" cy="3785652"/>
          </a:xfrm>
          <a:prstGeom prst="rect">
            <a:avLst/>
          </a:prstGeom>
        </p:spPr>
        <p:txBody>
          <a:bodyPr wrap="square">
            <a:spAutoFit/>
          </a:bodyPr>
          <a:lstStyle/>
          <a:p>
            <a:pPr lvl="0"/>
            <a:r>
              <a:rPr lang="en-GB" sz="2400" b="1"/>
              <a:t>Before you arrive</a:t>
            </a:r>
          </a:p>
          <a:p>
            <a:pPr lvl="0"/>
            <a:r>
              <a:rPr lang="en-GB" sz="2400"/>
              <a:t>Some clinics need you to phone in advance to make an appointment. </a:t>
            </a:r>
          </a:p>
          <a:p>
            <a:pPr lvl="0"/>
            <a:endParaRPr lang="en-GB" sz="2400"/>
          </a:p>
          <a:p>
            <a:pPr lvl="0"/>
            <a:r>
              <a:rPr lang="en-GB" sz="2400"/>
              <a:t>Please visit your local sexual health clinic’s website to check whether you can drop-in or need an appointment. </a:t>
            </a:r>
          </a:p>
          <a:p>
            <a:pPr lvl="0"/>
            <a:endParaRPr lang="en-GB" sz="2400"/>
          </a:p>
          <a:p>
            <a:pPr lvl="0"/>
            <a:r>
              <a:rPr lang="en-GB" sz="2400"/>
              <a:t>You can ask your partner or a friend to come along with you, or go by yourself. </a:t>
            </a:r>
          </a:p>
        </p:txBody>
      </p:sp>
      <p:pic>
        <p:nvPicPr>
          <p:cNvPr id="7" name="Picture 6">
            <a:extLst>
              <a:ext uri="{FF2B5EF4-FFF2-40B4-BE49-F238E27FC236}">
                <a16:creationId xmlns:a16="http://schemas.microsoft.com/office/drawing/2014/main" id="{F428C01F-FCC8-9E4A-AE09-AE9377751BD2}"/>
              </a:ext>
            </a:extLst>
          </p:cNvPr>
          <p:cNvPicPr/>
          <p:nvPr/>
        </p:nvPicPr>
        <p:blipFill>
          <a:blip r:embed="rId2">
            <a:extLst>
              <a:ext uri="{28A0092B-C50C-407E-A947-70E740481C1C}">
                <a14:useLocalDpi xmlns:a14="http://schemas.microsoft.com/office/drawing/2010/main"/>
              </a:ext>
            </a:extLst>
          </a:blip>
          <a:stretch>
            <a:fillRect/>
          </a:stretch>
        </p:blipFill>
        <p:spPr>
          <a:xfrm>
            <a:off x="1287453" y="1546698"/>
            <a:ext cx="3897390" cy="3087598"/>
          </a:xfrm>
          <a:prstGeom prst="rect">
            <a:avLst/>
          </a:prstGeom>
        </p:spPr>
      </p:pic>
    </p:spTree>
    <p:extLst>
      <p:ext uri="{BB962C8B-B14F-4D97-AF65-F5344CB8AC3E}">
        <p14:creationId xmlns:p14="http://schemas.microsoft.com/office/powerpoint/2010/main" val="400265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776391" y="820820"/>
            <a:ext cx="6733486" cy="4893647"/>
          </a:xfrm>
          <a:prstGeom prst="rect">
            <a:avLst/>
          </a:prstGeom>
        </p:spPr>
        <p:txBody>
          <a:bodyPr wrap="square">
            <a:spAutoFit/>
          </a:bodyPr>
          <a:lstStyle/>
          <a:p>
            <a:r>
              <a:rPr lang="en-GB" sz="2400" b="1"/>
              <a:t>When you arrive</a:t>
            </a:r>
            <a:endParaRPr lang="en-GB" sz="2400"/>
          </a:p>
          <a:p>
            <a:pPr marL="342900" lvl="0" indent="-342900" fontAlgn="base">
              <a:buFont typeface="Arial" panose="020B0604020202020204" pitchFamily="34" charset="0"/>
              <a:buChar char="•"/>
            </a:pPr>
            <a:r>
              <a:rPr lang="en-GB" sz="2400"/>
              <a:t>Go to reception.</a:t>
            </a:r>
          </a:p>
          <a:p>
            <a:pPr marL="342900" lvl="0" indent="-342900" fontAlgn="base">
              <a:buFont typeface="Arial" panose="020B0604020202020204" pitchFamily="34" charset="0"/>
              <a:buChar char="•"/>
            </a:pPr>
            <a:r>
              <a:rPr lang="en-GB" sz="2400"/>
              <a:t>The receptionist may ask you to fill in a form with your name and contact details. The form may also ask you why you are there – this allows the clinic to make sure that you see the right person at the right time. You can choose to stay anonymous if you want. </a:t>
            </a:r>
          </a:p>
          <a:p>
            <a:pPr marL="342900" lvl="0" indent="-342900" fontAlgn="base">
              <a:buFont typeface="Arial" panose="020B0604020202020204" pitchFamily="34" charset="0"/>
              <a:buChar char="•"/>
            </a:pPr>
            <a:r>
              <a:rPr lang="en-GB" sz="2400"/>
              <a:t>You don't have to let the clinic know who your GP is but it can be helpful if you do. </a:t>
            </a:r>
          </a:p>
          <a:p>
            <a:pPr marL="342900" lvl="0" indent="-342900" fontAlgn="base">
              <a:buFont typeface="Arial" panose="020B0604020202020204" pitchFamily="34" charset="0"/>
              <a:buChar char="•"/>
            </a:pPr>
            <a:r>
              <a:rPr lang="en-GB" sz="2400"/>
              <a:t>You may be able to see either a female or a male doctor. You can ask if this is possible at the time of making your appointment.</a:t>
            </a:r>
          </a:p>
        </p:txBody>
      </p:sp>
      <p:pic>
        <p:nvPicPr>
          <p:cNvPr id="6" name="Picture 5" descr="https://www.sexualhealthscotland.co.uk/sites/default/files/step-1-arriving.jpg">
            <a:extLst>
              <a:ext uri="{FF2B5EF4-FFF2-40B4-BE49-F238E27FC236}">
                <a16:creationId xmlns:a16="http://schemas.microsoft.com/office/drawing/2014/main" id="{CD07EE1B-2AD6-9B41-9890-7F57302D3C5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7652626" y="1585610"/>
            <a:ext cx="3762983" cy="3058664"/>
          </a:xfrm>
          <a:prstGeom prst="rect">
            <a:avLst/>
          </a:prstGeom>
          <a:noFill/>
          <a:ln>
            <a:noFill/>
          </a:ln>
        </p:spPr>
      </p:pic>
    </p:spTree>
    <p:extLst>
      <p:ext uri="{BB962C8B-B14F-4D97-AF65-F5344CB8AC3E}">
        <p14:creationId xmlns:p14="http://schemas.microsoft.com/office/powerpoint/2010/main" val="193804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476656" y="1400783"/>
            <a:ext cx="5288602" cy="3631379"/>
          </a:xfrm>
          <a:prstGeom prst="rect">
            <a:avLst/>
          </a:prstGeom>
        </p:spPr>
        <p:txBody>
          <a:bodyPr wrap="square">
            <a:spAutoFit/>
          </a:bodyPr>
          <a:lstStyle/>
          <a:p>
            <a:pPr lvl="0">
              <a:lnSpc>
                <a:spcPct val="107000"/>
              </a:lnSpc>
              <a:spcAft>
                <a:spcPts val="0"/>
              </a:spcAft>
            </a:pPr>
            <a:r>
              <a:rPr lang="en-GB" sz="2400" b="1">
                <a:solidFill>
                  <a:srgbClr val="000000"/>
                </a:solidFill>
                <a:ea typeface="Calibri" panose="020F0502020204030204" pitchFamily="34" charset="0"/>
                <a:cs typeface="Times New Roman" panose="02020603050405020304" pitchFamily="18" charset="0"/>
              </a:rPr>
              <a:t>Confidentiality</a:t>
            </a:r>
          </a:p>
          <a:p>
            <a:pPr lvl="0">
              <a:lnSpc>
                <a:spcPct val="107000"/>
              </a:lnSpc>
              <a:spcAft>
                <a:spcPts val="0"/>
              </a:spcAft>
            </a:pPr>
            <a:r>
              <a:rPr lang="en-GB" sz="2400">
                <a:solidFill>
                  <a:srgbClr val="000000"/>
                </a:solidFill>
                <a:ea typeface="Calibri" panose="020F0502020204030204" pitchFamily="34" charset="0"/>
                <a:cs typeface="Times New Roman" panose="02020603050405020304" pitchFamily="18" charset="0"/>
              </a:rPr>
              <a:t>If you are under 16 and want contraception, an abortion or tests for sexually transmitted infections (STIs), the doctor or nurse won't tell your parents (or carer) as long as they believe that you are not at risk of significant harm. </a:t>
            </a:r>
          </a:p>
          <a:p>
            <a:pPr lvl="0">
              <a:lnSpc>
                <a:spcPct val="107000"/>
              </a:lnSpc>
              <a:spcAft>
                <a:spcPts val="0"/>
              </a:spcAft>
            </a:pPr>
            <a:r>
              <a:rPr lang="en-GB" sz="2400" b="1">
                <a:solidFill>
                  <a:srgbClr val="000000"/>
                </a:solidFill>
                <a:ea typeface="Calibri" panose="020F0502020204030204" pitchFamily="34" charset="0"/>
                <a:cs typeface="Times New Roman" panose="02020603050405020304" pitchFamily="18" charset="0"/>
              </a:rPr>
              <a:t>You have the same rights to confidentiality as an adult.</a:t>
            </a:r>
          </a:p>
        </p:txBody>
      </p:sp>
      <p:pic>
        <p:nvPicPr>
          <p:cNvPr id="3" name="Picture 2" descr="A picture containing clipart&#10;&#10;Description automatically generated">
            <a:extLst>
              <a:ext uri="{FF2B5EF4-FFF2-40B4-BE49-F238E27FC236}">
                <a16:creationId xmlns:a16="http://schemas.microsoft.com/office/drawing/2014/main" id="{A8570331-5D39-4C86-86EC-D5A3EAF398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5258" y="1157591"/>
            <a:ext cx="6149186" cy="4299626"/>
          </a:xfrm>
          <a:prstGeom prst="rect">
            <a:avLst/>
          </a:prstGeom>
        </p:spPr>
      </p:pic>
    </p:spTree>
    <p:extLst>
      <p:ext uri="{BB962C8B-B14F-4D97-AF65-F5344CB8AC3E}">
        <p14:creationId xmlns:p14="http://schemas.microsoft.com/office/powerpoint/2010/main" val="389550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6546715" y="1420402"/>
            <a:ext cx="4541401" cy="4154984"/>
          </a:xfrm>
          <a:prstGeom prst="rect">
            <a:avLst/>
          </a:prstGeom>
        </p:spPr>
        <p:txBody>
          <a:bodyPr wrap="square">
            <a:spAutoFit/>
          </a:bodyPr>
          <a:lstStyle/>
          <a:p>
            <a:r>
              <a:rPr lang="en-GB" sz="2400" b="1"/>
              <a:t>Questions</a:t>
            </a:r>
          </a:p>
          <a:p>
            <a:r>
              <a:rPr lang="en-GB" sz="2400"/>
              <a:t>The doctor or nurse will ask you some questions about your sexual activity, experiences, and symptoms. </a:t>
            </a:r>
          </a:p>
          <a:p>
            <a:r>
              <a:rPr lang="en-GB" sz="2400"/>
              <a:t>Answer as honestly as you can so they can work out which tests to do and what treatment to offer. </a:t>
            </a:r>
          </a:p>
          <a:p>
            <a:r>
              <a:rPr lang="en-GB" sz="2400"/>
              <a:t>Staff are very experienced. Their job is to help. They will never judge anyone. </a:t>
            </a:r>
          </a:p>
        </p:txBody>
      </p:sp>
      <p:pic>
        <p:nvPicPr>
          <p:cNvPr id="6" name="Picture 5" descr="https://www.sexualhealthscotland.co.uk/sites/default/files/step2-types-of-question.jpg">
            <a:extLst>
              <a:ext uri="{FF2B5EF4-FFF2-40B4-BE49-F238E27FC236}">
                <a16:creationId xmlns:a16="http://schemas.microsoft.com/office/drawing/2014/main" id="{86957188-73C6-584C-9A71-75AFDD7BD12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461488" y="1551899"/>
            <a:ext cx="5765650" cy="3522658"/>
          </a:xfrm>
          <a:prstGeom prst="rect">
            <a:avLst/>
          </a:prstGeom>
          <a:noFill/>
          <a:ln>
            <a:noFill/>
          </a:ln>
        </p:spPr>
      </p:pic>
    </p:spTree>
    <p:extLst>
      <p:ext uri="{BB962C8B-B14F-4D97-AF65-F5344CB8AC3E}">
        <p14:creationId xmlns:p14="http://schemas.microsoft.com/office/powerpoint/2010/main" val="14054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A0603-A303-4B1F-A2C0-93CCC2E9E4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9029" y="0"/>
            <a:ext cx="10693941" cy="4093491"/>
          </a:xfrm>
          <a:prstGeom prst="rect">
            <a:avLst/>
          </a:prstGeom>
        </p:spPr>
      </p:pic>
      <p:pic>
        <p:nvPicPr>
          <p:cNvPr id="15" name="Picture 14">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Oval 16">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5021" y="4192621"/>
            <a:ext cx="10861638" cy="1868351"/>
          </a:xfrm>
          <a:prstGeom prst="rect">
            <a:avLst/>
          </a:prstGeom>
        </p:spPr>
        <p:txBody>
          <a:bodyPr vert="horz" lIns="91440" tIns="45720" rIns="91440" bIns="45720" numCol="2" rtlCol="0" anchor="ctr">
            <a:noAutofit/>
          </a:bodyPr>
          <a:lstStyle/>
          <a:p>
            <a:pPr>
              <a:lnSpc>
                <a:spcPct val="90000"/>
              </a:lnSpc>
              <a:spcAft>
                <a:spcPts val="600"/>
              </a:spcAft>
            </a:pPr>
            <a:r>
              <a:rPr lang="en-US" sz="2000">
                <a:solidFill>
                  <a:srgbClr val="000000"/>
                </a:solidFill>
              </a:rPr>
              <a:t>Having sex should be a positive and enjoyable experience when you and your partner feel ready for it. </a:t>
            </a:r>
            <a:r>
              <a:rPr lang="en-US" sz="2000" b="1">
                <a:solidFill>
                  <a:srgbClr val="000000"/>
                </a:solidFill>
              </a:rPr>
              <a:t>Good sexual health is about:</a:t>
            </a:r>
            <a:endParaRPr lang="en-US" sz="2000">
              <a:solidFill>
                <a:srgbClr val="000000"/>
              </a:solidFill>
            </a:endParaRPr>
          </a:p>
          <a:p>
            <a:pPr marL="457200" lvl="0" indent="-228600" fontAlgn="base">
              <a:lnSpc>
                <a:spcPct val="90000"/>
              </a:lnSpc>
              <a:spcAft>
                <a:spcPts val="600"/>
              </a:spcAft>
              <a:buFont typeface="Arial" panose="020B0604020202020204" pitchFamily="34" charset="0"/>
              <a:buChar char="•"/>
            </a:pPr>
            <a:r>
              <a:rPr lang="en-US" sz="2000">
                <a:solidFill>
                  <a:srgbClr val="000000"/>
                </a:solidFill>
              </a:rPr>
              <a:t>Feeling safe</a:t>
            </a:r>
          </a:p>
          <a:p>
            <a:pPr marL="457200" lvl="0" indent="-228600" fontAlgn="base">
              <a:lnSpc>
                <a:spcPct val="90000"/>
              </a:lnSpc>
              <a:spcAft>
                <a:spcPts val="600"/>
              </a:spcAft>
              <a:buFont typeface="Arial" panose="020B0604020202020204" pitchFamily="34" charset="0"/>
              <a:buChar char="•"/>
            </a:pPr>
            <a:r>
              <a:rPr lang="en-US" sz="2000">
                <a:solidFill>
                  <a:srgbClr val="000000"/>
                </a:solidFill>
              </a:rPr>
              <a:t>Feeling confident about your sexuality</a:t>
            </a:r>
          </a:p>
          <a:p>
            <a:pPr marL="457200" lvl="0" indent="-228600" fontAlgn="base">
              <a:lnSpc>
                <a:spcPct val="90000"/>
              </a:lnSpc>
              <a:spcAft>
                <a:spcPts val="600"/>
              </a:spcAft>
              <a:buFont typeface="Arial" panose="020B0604020202020204" pitchFamily="34" charset="0"/>
              <a:buChar char="•"/>
            </a:pPr>
            <a:r>
              <a:rPr lang="en-US" sz="2000">
                <a:solidFill>
                  <a:srgbClr val="000000"/>
                </a:solidFill>
              </a:rPr>
              <a:t>Knowing how to treat others with respect</a:t>
            </a:r>
          </a:p>
          <a:p>
            <a:pPr marL="457200" lvl="0" indent="-228600" fontAlgn="base">
              <a:lnSpc>
                <a:spcPct val="90000"/>
              </a:lnSpc>
              <a:spcAft>
                <a:spcPts val="600"/>
              </a:spcAft>
              <a:buFont typeface="Arial" panose="020B0604020202020204" pitchFamily="34" charset="0"/>
              <a:buChar char="•"/>
            </a:pPr>
            <a:r>
              <a:rPr lang="en-US" sz="2000">
                <a:solidFill>
                  <a:srgbClr val="000000"/>
                </a:solidFill>
              </a:rPr>
              <a:t>Being able to talk about likes and dislikes</a:t>
            </a:r>
          </a:p>
          <a:p>
            <a:pPr marL="457200" lvl="0" indent="-228600" fontAlgn="base">
              <a:lnSpc>
                <a:spcPct val="90000"/>
              </a:lnSpc>
              <a:spcAft>
                <a:spcPts val="600"/>
              </a:spcAft>
              <a:buFont typeface="Arial" panose="020B0604020202020204" pitchFamily="34" charset="0"/>
              <a:buChar char="•"/>
            </a:pPr>
            <a:r>
              <a:rPr lang="en-US" sz="2000">
                <a:solidFill>
                  <a:srgbClr val="000000"/>
                </a:solidFill>
              </a:rPr>
              <a:t>Not having any regrets</a:t>
            </a:r>
          </a:p>
          <a:p>
            <a:pPr marL="457200" lvl="0" indent="-228600" fontAlgn="base">
              <a:lnSpc>
                <a:spcPct val="90000"/>
              </a:lnSpc>
              <a:spcAft>
                <a:spcPts val="600"/>
              </a:spcAft>
              <a:buFont typeface="Arial" panose="020B0604020202020204" pitchFamily="34" charset="0"/>
              <a:buChar char="•"/>
            </a:pPr>
            <a:r>
              <a:rPr lang="en-US" sz="2000">
                <a:solidFill>
                  <a:srgbClr val="000000"/>
                </a:solidFill>
              </a:rPr>
              <a:t>Taking steps to avoid getting any sexually transmitted infections</a:t>
            </a:r>
          </a:p>
          <a:p>
            <a:pPr marL="457200" lvl="0" indent="-228600" fontAlgn="base">
              <a:lnSpc>
                <a:spcPct val="90000"/>
              </a:lnSpc>
              <a:spcAft>
                <a:spcPts val="600"/>
              </a:spcAft>
              <a:buFont typeface="Arial" panose="020B0604020202020204" pitchFamily="34" charset="0"/>
              <a:buChar char="•"/>
            </a:pPr>
            <a:r>
              <a:rPr lang="en-US" sz="2000">
                <a:solidFill>
                  <a:srgbClr val="000000"/>
                </a:solidFill>
              </a:rPr>
              <a:t>Making informed choices about contraception and pregnancy.</a:t>
            </a:r>
          </a:p>
        </p:txBody>
      </p:sp>
    </p:spTree>
    <p:extLst>
      <p:ext uri="{BB962C8B-B14F-4D97-AF65-F5344CB8AC3E}">
        <p14:creationId xmlns:p14="http://schemas.microsoft.com/office/powerpoint/2010/main" val="171057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770021" y="731357"/>
            <a:ext cx="5113421" cy="4893647"/>
          </a:xfrm>
          <a:prstGeom prst="rect">
            <a:avLst/>
          </a:prstGeom>
        </p:spPr>
        <p:txBody>
          <a:bodyPr wrap="square">
            <a:spAutoFit/>
          </a:bodyPr>
          <a:lstStyle/>
          <a:p>
            <a:r>
              <a:rPr lang="en-GB" sz="2400" b="1"/>
              <a:t>Getting tests</a:t>
            </a:r>
          </a:p>
          <a:p>
            <a:r>
              <a:rPr lang="en-GB" sz="2400"/>
              <a:t>This will depend on your symptoms and the type of sex you have had. You might be asked for a:</a:t>
            </a:r>
          </a:p>
          <a:p>
            <a:r>
              <a:rPr lang="en-GB" sz="2400" b="1"/>
              <a:t>Urine (pee) or blood sample </a:t>
            </a:r>
          </a:p>
          <a:p>
            <a:r>
              <a:rPr lang="en-GB" sz="2400" b="1"/>
              <a:t>Swabs</a:t>
            </a:r>
            <a:r>
              <a:rPr lang="en-GB" sz="2400"/>
              <a:t>: This is like a cotton bud wipe taken from your genitals, throat or rectum (bum). Sometimes you can do this yourself in private.</a:t>
            </a:r>
          </a:p>
          <a:p>
            <a:r>
              <a:rPr lang="en-GB" sz="2400" b="1"/>
              <a:t>Taking a look </a:t>
            </a:r>
            <a:r>
              <a:rPr lang="en-GB" sz="2400"/>
              <a:t>– usually at your genitals (private parts). If you haven’t had any symptoms, you don’t usually need to be examined.</a:t>
            </a:r>
          </a:p>
        </p:txBody>
      </p:sp>
      <p:pic>
        <p:nvPicPr>
          <p:cNvPr id="6" name="Picture 5" descr="A drawing of a cartoon character&#10;&#10;Description automatically generated">
            <a:extLst>
              <a:ext uri="{FF2B5EF4-FFF2-40B4-BE49-F238E27FC236}">
                <a16:creationId xmlns:a16="http://schemas.microsoft.com/office/drawing/2014/main" id="{BA6D3D84-CFCC-4818-B974-E557EFD3617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spTree>
    <p:extLst>
      <p:ext uri="{BB962C8B-B14F-4D97-AF65-F5344CB8AC3E}">
        <p14:creationId xmlns:p14="http://schemas.microsoft.com/office/powerpoint/2010/main" val="14348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974262" y="923002"/>
            <a:ext cx="3312991" cy="4524315"/>
          </a:xfrm>
          <a:prstGeom prst="rect">
            <a:avLst/>
          </a:prstGeom>
        </p:spPr>
        <p:txBody>
          <a:bodyPr wrap="square">
            <a:spAutoFit/>
          </a:bodyPr>
          <a:lstStyle/>
          <a:p>
            <a:r>
              <a:rPr lang="en-GB" sz="2400" b="1"/>
              <a:t>Getting results</a:t>
            </a:r>
          </a:p>
          <a:p>
            <a:r>
              <a:rPr lang="en-GB" sz="2400"/>
              <a:t>When you get tested, the doctor or nurse will explain when and how you’ll get the results. You may have to go back to the clinic to get them, or you may be able to receive them by phone or text. The doctor or nurse will also tell you what will happen next.</a:t>
            </a:r>
          </a:p>
        </p:txBody>
      </p:sp>
      <p:pic>
        <p:nvPicPr>
          <p:cNvPr id="3" name="Picture 2" descr="A picture containing person, indoor&#10;&#10;Description automatically generated">
            <a:extLst>
              <a:ext uri="{FF2B5EF4-FFF2-40B4-BE49-F238E27FC236}">
                <a16:creationId xmlns:a16="http://schemas.microsoft.com/office/drawing/2014/main" id="{01AFC5DC-E68A-4F0F-A297-D286E804D8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4906" y="606425"/>
            <a:ext cx="7174832" cy="5381124"/>
          </a:xfrm>
          <a:prstGeom prst="rect">
            <a:avLst/>
          </a:prstGeom>
        </p:spPr>
      </p:pic>
    </p:spTree>
    <p:extLst>
      <p:ext uri="{BB962C8B-B14F-4D97-AF65-F5344CB8AC3E}">
        <p14:creationId xmlns:p14="http://schemas.microsoft.com/office/powerpoint/2010/main" val="75903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855637" y="1720840"/>
            <a:ext cx="4463124" cy="3416320"/>
          </a:xfrm>
          <a:prstGeom prst="rect">
            <a:avLst/>
          </a:prstGeom>
        </p:spPr>
        <p:txBody>
          <a:bodyPr wrap="square">
            <a:spAutoFit/>
          </a:bodyPr>
          <a:lstStyle/>
          <a:p>
            <a:r>
              <a:rPr lang="en-GB" sz="2400" b="1"/>
              <a:t>Telling someone if you have an STI</a:t>
            </a:r>
          </a:p>
          <a:p>
            <a:r>
              <a:rPr lang="en-GB" sz="2400"/>
              <a:t>If you have an STI, it’s best to find a way to tell your current partner and any past partners who could be at risk of infection. You don’t have to do this yourself and you can discuss this with the doctor or nurse at the clinic.</a:t>
            </a:r>
          </a:p>
        </p:txBody>
      </p:sp>
      <p:pic>
        <p:nvPicPr>
          <p:cNvPr id="6" name="Picture 5" descr="https://www.sexualhealthscotland.co.uk/sites/default/files/step5-partner-notification.jpg">
            <a:extLst>
              <a:ext uri="{FF2B5EF4-FFF2-40B4-BE49-F238E27FC236}">
                <a16:creationId xmlns:a16="http://schemas.microsoft.com/office/drawing/2014/main" id="{AEA3A5E7-51E1-2A42-ACF1-4949BE3C6AE9}"/>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318761" y="1020446"/>
            <a:ext cx="6502890" cy="4770754"/>
          </a:xfrm>
          <a:prstGeom prst="rect">
            <a:avLst/>
          </a:prstGeom>
          <a:noFill/>
          <a:ln>
            <a:noFill/>
          </a:ln>
        </p:spPr>
      </p:pic>
    </p:spTree>
    <p:extLst>
      <p:ext uri="{BB962C8B-B14F-4D97-AF65-F5344CB8AC3E}">
        <p14:creationId xmlns:p14="http://schemas.microsoft.com/office/powerpoint/2010/main" val="761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22365-57C8-4855-B66E-B453AE0ED253}"/>
              </a:ext>
            </a:extLst>
          </p:cNvPr>
          <p:cNvSpPr>
            <a:spLocks noGrp="1"/>
          </p:cNvSpPr>
          <p:nvPr>
            <p:ph idx="1"/>
          </p:nvPr>
        </p:nvSpPr>
        <p:spPr>
          <a:xfrm>
            <a:off x="841436" y="1981200"/>
            <a:ext cx="5127029" cy="3785419"/>
          </a:xfrm>
        </p:spPr>
        <p:txBody>
          <a:bodyPr>
            <a:normAutofit/>
          </a:bodyPr>
          <a:lstStyle/>
          <a:p>
            <a:pPr marL="0" indent="0">
              <a:buNone/>
            </a:pPr>
            <a:r>
              <a:rPr lang="en-GB"/>
              <a:t>Where do young people your age go to online if they have a question or worry about relationships or sexual health? </a:t>
            </a:r>
          </a:p>
        </p:txBody>
      </p:sp>
      <p:pic>
        <p:nvPicPr>
          <p:cNvPr id="5" name="Content Placeholder 6" descr="A close up of a logo&#10;&#10;Description automatically generated">
            <a:extLst>
              <a:ext uri="{FF2B5EF4-FFF2-40B4-BE49-F238E27FC236}">
                <a16:creationId xmlns:a16="http://schemas.microsoft.com/office/drawing/2014/main" id="{CCA2CD32-5FF7-4720-A731-C5D88D1BD720}"/>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5968465" y="640082"/>
            <a:ext cx="5589259" cy="5577837"/>
          </a:xfrm>
          <a:prstGeom prst="rect">
            <a:avLst/>
          </a:prstGeom>
          <a:effectLst/>
        </p:spPr>
      </p:pic>
      <p:sp>
        <p:nvSpPr>
          <p:cNvPr id="4" name="Footer Placeholder 3">
            <a:extLst>
              <a:ext uri="{FF2B5EF4-FFF2-40B4-BE49-F238E27FC236}">
                <a16:creationId xmlns:a16="http://schemas.microsoft.com/office/drawing/2014/main" id="{29B298E1-5325-46DC-B81A-FEC4812849A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91509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458514" y="1773194"/>
            <a:ext cx="6733486" cy="3785652"/>
          </a:xfrm>
          <a:prstGeom prst="rect">
            <a:avLst/>
          </a:prstGeom>
        </p:spPr>
        <p:txBody>
          <a:bodyPr wrap="square">
            <a:spAutoFit/>
          </a:bodyPr>
          <a:lstStyle/>
          <a:p>
            <a:r>
              <a:rPr lang="en-GB" sz="2400" b="1"/>
              <a:t>Online Help and Advice</a:t>
            </a:r>
            <a:endParaRPr lang="en-GB" sz="2400"/>
          </a:p>
          <a:p>
            <a:pPr marL="457200" lvl="0" indent="-457200">
              <a:buFont typeface="Arial" panose="020B0604020202020204" pitchFamily="34" charset="0"/>
              <a:buChar char="•"/>
            </a:pPr>
            <a:r>
              <a:rPr lang="en-GB" sz="2400" u="sng">
                <a:hlinkClick r:id="rId2"/>
              </a:rPr>
              <a:t>http://youngpeoples.sandyford.org/</a:t>
            </a:r>
            <a:endParaRPr lang="en-GB" sz="2400"/>
          </a:p>
          <a:p>
            <a:pPr marL="457200" lvl="0" indent="-457200">
              <a:buFont typeface="Arial" panose="020B0604020202020204" pitchFamily="34" charset="0"/>
              <a:buChar char="•"/>
            </a:pPr>
            <a:r>
              <a:rPr lang="en-GB" sz="2400" u="sng">
                <a:hlinkClick r:id="rId3"/>
              </a:rPr>
              <a:t>www.healthyrespect.co.uk</a:t>
            </a:r>
            <a:endParaRPr lang="en-GB" sz="2400"/>
          </a:p>
          <a:p>
            <a:pPr marL="457200" lvl="0" indent="-457200">
              <a:buFont typeface="Arial" panose="020B0604020202020204" pitchFamily="34" charset="0"/>
              <a:buChar char="•"/>
            </a:pPr>
            <a:r>
              <a:rPr lang="en-GB" sz="2400" u="sng">
                <a:hlinkClick r:id="rId4"/>
              </a:rPr>
              <a:t>www.wavehighland.com</a:t>
            </a:r>
            <a:endParaRPr lang="en-GB" sz="2400"/>
          </a:p>
          <a:p>
            <a:pPr marL="457200" lvl="0" indent="-457200">
              <a:buFont typeface="Arial" panose="020B0604020202020204" pitchFamily="34" charset="0"/>
              <a:buChar char="•"/>
            </a:pPr>
            <a:r>
              <a:rPr lang="en-GB" sz="2400" u="sng">
                <a:hlinkClick r:id="rId5"/>
              </a:rPr>
              <a:t>www.fpa.org.uk</a:t>
            </a:r>
            <a:endParaRPr lang="en-GB" sz="2400"/>
          </a:p>
          <a:p>
            <a:pPr marL="457200" lvl="0" indent="-457200">
              <a:buFont typeface="Arial" panose="020B0604020202020204" pitchFamily="34" charset="0"/>
              <a:buChar char="•"/>
            </a:pPr>
            <a:r>
              <a:rPr lang="en-GB" sz="2400" u="sng">
                <a:hlinkClick r:id="rId6"/>
              </a:rPr>
              <a:t>www.bpas.org</a:t>
            </a:r>
            <a:endParaRPr lang="en-GB" sz="2400"/>
          </a:p>
          <a:p>
            <a:pPr marL="457200" lvl="0" indent="-457200">
              <a:buFont typeface="Arial" panose="020B0604020202020204" pitchFamily="34" charset="0"/>
              <a:buChar char="•"/>
            </a:pPr>
            <a:r>
              <a:rPr lang="en-GB" sz="2400" u="sng">
                <a:hlinkClick r:id="rId7"/>
              </a:rPr>
              <a:t>www.bishuk.com</a:t>
            </a:r>
            <a:endParaRPr lang="en-GB" sz="2400"/>
          </a:p>
          <a:p>
            <a:pPr marL="457200" lvl="0" indent="-457200">
              <a:buFont typeface="Arial" panose="020B0604020202020204" pitchFamily="34" charset="0"/>
              <a:buChar char="•"/>
            </a:pPr>
            <a:r>
              <a:rPr lang="en-GB" sz="2400" u="sng">
                <a:hlinkClick r:id="rId8"/>
              </a:rPr>
              <a:t>www.lgbtyouth.org.uk</a:t>
            </a:r>
            <a:endParaRPr lang="en-GB" sz="2400" u="sng"/>
          </a:p>
          <a:p>
            <a:pPr marL="457200" lvl="0" indent="-457200">
              <a:buFont typeface="Arial" panose="020B0604020202020204" pitchFamily="34" charset="0"/>
              <a:buChar char="•"/>
            </a:pPr>
            <a:endParaRPr lang="en-GB" sz="2400" u="sng"/>
          </a:p>
          <a:p>
            <a:pPr marL="457200" lvl="0" indent="-457200">
              <a:buFont typeface="Arial" panose="020B0604020202020204" pitchFamily="34" charset="0"/>
              <a:buChar char="•"/>
            </a:pPr>
            <a:r>
              <a:rPr lang="en-GB" sz="2400" u="sng">
                <a:solidFill>
                  <a:srgbClr val="FF0000"/>
                </a:solidFill>
              </a:rPr>
              <a:t>INSERT LOCAL INFORMATION AND SERVICES</a:t>
            </a:r>
            <a:endParaRPr lang="en-GB" sz="2400">
              <a:solidFill>
                <a:srgbClr val="FF0000"/>
              </a:solidFill>
            </a:endParaRPr>
          </a:p>
        </p:txBody>
      </p:sp>
      <p:sp>
        <p:nvSpPr>
          <p:cNvPr id="6" name="Rectangle 5">
            <a:extLst>
              <a:ext uri="{FF2B5EF4-FFF2-40B4-BE49-F238E27FC236}">
                <a16:creationId xmlns:a16="http://schemas.microsoft.com/office/drawing/2014/main" id="{E9464A16-C64A-47A5-A7AE-065760B1F81E}"/>
              </a:ext>
            </a:extLst>
          </p:cNvPr>
          <p:cNvSpPr/>
          <p:nvPr/>
        </p:nvSpPr>
        <p:spPr>
          <a:xfrm>
            <a:off x="903904" y="1120676"/>
            <a:ext cx="4181346" cy="5262979"/>
          </a:xfrm>
          <a:prstGeom prst="rect">
            <a:avLst/>
          </a:prstGeom>
        </p:spPr>
        <p:txBody>
          <a:bodyPr wrap="square">
            <a:spAutoFit/>
          </a:bodyPr>
          <a:lstStyle/>
          <a:p>
            <a:r>
              <a:rPr lang="en-GB" sz="2400" b="1" dirty="0"/>
              <a:t>Being ready for sex </a:t>
            </a:r>
            <a:r>
              <a:rPr lang="en-GB" sz="2400" dirty="0"/>
              <a:t>and being healthy, happy, and safe means you can find and go to the people and places that will help make sure you get what you need. </a:t>
            </a:r>
          </a:p>
          <a:p>
            <a:r>
              <a:rPr lang="en-GB" sz="2400" dirty="0"/>
              <a:t>This could be someone to talk to, condoms, contraception and sexual health check-ups. </a:t>
            </a:r>
          </a:p>
          <a:p>
            <a:r>
              <a:rPr lang="en-US" sz="2400" dirty="0"/>
              <a:t>If you go online use NHS branded sites for information or an agency you know has a good reputation. </a:t>
            </a:r>
            <a:endParaRPr lang="en-GB" sz="2400" dirty="0"/>
          </a:p>
          <a:p>
            <a:endParaRPr lang="en-GB" sz="2400" dirty="0"/>
          </a:p>
        </p:txBody>
      </p:sp>
    </p:spTree>
    <p:extLst>
      <p:ext uri="{BB962C8B-B14F-4D97-AF65-F5344CB8AC3E}">
        <p14:creationId xmlns:p14="http://schemas.microsoft.com/office/powerpoint/2010/main" val="237000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049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0FA73A-7494-47D7-9158-F868572FF3CC}"/>
              </a:ext>
            </a:extLst>
          </p:cNvPr>
          <p:cNvSpPr>
            <a:spLocks noGrp="1"/>
          </p:cNvSpPr>
          <p:nvPr>
            <p:ph idx="1"/>
          </p:nvPr>
        </p:nvSpPr>
        <p:spPr>
          <a:xfrm>
            <a:off x="838200" y="1863969"/>
            <a:ext cx="4981734" cy="4312994"/>
          </a:xfrm>
        </p:spPr>
        <p:txBody>
          <a:bodyPr>
            <a:normAutofit/>
          </a:bodyPr>
          <a:lstStyle/>
          <a:p>
            <a:pPr marL="0" indent="0">
              <a:buNone/>
            </a:pPr>
            <a:r>
              <a:rPr lang="en-GB" b="1"/>
              <a:t>Who can you go to… to talk, to get information or to find support when….</a:t>
            </a:r>
            <a:endParaRPr lang="en-GB"/>
          </a:p>
        </p:txBody>
      </p:sp>
      <p:sp>
        <p:nvSpPr>
          <p:cNvPr id="20" name="Rectangle 19">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04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5FDDA6B-C496-4A32-87D6-26BE2ECCA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2808" y="643899"/>
            <a:ext cx="1169334" cy="2542032"/>
          </a:xfrm>
          <a:prstGeom prst="rect">
            <a:avLst/>
          </a:prstGeom>
        </p:spPr>
      </p:pic>
      <p:sp>
        <p:nvSpPr>
          <p:cNvPr id="24" name="Rectangle 23">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05634" y="682800"/>
            <a:ext cx="2459737" cy="2459737"/>
          </a:xfrm>
          <a:prstGeom prst="rect">
            <a:avLst/>
          </a:prstGeom>
        </p:spPr>
      </p:pic>
      <p:sp>
        <p:nvSpPr>
          <p:cNvPr id="4" name="Footer Placeholder 3">
            <a:extLst>
              <a:ext uri="{FF2B5EF4-FFF2-40B4-BE49-F238E27FC236}">
                <a16:creationId xmlns:a16="http://schemas.microsoft.com/office/drawing/2014/main" id="{A8D94A65-3D26-47B8-9328-FECC18F740A4}"/>
              </a:ext>
            </a:extLst>
          </p:cNvPr>
          <p:cNvSpPr>
            <a:spLocks noGrp="1"/>
          </p:cNvSpPr>
          <p:nvPr>
            <p:ph type="ftr" sz="quarter" idx="11"/>
          </p:nvPr>
        </p:nvSpPr>
        <p:spPr>
          <a:xfrm>
            <a:off x="973613" y="6356350"/>
            <a:ext cx="4739237" cy="365125"/>
          </a:xfrm>
        </p:spPr>
        <p:txBody>
          <a:bodyPr>
            <a:normAutofit/>
          </a:bodyPr>
          <a:lstStyle/>
          <a:p>
            <a:pPr algn="l">
              <a:spcAft>
                <a:spcPts val="600"/>
              </a:spcAft>
            </a:pPr>
            <a:r>
              <a:rPr lang="en-US"/>
              <a:t>rshp.scot</a:t>
            </a:r>
          </a:p>
        </p:txBody>
      </p:sp>
      <p:sp>
        <p:nvSpPr>
          <p:cNvPr id="26" name="Rectangle 25">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10;&#10;Description automatically generated">
            <a:extLst>
              <a:ext uri="{FF2B5EF4-FFF2-40B4-BE49-F238E27FC236}">
                <a16:creationId xmlns:a16="http://schemas.microsoft.com/office/drawing/2014/main" id="{3961F426-CBC0-4304-A498-3530C169F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635" y="3904884"/>
            <a:ext cx="2459736" cy="2066178"/>
          </a:xfrm>
          <a:prstGeom prst="rect">
            <a:avLst/>
          </a:prstGeom>
        </p:spPr>
      </p:pic>
      <p:sp>
        <p:nvSpPr>
          <p:cNvPr id="28" name="Rectangle 27">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A4CEADD-0E05-4F60-B57C-576D36DB6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5644" y="3996142"/>
            <a:ext cx="1883664" cy="1883664"/>
          </a:xfrm>
          <a:prstGeom prst="rect">
            <a:avLst/>
          </a:prstGeom>
        </p:spPr>
      </p:pic>
    </p:spTree>
    <p:extLst>
      <p:ext uri="{BB962C8B-B14F-4D97-AF65-F5344CB8AC3E}">
        <p14:creationId xmlns:p14="http://schemas.microsoft.com/office/powerpoint/2010/main" val="160717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049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0FA73A-7494-47D7-9158-F868572FF3CC}"/>
              </a:ext>
            </a:extLst>
          </p:cNvPr>
          <p:cNvSpPr>
            <a:spLocks noGrp="1"/>
          </p:cNvSpPr>
          <p:nvPr>
            <p:ph idx="1"/>
          </p:nvPr>
        </p:nvSpPr>
        <p:spPr>
          <a:xfrm>
            <a:off x="838200" y="1863969"/>
            <a:ext cx="4981734" cy="4312994"/>
          </a:xfrm>
        </p:spPr>
        <p:txBody>
          <a:bodyPr>
            <a:normAutofit/>
          </a:bodyPr>
          <a:lstStyle/>
          <a:p>
            <a:pPr marL="0" indent="0">
              <a:buNone/>
            </a:pPr>
            <a:r>
              <a:rPr lang="en-GB" b="1"/>
              <a:t>You are going out with someone for the first time, its like a date, just you two, but you’re not too sure how it’s going to go….</a:t>
            </a:r>
            <a:endParaRPr lang="en-GB"/>
          </a:p>
          <a:p>
            <a:pPr marL="0" indent="0">
              <a:buNone/>
            </a:pPr>
            <a:endParaRPr lang="en-GB"/>
          </a:p>
        </p:txBody>
      </p:sp>
      <p:sp>
        <p:nvSpPr>
          <p:cNvPr id="20" name="Rectangle 19">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04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5FDDA6B-C496-4A32-87D6-26BE2ECCA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2808" y="643899"/>
            <a:ext cx="1169334" cy="2542032"/>
          </a:xfrm>
          <a:prstGeom prst="rect">
            <a:avLst/>
          </a:prstGeom>
        </p:spPr>
      </p:pic>
      <p:sp>
        <p:nvSpPr>
          <p:cNvPr id="24" name="Rectangle 23">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05634" y="682800"/>
            <a:ext cx="2459737" cy="2459737"/>
          </a:xfrm>
          <a:prstGeom prst="rect">
            <a:avLst/>
          </a:prstGeom>
        </p:spPr>
      </p:pic>
      <p:sp>
        <p:nvSpPr>
          <p:cNvPr id="4" name="Footer Placeholder 3">
            <a:extLst>
              <a:ext uri="{FF2B5EF4-FFF2-40B4-BE49-F238E27FC236}">
                <a16:creationId xmlns:a16="http://schemas.microsoft.com/office/drawing/2014/main" id="{A8D94A65-3D26-47B8-9328-FECC18F740A4}"/>
              </a:ext>
            </a:extLst>
          </p:cNvPr>
          <p:cNvSpPr>
            <a:spLocks noGrp="1"/>
          </p:cNvSpPr>
          <p:nvPr>
            <p:ph type="ftr" sz="quarter" idx="11"/>
          </p:nvPr>
        </p:nvSpPr>
        <p:spPr>
          <a:xfrm>
            <a:off x="973613" y="6356350"/>
            <a:ext cx="4739237" cy="365125"/>
          </a:xfrm>
        </p:spPr>
        <p:txBody>
          <a:bodyPr>
            <a:normAutofit/>
          </a:bodyPr>
          <a:lstStyle/>
          <a:p>
            <a:pPr algn="l">
              <a:spcAft>
                <a:spcPts val="600"/>
              </a:spcAft>
            </a:pPr>
            <a:r>
              <a:rPr lang="en-US"/>
              <a:t>rshp.scot</a:t>
            </a:r>
          </a:p>
        </p:txBody>
      </p:sp>
      <p:sp>
        <p:nvSpPr>
          <p:cNvPr id="26" name="Rectangle 25">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10;&#10;Description automatically generated">
            <a:extLst>
              <a:ext uri="{FF2B5EF4-FFF2-40B4-BE49-F238E27FC236}">
                <a16:creationId xmlns:a16="http://schemas.microsoft.com/office/drawing/2014/main" id="{3961F426-CBC0-4304-A498-3530C169F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635" y="3904884"/>
            <a:ext cx="2459736" cy="2066178"/>
          </a:xfrm>
          <a:prstGeom prst="rect">
            <a:avLst/>
          </a:prstGeom>
        </p:spPr>
      </p:pic>
      <p:sp>
        <p:nvSpPr>
          <p:cNvPr id="28" name="Rectangle 27">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A4CEADD-0E05-4F60-B57C-576D36DB6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5644" y="3996142"/>
            <a:ext cx="1883664" cy="1883664"/>
          </a:xfrm>
          <a:prstGeom prst="rect">
            <a:avLst/>
          </a:prstGeom>
        </p:spPr>
      </p:pic>
    </p:spTree>
    <p:extLst>
      <p:ext uri="{BB962C8B-B14F-4D97-AF65-F5344CB8AC3E}">
        <p14:creationId xmlns:p14="http://schemas.microsoft.com/office/powerpoint/2010/main" val="17576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049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0FA73A-7494-47D7-9158-F868572FF3CC}"/>
              </a:ext>
            </a:extLst>
          </p:cNvPr>
          <p:cNvSpPr>
            <a:spLocks noGrp="1"/>
          </p:cNvSpPr>
          <p:nvPr>
            <p:ph idx="1"/>
          </p:nvPr>
        </p:nvSpPr>
        <p:spPr>
          <a:xfrm>
            <a:off x="838200" y="1863969"/>
            <a:ext cx="4981734" cy="4312994"/>
          </a:xfrm>
        </p:spPr>
        <p:txBody>
          <a:bodyPr>
            <a:normAutofit/>
          </a:bodyPr>
          <a:lstStyle/>
          <a:p>
            <a:pPr marL="0" indent="0">
              <a:buNone/>
            </a:pPr>
            <a:r>
              <a:rPr lang="en-GB" b="1"/>
              <a:t>You have been going out for a while, you are thinking about having sex, you’re not quite sure what kind of sex yet….</a:t>
            </a:r>
            <a:endParaRPr lang="en-GB"/>
          </a:p>
          <a:p>
            <a:pPr marL="0" indent="0">
              <a:buNone/>
            </a:pPr>
            <a:endParaRPr lang="en-GB"/>
          </a:p>
        </p:txBody>
      </p:sp>
      <p:sp>
        <p:nvSpPr>
          <p:cNvPr id="20" name="Rectangle 19">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04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5FDDA6B-C496-4A32-87D6-26BE2ECCA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2808" y="643899"/>
            <a:ext cx="1169334" cy="2542032"/>
          </a:xfrm>
          <a:prstGeom prst="rect">
            <a:avLst/>
          </a:prstGeom>
        </p:spPr>
      </p:pic>
      <p:sp>
        <p:nvSpPr>
          <p:cNvPr id="24" name="Rectangle 23">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05634" y="682800"/>
            <a:ext cx="2459737" cy="2459737"/>
          </a:xfrm>
          <a:prstGeom prst="rect">
            <a:avLst/>
          </a:prstGeom>
        </p:spPr>
      </p:pic>
      <p:sp>
        <p:nvSpPr>
          <p:cNvPr id="4" name="Footer Placeholder 3">
            <a:extLst>
              <a:ext uri="{FF2B5EF4-FFF2-40B4-BE49-F238E27FC236}">
                <a16:creationId xmlns:a16="http://schemas.microsoft.com/office/drawing/2014/main" id="{A8D94A65-3D26-47B8-9328-FECC18F740A4}"/>
              </a:ext>
            </a:extLst>
          </p:cNvPr>
          <p:cNvSpPr>
            <a:spLocks noGrp="1"/>
          </p:cNvSpPr>
          <p:nvPr>
            <p:ph type="ftr" sz="quarter" idx="11"/>
          </p:nvPr>
        </p:nvSpPr>
        <p:spPr>
          <a:xfrm>
            <a:off x="973613" y="6356350"/>
            <a:ext cx="4739237" cy="365125"/>
          </a:xfrm>
        </p:spPr>
        <p:txBody>
          <a:bodyPr>
            <a:normAutofit/>
          </a:bodyPr>
          <a:lstStyle/>
          <a:p>
            <a:pPr algn="l">
              <a:spcAft>
                <a:spcPts val="600"/>
              </a:spcAft>
            </a:pPr>
            <a:r>
              <a:rPr lang="en-US"/>
              <a:t>rshp.scot</a:t>
            </a:r>
          </a:p>
        </p:txBody>
      </p:sp>
      <p:sp>
        <p:nvSpPr>
          <p:cNvPr id="26" name="Rectangle 25">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10;&#10;Description automatically generated">
            <a:extLst>
              <a:ext uri="{FF2B5EF4-FFF2-40B4-BE49-F238E27FC236}">
                <a16:creationId xmlns:a16="http://schemas.microsoft.com/office/drawing/2014/main" id="{3961F426-CBC0-4304-A498-3530C169F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635" y="3904884"/>
            <a:ext cx="2459736" cy="2066178"/>
          </a:xfrm>
          <a:prstGeom prst="rect">
            <a:avLst/>
          </a:prstGeom>
        </p:spPr>
      </p:pic>
      <p:sp>
        <p:nvSpPr>
          <p:cNvPr id="28" name="Rectangle 27">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A4CEADD-0E05-4F60-B57C-576D36DB6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5644" y="3996142"/>
            <a:ext cx="1883664" cy="1883664"/>
          </a:xfrm>
          <a:prstGeom prst="rect">
            <a:avLst/>
          </a:prstGeom>
        </p:spPr>
      </p:pic>
    </p:spTree>
    <p:extLst>
      <p:ext uri="{BB962C8B-B14F-4D97-AF65-F5344CB8AC3E}">
        <p14:creationId xmlns:p14="http://schemas.microsoft.com/office/powerpoint/2010/main" val="61079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049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0FA73A-7494-47D7-9158-F868572FF3CC}"/>
              </a:ext>
            </a:extLst>
          </p:cNvPr>
          <p:cNvSpPr>
            <a:spLocks noGrp="1"/>
          </p:cNvSpPr>
          <p:nvPr>
            <p:ph idx="1"/>
          </p:nvPr>
        </p:nvSpPr>
        <p:spPr>
          <a:xfrm>
            <a:off x="838200" y="1863969"/>
            <a:ext cx="4981734" cy="4312994"/>
          </a:xfrm>
        </p:spPr>
        <p:txBody>
          <a:bodyPr>
            <a:normAutofit/>
          </a:bodyPr>
          <a:lstStyle/>
          <a:p>
            <a:pPr marL="0" indent="0">
              <a:buNone/>
            </a:pPr>
            <a:r>
              <a:rPr lang="en-GB" b="1" dirty="0"/>
              <a:t>You are a boy, you had (penetrative) sex with your girlfriend last night, didn’t use a condom and your girlfriend isn’t using contraception…</a:t>
            </a:r>
            <a:endParaRPr lang="en-GB" dirty="0"/>
          </a:p>
          <a:p>
            <a:pPr marL="0" indent="0">
              <a:buNone/>
            </a:pPr>
            <a:endParaRPr lang="en-GB" dirty="0"/>
          </a:p>
        </p:txBody>
      </p:sp>
      <p:sp>
        <p:nvSpPr>
          <p:cNvPr id="20" name="Rectangle 19">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04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5FDDA6B-C496-4A32-87D6-26BE2ECCA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2808" y="643899"/>
            <a:ext cx="1169334" cy="2542032"/>
          </a:xfrm>
          <a:prstGeom prst="rect">
            <a:avLst/>
          </a:prstGeom>
        </p:spPr>
      </p:pic>
      <p:sp>
        <p:nvSpPr>
          <p:cNvPr id="24" name="Rectangle 23">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05634" y="682800"/>
            <a:ext cx="2459737" cy="2459737"/>
          </a:xfrm>
          <a:prstGeom prst="rect">
            <a:avLst/>
          </a:prstGeom>
        </p:spPr>
      </p:pic>
      <p:sp>
        <p:nvSpPr>
          <p:cNvPr id="4" name="Footer Placeholder 3">
            <a:extLst>
              <a:ext uri="{FF2B5EF4-FFF2-40B4-BE49-F238E27FC236}">
                <a16:creationId xmlns:a16="http://schemas.microsoft.com/office/drawing/2014/main" id="{A8D94A65-3D26-47B8-9328-FECC18F740A4}"/>
              </a:ext>
            </a:extLst>
          </p:cNvPr>
          <p:cNvSpPr>
            <a:spLocks noGrp="1"/>
          </p:cNvSpPr>
          <p:nvPr>
            <p:ph type="ftr" sz="quarter" idx="11"/>
          </p:nvPr>
        </p:nvSpPr>
        <p:spPr>
          <a:xfrm>
            <a:off x="973613" y="6356350"/>
            <a:ext cx="4739237" cy="365125"/>
          </a:xfrm>
        </p:spPr>
        <p:txBody>
          <a:bodyPr>
            <a:normAutofit/>
          </a:bodyPr>
          <a:lstStyle/>
          <a:p>
            <a:pPr algn="l">
              <a:spcAft>
                <a:spcPts val="600"/>
              </a:spcAft>
            </a:pPr>
            <a:r>
              <a:rPr lang="en-US"/>
              <a:t>rshp.scot</a:t>
            </a:r>
          </a:p>
        </p:txBody>
      </p:sp>
      <p:sp>
        <p:nvSpPr>
          <p:cNvPr id="26" name="Rectangle 25">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10;&#10;Description automatically generated">
            <a:extLst>
              <a:ext uri="{FF2B5EF4-FFF2-40B4-BE49-F238E27FC236}">
                <a16:creationId xmlns:a16="http://schemas.microsoft.com/office/drawing/2014/main" id="{3961F426-CBC0-4304-A498-3530C169F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635" y="3904884"/>
            <a:ext cx="2459736" cy="2066178"/>
          </a:xfrm>
          <a:prstGeom prst="rect">
            <a:avLst/>
          </a:prstGeom>
        </p:spPr>
      </p:pic>
      <p:sp>
        <p:nvSpPr>
          <p:cNvPr id="28" name="Rectangle 27">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A4CEADD-0E05-4F60-B57C-576D36DB6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5644" y="3996142"/>
            <a:ext cx="1883664" cy="1883664"/>
          </a:xfrm>
          <a:prstGeom prst="rect">
            <a:avLst/>
          </a:prstGeom>
        </p:spPr>
      </p:pic>
    </p:spTree>
    <p:extLst>
      <p:ext uri="{BB962C8B-B14F-4D97-AF65-F5344CB8AC3E}">
        <p14:creationId xmlns:p14="http://schemas.microsoft.com/office/powerpoint/2010/main" val="248122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049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0FA73A-7494-47D7-9158-F868572FF3CC}"/>
              </a:ext>
            </a:extLst>
          </p:cNvPr>
          <p:cNvSpPr>
            <a:spLocks noGrp="1"/>
          </p:cNvSpPr>
          <p:nvPr>
            <p:ph idx="1"/>
          </p:nvPr>
        </p:nvSpPr>
        <p:spPr>
          <a:xfrm>
            <a:off x="838200" y="1863969"/>
            <a:ext cx="4981734" cy="4312994"/>
          </a:xfrm>
        </p:spPr>
        <p:txBody>
          <a:bodyPr>
            <a:normAutofit/>
          </a:bodyPr>
          <a:lstStyle/>
          <a:p>
            <a:pPr marL="0" indent="0">
              <a:buNone/>
            </a:pPr>
            <a:r>
              <a:rPr lang="en-GB" b="1"/>
              <a:t>You have had sex with a couple of people in the past couple of months, different kinds of sex…</a:t>
            </a:r>
            <a:endParaRPr lang="en-GB"/>
          </a:p>
          <a:p>
            <a:pPr marL="0" indent="0">
              <a:buNone/>
            </a:pPr>
            <a:endParaRPr lang="en-GB"/>
          </a:p>
        </p:txBody>
      </p:sp>
      <p:sp>
        <p:nvSpPr>
          <p:cNvPr id="20" name="Rectangle 19">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04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5FDDA6B-C496-4A32-87D6-26BE2ECCA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2808" y="643899"/>
            <a:ext cx="1169334" cy="2542032"/>
          </a:xfrm>
          <a:prstGeom prst="rect">
            <a:avLst/>
          </a:prstGeom>
        </p:spPr>
      </p:pic>
      <p:sp>
        <p:nvSpPr>
          <p:cNvPr id="24" name="Rectangle 23">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05634" y="682800"/>
            <a:ext cx="2459737" cy="2459737"/>
          </a:xfrm>
          <a:prstGeom prst="rect">
            <a:avLst/>
          </a:prstGeom>
        </p:spPr>
      </p:pic>
      <p:sp>
        <p:nvSpPr>
          <p:cNvPr id="4" name="Footer Placeholder 3">
            <a:extLst>
              <a:ext uri="{FF2B5EF4-FFF2-40B4-BE49-F238E27FC236}">
                <a16:creationId xmlns:a16="http://schemas.microsoft.com/office/drawing/2014/main" id="{A8D94A65-3D26-47B8-9328-FECC18F740A4}"/>
              </a:ext>
            </a:extLst>
          </p:cNvPr>
          <p:cNvSpPr>
            <a:spLocks noGrp="1"/>
          </p:cNvSpPr>
          <p:nvPr>
            <p:ph type="ftr" sz="quarter" idx="11"/>
          </p:nvPr>
        </p:nvSpPr>
        <p:spPr>
          <a:xfrm>
            <a:off x="973613" y="6356350"/>
            <a:ext cx="4739237" cy="365125"/>
          </a:xfrm>
        </p:spPr>
        <p:txBody>
          <a:bodyPr>
            <a:normAutofit/>
          </a:bodyPr>
          <a:lstStyle/>
          <a:p>
            <a:pPr algn="l">
              <a:spcAft>
                <a:spcPts val="600"/>
              </a:spcAft>
            </a:pPr>
            <a:r>
              <a:rPr lang="en-US"/>
              <a:t>rshp.scot</a:t>
            </a:r>
          </a:p>
        </p:txBody>
      </p:sp>
      <p:sp>
        <p:nvSpPr>
          <p:cNvPr id="26" name="Rectangle 25">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10;&#10;Description automatically generated">
            <a:extLst>
              <a:ext uri="{FF2B5EF4-FFF2-40B4-BE49-F238E27FC236}">
                <a16:creationId xmlns:a16="http://schemas.microsoft.com/office/drawing/2014/main" id="{3961F426-CBC0-4304-A498-3530C169F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635" y="3904884"/>
            <a:ext cx="2459736" cy="2066178"/>
          </a:xfrm>
          <a:prstGeom prst="rect">
            <a:avLst/>
          </a:prstGeom>
        </p:spPr>
      </p:pic>
      <p:sp>
        <p:nvSpPr>
          <p:cNvPr id="28" name="Rectangle 27">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A4CEADD-0E05-4F60-B57C-576D36DB6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5644" y="3996142"/>
            <a:ext cx="1883664" cy="1883664"/>
          </a:xfrm>
          <a:prstGeom prst="rect">
            <a:avLst/>
          </a:prstGeom>
        </p:spPr>
      </p:pic>
    </p:spTree>
    <p:extLst>
      <p:ext uri="{BB962C8B-B14F-4D97-AF65-F5344CB8AC3E}">
        <p14:creationId xmlns:p14="http://schemas.microsoft.com/office/powerpoint/2010/main" val="282315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049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0FA73A-7494-47D7-9158-F868572FF3CC}"/>
              </a:ext>
            </a:extLst>
          </p:cNvPr>
          <p:cNvSpPr>
            <a:spLocks noGrp="1"/>
          </p:cNvSpPr>
          <p:nvPr>
            <p:ph idx="1"/>
          </p:nvPr>
        </p:nvSpPr>
        <p:spPr>
          <a:xfrm>
            <a:off x="838200" y="1863969"/>
            <a:ext cx="4981734" cy="4312994"/>
          </a:xfrm>
        </p:spPr>
        <p:txBody>
          <a:bodyPr>
            <a:normAutofit/>
          </a:bodyPr>
          <a:lstStyle/>
          <a:p>
            <a:pPr marL="0" indent="0">
              <a:buNone/>
            </a:pPr>
            <a:r>
              <a:rPr lang="en-GB" b="1"/>
              <a:t>You’re not having sex with anyone, you are leaving school soon to go to College, you think you should probably be thinking about your options…</a:t>
            </a:r>
            <a:endParaRPr lang="en-GB"/>
          </a:p>
          <a:p>
            <a:pPr marL="0" indent="0">
              <a:buNone/>
            </a:pPr>
            <a:endParaRPr lang="en-GB"/>
          </a:p>
        </p:txBody>
      </p:sp>
      <p:sp>
        <p:nvSpPr>
          <p:cNvPr id="20" name="Rectangle 19">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04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5FDDA6B-C496-4A32-87D6-26BE2ECCA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2808" y="643899"/>
            <a:ext cx="1169334" cy="2542032"/>
          </a:xfrm>
          <a:prstGeom prst="rect">
            <a:avLst/>
          </a:prstGeom>
        </p:spPr>
      </p:pic>
      <p:sp>
        <p:nvSpPr>
          <p:cNvPr id="24" name="Rectangle 23">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05634" y="682800"/>
            <a:ext cx="2459737" cy="2459737"/>
          </a:xfrm>
          <a:prstGeom prst="rect">
            <a:avLst/>
          </a:prstGeom>
        </p:spPr>
      </p:pic>
      <p:sp>
        <p:nvSpPr>
          <p:cNvPr id="4" name="Footer Placeholder 3">
            <a:extLst>
              <a:ext uri="{FF2B5EF4-FFF2-40B4-BE49-F238E27FC236}">
                <a16:creationId xmlns:a16="http://schemas.microsoft.com/office/drawing/2014/main" id="{A8D94A65-3D26-47B8-9328-FECC18F740A4}"/>
              </a:ext>
            </a:extLst>
          </p:cNvPr>
          <p:cNvSpPr>
            <a:spLocks noGrp="1"/>
          </p:cNvSpPr>
          <p:nvPr>
            <p:ph type="ftr" sz="quarter" idx="11"/>
          </p:nvPr>
        </p:nvSpPr>
        <p:spPr>
          <a:xfrm>
            <a:off x="973613" y="6356350"/>
            <a:ext cx="4739237" cy="365125"/>
          </a:xfrm>
        </p:spPr>
        <p:txBody>
          <a:bodyPr>
            <a:normAutofit/>
          </a:bodyPr>
          <a:lstStyle/>
          <a:p>
            <a:pPr algn="l">
              <a:spcAft>
                <a:spcPts val="600"/>
              </a:spcAft>
            </a:pPr>
            <a:r>
              <a:rPr lang="en-US"/>
              <a:t>rshp.scot</a:t>
            </a:r>
          </a:p>
        </p:txBody>
      </p:sp>
      <p:sp>
        <p:nvSpPr>
          <p:cNvPr id="26" name="Rectangle 25">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10;&#10;Description automatically generated">
            <a:extLst>
              <a:ext uri="{FF2B5EF4-FFF2-40B4-BE49-F238E27FC236}">
                <a16:creationId xmlns:a16="http://schemas.microsoft.com/office/drawing/2014/main" id="{3961F426-CBC0-4304-A498-3530C169F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635" y="3904884"/>
            <a:ext cx="2459736" cy="2066178"/>
          </a:xfrm>
          <a:prstGeom prst="rect">
            <a:avLst/>
          </a:prstGeom>
        </p:spPr>
      </p:pic>
      <p:sp>
        <p:nvSpPr>
          <p:cNvPr id="28" name="Rectangle 27">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A4CEADD-0E05-4F60-B57C-576D36DB6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5644" y="3996142"/>
            <a:ext cx="1883664" cy="1883664"/>
          </a:xfrm>
          <a:prstGeom prst="rect">
            <a:avLst/>
          </a:prstGeom>
        </p:spPr>
      </p:pic>
    </p:spTree>
    <p:extLst>
      <p:ext uri="{BB962C8B-B14F-4D97-AF65-F5344CB8AC3E}">
        <p14:creationId xmlns:p14="http://schemas.microsoft.com/office/powerpoint/2010/main" val="416632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FCE516-86C6-42EC-9BC0-9EAE55544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049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0FA73A-7494-47D7-9158-F868572FF3CC}"/>
              </a:ext>
            </a:extLst>
          </p:cNvPr>
          <p:cNvSpPr>
            <a:spLocks noGrp="1"/>
          </p:cNvSpPr>
          <p:nvPr>
            <p:ph idx="1"/>
          </p:nvPr>
        </p:nvSpPr>
        <p:spPr>
          <a:xfrm>
            <a:off x="838200" y="1863969"/>
            <a:ext cx="4981734" cy="4312994"/>
          </a:xfrm>
        </p:spPr>
        <p:txBody>
          <a:bodyPr>
            <a:normAutofit/>
          </a:bodyPr>
          <a:lstStyle/>
          <a:p>
            <a:pPr marL="0" indent="0">
              <a:buNone/>
            </a:pPr>
            <a:r>
              <a:rPr lang="en-GB" b="1" dirty="0"/>
              <a:t>You are a girl, having sex </a:t>
            </a:r>
            <a:r>
              <a:rPr lang="en-GB" b="1"/>
              <a:t>(penetrative) </a:t>
            </a:r>
            <a:r>
              <a:rPr lang="en-GB" b="1" dirty="0"/>
              <a:t>with your boyfriend, you haven’t had your period this month.</a:t>
            </a:r>
            <a:endParaRPr lang="en-GB" dirty="0"/>
          </a:p>
          <a:p>
            <a:pPr marL="0" indent="0">
              <a:buNone/>
            </a:pPr>
            <a:endParaRPr lang="en-GB" dirty="0"/>
          </a:p>
        </p:txBody>
      </p:sp>
      <p:sp>
        <p:nvSpPr>
          <p:cNvPr id="20" name="Rectangle 19">
            <a:extLst>
              <a:ext uri="{FF2B5EF4-FFF2-40B4-BE49-F238E27FC236}">
                <a16:creationId xmlns:a16="http://schemas.microsoft.com/office/drawing/2014/main" id="{E17ACF44-3D86-445D-B968-A95E274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04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99C11F-9B39-4C31-891D-AB9740CD3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5FDDA6B-C496-4A32-87D6-26BE2ECCA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2808" y="643899"/>
            <a:ext cx="1169334" cy="2542032"/>
          </a:xfrm>
          <a:prstGeom prst="rect">
            <a:avLst/>
          </a:prstGeom>
        </p:spPr>
      </p:pic>
      <p:sp>
        <p:nvSpPr>
          <p:cNvPr id="24" name="Rectangle 23">
            <a:extLst>
              <a:ext uri="{FF2B5EF4-FFF2-40B4-BE49-F238E27FC236}">
                <a16:creationId xmlns:a16="http://schemas.microsoft.com/office/drawing/2014/main" id="{379A6E4F-520D-4C52-A635-ACC73C096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781276" cy="2867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05634" y="682800"/>
            <a:ext cx="2459737" cy="2459737"/>
          </a:xfrm>
          <a:prstGeom prst="rect">
            <a:avLst/>
          </a:prstGeom>
        </p:spPr>
      </p:pic>
      <p:sp>
        <p:nvSpPr>
          <p:cNvPr id="4" name="Footer Placeholder 3">
            <a:extLst>
              <a:ext uri="{FF2B5EF4-FFF2-40B4-BE49-F238E27FC236}">
                <a16:creationId xmlns:a16="http://schemas.microsoft.com/office/drawing/2014/main" id="{A8D94A65-3D26-47B8-9328-FECC18F740A4}"/>
              </a:ext>
            </a:extLst>
          </p:cNvPr>
          <p:cNvSpPr>
            <a:spLocks noGrp="1"/>
          </p:cNvSpPr>
          <p:nvPr>
            <p:ph type="ftr" sz="quarter" idx="11"/>
          </p:nvPr>
        </p:nvSpPr>
        <p:spPr>
          <a:xfrm>
            <a:off x="973613" y="6356350"/>
            <a:ext cx="4739237" cy="365125"/>
          </a:xfrm>
        </p:spPr>
        <p:txBody>
          <a:bodyPr>
            <a:normAutofit/>
          </a:bodyPr>
          <a:lstStyle/>
          <a:p>
            <a:pPr algn="l">
              <a:spcAft>
                <a:spcPts val="600"/>
              </a:spcAft>
            </a:pPr>
            <a:r>
              <a:rPr lang="en-US"/>
              <a:t>rshp.scot</a:t>
            </a:r>
          </a:p>
        </p:txBody>
      </p:sp>
      <p:sp>
        <p:nvSpPr>
          <p:cNvPr id="26" name="Rectangle 25">
            <a:extLst>
              <a:ext uri="{FF2B5EF4-FFF2-40B4-BE49-F238E27FC236}">
                <a16:creationId xmlns:a16="http://schemas.microsoft.com/office/drawing/2014/main" id="{5D8DF252-F3BD-433C-B6C6-8C57E32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10;&#10;Description automatically generated">
            <a:extLst>
              <a:ext uri="{FF2B5EF4-FFF2-40B4-BE49-F238E27FC236}">
                <a16:creationId xmlns:a16="http://schemas.microsoft.com/office/drawing/2014/main" id="{3961F426-CBC0-4304-A498-3530C169F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635" y="3904884"/>
            <a:ext cx="2459736" cy="2066178"/>
          </a:xfrm>
          <a:prstGeom prst="rect">
            <a:avLst/>
          </a:prstGeom>
        </p:spPr>
      </p:pic>
      <p:sp>
        <p:nvSpPr>
          <p:cNvPr id="28" name="Rectangle 27">
            <a:extLst>
              <a:ext uri="{FF2B5EF4-FFF2-40B4-BE49-F238E27FC236}">
                <a16:creationId xmlns:a16="http://schemas.microsoft.com/office/drawing/2014/main" id="{8B31F2C7-5103-4CFE-B52D-DEC0C13C5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3511487"/>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A4CEADD-0E05-4F60-B57C-576D36DB6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5644" y="3996142"/>
            <a:ext cx="1883664" cy="1883664"/>
          </a:xfrm>
          <a:prstGeom prst="rect">
            <a:avLst/>
          </a:prstGeom>
        </p:spPr>
      </p:pic>
    </p:spTree>
    <p:extLst>
      <p:ext uri="{BB962C8B-B14F-4D97-AF65-F5344CB8AC3E}">
        <p14:creationId xmlns:p14="http://schemas.microsoft.com/office/powerpoint/2010/main" val="1055967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1276</Words>
  <Application>Microsoft Office PowerPoint</Application>
  <PresentationFormat>Widescreen</PresentationFormat>
  <Paragraphs>108</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Finding and using sexual health services and online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S.7 Finding and using sexual health services and online information </dc:title>
  <dc:creator>Colin Morrison</dc:creator>
  <cp:lastModifiedBy>Colin Morrison TASC Morrison</cp:lastModifiedBy>
  <cp:revision>1</cp:revision>
  <dcterms:created xsi:type="dcterms:W3CDTF">2019-04-24T10:34:58Z</dcterms:created>
  <dcterms:modified xsi:type="dcterms:W3CDTF">2024-01-11T11:43:52Z</dcterms:modified>
</cp:coreProperties>
</file>