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2"/>
  </p:notesMasterIdLst>
  <p:sldIdLst>
    <p:sldId id="256" r:id="rId2"/>
    <p:sldId id="261" r:id="rId3"/>
    <p:sldId id="262" r:id="rId4"/>
    <p:sldId id="293" r:id="rId5"/>
    <p:sldId id="294" r:id="rId6"/>
    <p:sldId id="263" r:id="rId7"/>
    <p:sldId id="281" r:id="rId8"/>
    <p:sldId id="280" r:id="rId9"/>
    <p:sldId id="272"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4A01CA-F3E2-4BED-A9B4-0CA2F8821402}" v="1" dt="2023-07-31T13:58:54.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39"/>
    <p:restoredTop sz="94407"/>
  </p:normalViewPr>
  <p:slideViewPr>
    <p:cSldViewPr snapToGrid="0" snapToObjects="1">
      <p:cViewPr varScale="1">
        <p:scale>
          <a:sx n="38" d="100"/>
          <a:sy n="38" d="100"/>
        </p:scale>
        <p:origin x="44"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FF4A01CA-F3E2-4BED-A9B4-0CA2F8821402}"/>
    <pc:docChg chg="custSel delSld modSld">
      <pc:chgData name="Colin Morrison TASC Morrison" userId="9e8379d8aac75974" providerId="LiveId" clId="{FF4A01CA-F3E2-4BED-A9B4-0CA2F8821402}" dt="2023-07-31T14:20:56.715" v="171" actId="27636"/>
      <pc:docMkLst>
        <pc:docMk/>
      </pc:docMkLst>
      <pc:sldChg chg="modSp mod">
        <pc:chgData name="Colin Morrison TASC Morrison" userId="9e8379d8aac75974" providerId="LiveId" clId="{FF4A01CA-F3E2-4BED-A9B4-0CA2F8821402}" dt="2023-07-31T14:20:56.715" v="171" actId="27636"/>
        <pc:sldMkLst>
          <pc:docMk/>
          <pc:sldMk cId="979449192" sldId="256"/>
        </pc:sldMkLst>
        <pc:spChg chg="mod">
          <ac:chgData name="Colin Morrison TASC Morrison" userId="9e8379d8aac75974" providerId="LiveId" clId="{FF4A01CA-F3E2-4BED-A9B4-0CA2F8821402}" dt="2023-07-31T14:20:10.617" v="167" actId="20577"/>
          <ac:spMkLst>
            <pc:docMk/>
            <pc:sldMk cId="979449192" sldId="256"/>
            <ac:spMk id="2" creationId="{00000000-0000-0000-0000-000000000000}"/>
          </ac:spMkLst>
        </pc:spChg>
        <pc:spChg chg="mod">
          <ac:chgData name="Colin Morrison TASC Morrison" userId="9e8379d8aac75974" providerId="LiveId" clId="{FF4A01CA-F3E2-4BED-A9B4-0CA2F8821402}" dt="2023-07-31T14:20:56.715" v="171" actId="27636"/>
          <ac:spMkLst>
            <pc:docMk/>
            <pc:sldMk cId="979449192" sldId="256"/>
            <ac:spMk id="3" creationId="{00000000-0000-0000-0000-000000000000}"/>
          </ac:spMkLst>
        </pc:spChg>
      </pc:sldChg>
      <pc:sldChg chg="addSp delSp modSp mod">
        <pc:chgData name="Colin Morrison TASC Morrison" userId="9e8379d8aac75974" providerId="LiveId" clId="{FF4A01CA-F3E2-4BED-A9B4-0CA2F8821402}" dt="2023-07-31T13:59:57.504" v="152" actId="20577"/>
        <pc:sldMkLst>
          <pc:docMk/>
          <pc:sldMk cId="539075588" sldId="261"/>
        </pc:sldMkLst>
        <pc:spChg chg="mod">
          <ac:chgData name="Colin Morrison TASC Morrison" userId="9e8379d8aac75974" providerId="LiveId" clId="{FF4A01CA-F3E2-4BED-A9B4-0CA2F8821402}" dt="2023-07-31T13:59:02.077" v="116" actId="26606"/>
          <ac:spMkLst>
            <pc:docMk/>
            <pc:sldMk cId="539075588" sldId="261"/>
            <ac:spMk id="4" creationId="{00000000-0000-0000-0000-000000000000}"/>
          </ac:spMkLst>
        </pc:spChg>
        <pc:spChg chg="mod ord">
          <ac:chgData name="Colin Morrison TASC Morrison" userId="9e8379d8aac75974" providerId="LiveId" clId="{FF4A01CA-F3E2-4BED-A9B4-0CA2F8821402}" dt="2023-07-31T13:59:57.504" v="152" actId="20577"/>
          <ac:spMkLst>
            <pc:docMk/>
            <pc:sldMk cId="539075588" sldId="261"/>
            <ac:spMk id="6" creationId="{BE55C85D-4DF6-EA4F-88B2-C2DB8B8ABDE0}"/>
          </ac:spMkLst>
        </pc:spChg>
        <pc:spChg chg="del">
          <ac:chgData name="Colin Morrison TASC Morrison" userId="9e8379d8aac75974" providerId="LiveId" clId="{FF4A01CA-F3E2-4BED-A9B4-0CA2F8821402}" dt="2023-07-31T13:59:02.077" v="116" actId="26606"/>
          <ac:spMkLst>
            <pc:docMk/>
            <pc:sldMk cId="539075588" sldId="261"/>
            <ac:spMk id="13" creationId="{D2B783EE-0239-4717-BBEA-8C9EAC61C824}"/>
          </ac:spMkLst>
        </pc:spChg>
        <pc:spChg chg="del">
          <ac:chgData name="Colin Morrison TASC Morrison" userId="9e8379d8aac75974" providerId="LiveId" clId="{FF4A01CA-F3E2-4BED-A9B4-0CA2F8821402}" dt="2023-07-31T13:59:02.077" v="116" actId="26606"/>
          <ac:spMkLst>
            <pc:docMk/>
            <pc:sldMk cId="539075588" sldId="261"/>
            <ac:spMk id="15" creationId="{A7B99495-F43F-4D80-A44F-2CB4764EB90B}"/>
          </ac:spMkLst>
        </pc:spChg>
        <pc:spChg chg="del">
          <ac:chgData name="Colin Morrison TASC Morrison" userId="9e8379d8aac75974" providerId="LiveId" clId="{FF4A01CA-F3E2-4BED-A9B4-0CA2F8821402}" dt="2023-07-31T13:59:02.077" v="116" actId="26606"/>
          <ac:spMkLst>
            <pc:docMk/>
            <pc:sldMk cId="539075588" sldId="261"/>
            <ac:spMk id="17" creationId="{70BEB1E7-2F88-40BC-B73D-42E5B6F80BFC}"/>
          </ac:spMkLst>
        </pc:spChg>
        <pc:spChg chg="add">
          <ac:chgData name="Colin Morrison TASC Morrison" userId="9e8379d8aac75974" providerId="LiveId" clId="{FF4A01CA-F3E2-4BED-A9B4-0CA2F8821402}" dt="2023-07-31T13:59:02.077" v="116" actId="26606"/>
          <ac:spMkLst>
            <pc:docMk/>
            <pc:sldMk cId="539075588" sldId="261"/>
            <ac:spMk id="22" creationId="{71A784BF-09DB-448D-99FC-B49DFC6605D5}"/>
          </ac:spMkLst>
        </pc:spChg>
        <pc:spChg chg="add">
          <ac:chgData name="Colin Morrison TASC Morrison" userId="9e8379d8aac75974" providerId="LiveId" clId="{FF4A01CA-F3E2-4BED-A9B4-0CA2F8821402}" dt="2023-07-31T13:59:02.077" v="116" actId="26606"/>
          <ac:spMkLst>
            <pc:docMk/>
            <pc:sldMk cId="539075588" sldId="261"/>
            <ac:spMk id="24" creationId="{917859B3-4C91-478D-929D-BB6433F90849}"/>
          </ac:spMkLst>
        </pc:spChg>
        <pc:spChg chg="add">
          <ac:chgData name="Colin Morrison TASC Morrison" userId="9e8379d8aac75974" providerId="LiveId" clId="{FF4A01CA-F3E2-4BED-A9B4-0CA2F8821402}" dt="2023-07-31T13:59:02.077" v="116" actId="26606"/>
          <ac:spMkLst>
            <pc:docMk/>
            <pc:sldMk cId="539075588" sldId="261"/>
            <ac:spMk id="26" creationId="{6283FBD2-A663-469F-855C-06D86E3C1161}"/>
          </ac:spMkLst>
        </pc:spChg>
        <pc:spChg chg="add">
          <ac:chgData name="Colin Morrison TASC Morrison" userId="9e8379d8aac75974" providerId="LiveId" clId="{FF4A01CA-F3E2-4BED-A9B4-0CA2F8821402}" dt="2023-07-31T13:59:02.077" v="116" actId="26606"/>
          <ac:spMkLst>
            <pc:docMk/>
            <pc:sldMk cId="539075588" sldId="261"/>
            <ac:spMk id="28" creationId="{8A1279FC-7441-4E55-B082-2774E6316482}"/>
          </ac:spMkLst>
        </pc:spChg>
        <pc:picChg chg="add mod ord">
          <ac:chgData name="Colin Morrison TASC Morrison" userId="9e8379d8aac75974" providerId="LiveId" clId="{FF4A01CA-F3E2-4BED-A9B4-0CA2F8821402}" dt="2023-07-31T13:59:02.077" v="116" actId="26606"/>
          <ac:picMkLst>
            <pc:docMk/>
            <pc:sldMk cId="539075588" sldId="261"/>
            <ac:picMk id="2" creationId="{9EC6566C-EDBD-DD52-32A1-D84FBC231E05}"/>
          </ac:picMkLst>
        </pc:picChg>
        <pc:picChg chg="mod">
          <ac:chgData name="Colin Morrison TASC Morrison" userId="9e8379d8aac75974" providerId="LiveId" clId="{FF4A01CA-F3E2-4BED-A9B4-0CA2F8821402}" dt="2023-07-31T13:59:02.077" v="116" actId="26606"/>
          <ac:picMkLst>
            <pc:docMk/>
            <pc:sldMk cId="539075588" sldId="261"/>
            <ac:picMk id="7" creationId="{EDE6B0FB-4BD5-49C4-8013-BF96048CFF61}"/>
          </ac:picMkLst>
        </pc:picChg>
        <pc:picChg chg="mod">
          <ac:chgData name="Colin Morrison TASC Morrison" userId="9e8379d8aac75974" providerId="LiveId" clId="{FF4A01CA-F3E2-4BED-A9B4-0CA2F8821402}" dt="2023-07-31T13:59:02.077" v="116" actId="26606"/>
          <ac:picMkLst>
            <pc:docMk/>
            <pc:sldMk cId="539075588" sldId="261"/>
            <ac:picMk id="8" creationId="{25AEF985-2D70-440B-BB3E-69F573932435}"/>
          </ac:picMkLst>
        </pc:picChg>
      </pc:sldChg>
      <pc:sldChg chg="modSp mod">
        <pc:chgData name="Colin Morrison TASC Morrison" userId="9e8379d8aac75974" providerId="LiveId" clId="{FF4A01CA-F3E2-4BED-A9B4-0CA2F8821402}" dt="2023-07-31T14:07:35.040" v="156" actId="113"/>
        <pc:sldMkLst>
          <pc:docMk/>
          <pc:sldMk cId="4014077864" sldId="281"/>
        </pc:sldMkLst>
        <pc:spChg chg="mod">
          <ac:chgData name="Colin Morrison TASC Morrison" userId="9e8379d8aac75974" providerId="LiveId" clId="{FF4A01CA-F3E2-4BED-A9B4-0CA2F8821402}" dt="2023-07-31T14:07:35.040" v="156" actId="113"/>
          <ac:spMkLst>
            <pc:docMk/>
            <pc:sldMk cId="4014077864" sldId="281"/>
            <ac:spMk id="6" creationId="{BE55C85D-4DF6-EA4F-88B2-C2DB8B8ABDE0}"/>
          </ac:spMkLst>
        </pc:spChg>
      </pc:sldChg>
      <pc:sldChg chg="del">
        <pc:chgData name="Colin Morrison TASC Morrison" userId="9e8379d8aac75974" providerId="LiveId" clId="{FF4A01CA-F3E2-4BED-A9B4-0CA2F8821402}" dt="2023-07-31T14:19:24.366" v="157" actId="47"/>
        <pc:sldMkLst>
          <pc:docMk/>
          <pc:sldMk cId="2779235618" sldId="285"/>
        </pc:sldMkLst>
      </pc:sldChg>
      <pc:sldChg chg="del">
        <pc:chgData name="Colin Morrison TASC Morrison" userId="9e8379d8aac75974" providerId="LiveId" clId="{FF4A01CA-F3E2-4BED-A9B4-0CA2F8821402}" dt="2023-07-31T14:19:26.614" v="158" actId="47"/>
        <pc:sldMkLst>
          <pc:docMk/>
          <pc:sldMk cId="2031608184" sldId="286"/>
        </pc:sldMkLst>
      </pc:sldChg>
      <pc:sldChg chg="del">
        <pc:chgData name="Colin Morrison TASC Morrison" userId="9e8379d8aac75974" providerId="LiveId" clId="{FF4A01CA-F3E2-4BED-A9B4-0CA2F8821402}" dt="2023-07-31T13:55:38.527" v="0" actId="2696"/>
        <pc:sldMkLst>
          <pc:docMk/>
          <pc:sldMk cId="2540876621" sldId="287"/>
        </pc:sldMkLst>
      </pc:sldChg>
      <pc:sldChg chg="del">
        <pc:chgData name="Colin Morrison TASC Morrison" userId="9e8379d8aac75974" providerId="LiveId" clId="{FF4A01CA-F3E2-4BED-A9B4-0CA2F8821402}" dt="2023-07-31T13:55:43.218" v="1" actId="2696"/>
        <pc:sldMkLst>
          <pc:docMk/>
          <pc:sldMk cId="3092944026" sldId="289"/>
        </pc:sldMkLst>
      </pc:sldChg>
      <pc:sldChg chg="del">
        <pc:chgData name="Colin Morrison TASC Morrison" userId="9e8379d8aac75974" providerId="LiveId" clId="{FF4A01CA-F3E2-4BED-A9B4-0CA2F8821402}" dt="2023-07-31T13:55:50.616" v="2" actId="2696"/>
        <pc:sldMkLst>
          <pc:docMk/>
          <pc:sldMk cId="1240676645" sldId="290"/>
        </pc:sldMkLst>
      </pc:sldChg>
      <pc:sldChg chg="del">
        <pc:chgData name="Colin Morrison TASC Morrison" userId="9e8379d8aac75974" providerId="LiveId" clId="{FF4A01CA-F3E2-4BED-A9B4-0CA2F8821402}" dt="2023-07-31T13:55:53.975" v="3" actId="2696"/>
        <pc:sldMkLst>
          <pc:docMk/>
          <pc:sldMk cId="2251137114" sldId="291"/>
        </pc:sldMkLst>
      </pc:sldChg>
      <pc:sldChg chg="del">
        <pc:chgData name="Colin Morrison TASC Morrison" userId="9e8379d8aac75974" providerId="LiveId" clId="{FF4A01CA-F3E2-4BED-A9B4-0CA2F8821402}" dt="2023-07-31T14:00:10.254" v="153" actId="47"/>
        <pc:sldMkLst>
          <pc:docMk/>
          <pc:sldMk cId="212050855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5962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31/07/2023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31/07/2023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31/07/2023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31/07/2023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31/07/2023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31/07/2023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31/07/2023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31/07/2023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31/07/2023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31/07/2023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31/07/2023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31/07/2023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788"/>
            <a:ext cx="9144000" cy="1670330"/>
          </a:xfrm>
        </p:spPr>
        <p:txBody>
          <a:bodyPr>
            <a:normAutofit/>
          </a:bodyPr>
          <a:lstStyle/>
          <a:p>
            <a:r>
              <a:rPr lang="en-GB" b="1" dirty="0"/>
              <a:t>The age of consent</a:t>
            </a:r>
            <a:endParaRPr lang="en-US" b="1" dirty="0">
              <a:latin typeface="Futura Medium" charset="0"/>
              <a:ea typeface="Futura Medium" charset="0"/>
              <a:cs typeface="Futura Medium" charset="0"/>
            </a:endParaRPr>
          </a:p>
        </p:txBody>
      </p:sp>
      <p:sp>
        <p:nvSpPr>
          <p:cNvPr id="3" name="Subtitle 2"/>
          <p:cNvSpPr>
            <a:spLocks noGrp="1"/>
          </p:cNvSpPr>
          <p:nvPr>
            <p:ph type="subTitle" idx="1"/>
          </p:nvPr>
        </p:nvSpPr>
        <p:spPr>
          <a:xfrm>
            <a:off x="1355834" y="2976283"/>
            <a:ext cx="9480331" cy="3193290"/>
          </a:xfrm>
        </p:spPr>
        <p:txBody>
          <a:bodyPr>
            <a:normAutofit/>
          </a:bodyPr>
          <a:lstStyle/>
          <a:p>
            <a:pPr algn="l"/>
            <a:r>
              <a:rPr lang="en-GB"/>
              <a:t>I </a:t>
            </a:r>
            <a:r>
              <a:rPr lang="en-GB" dirty="0"/>
              <a:t>am building understanding that I am responsible for my actions towards others.</a:t>
            </a:r>
          </a:p>
          <a:p>
            <a:pPr lvl="0" algn="l"/>
            <a:r>
              <a:rPr lang="en-GB" dirty="0"/>
              <a:t>I know that I do not need to be in a relationship, and that relationships do not need to be sexual unless I wish them to be so.</a:t>
            </a:r>
          </a:p>
          <a:p>
            <a:pPr lvl="0" algn="l"/>
            <a:r>
              <a:rPr lang="en-GB" dirty="0"/>
              <a:t>I can explain what the age of consent is.</a:t>
            </a:r>
          </a:p>
          <a:p>
            <a:pPr lvl="0" algn="l"/>
            <a:r>
              <a:rPr lang="en-GB" dirty="0"/>
              <a:t>I can identify a place or person to go to if I have questions or a worry.</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278" y="1665402"/>
            <a:ext cx="5127029" cy="3785419"/>
          </a:xfrm>
        </p:spPr>
        <p:txBody>
          <a:bodyPr>
            <a:normAutofit/>
          </a:bodyPr>
          <a:lstStyle/>
          <a:p>
            <a:pPr marL="0" indent="0">
              <a:buNone/>
            </a:pPr>
            <a:r>
              <a:rPr lang="en-GB" dirty="0">
                <a:solidFill>
                  <a:srgbClr val="FF0000"/>
                </a:solidFill>
              </a:rPr>
              <a:t>Insert information about local health or community services where young people can go for confidential help or support.</a:t>
            </a:r>
          </a:p>
        </p:txBody>
      </p:sp>
      <p:pic>
        <p:nvPicPr>
          <p:cNvPr id="5" name="Picture 4" descr="A close up of a logo&#10;&#10;Description automatically generated">
            <a:extLst>
              <a:ext uri="{FF2B5EF4-FFF2-40B4-BE49-F238E27FC236}">
                <a16:creationId xmlns:a16="http://schemas.microsoft.com/office/drawing/2014/main" id="{C9DAEBB2-B1D0-44C5-8805-E673B74E5A3B}"/>
              </a:ext>
            </a:extLst>
          </p:cNvPr>
          <p:cNvPicPr>
            <a:picLocks noChangeAspect="1"/>
          </p:cNvPicPr>
          <p:nvPr/>
        </p:nvPicPr>
        <p:blipFill rotWithShape="1">
          <a:blip r:embed="rId2">
            <a:extLst>
              <a:ext uri="{28A0092B-C50C-407E-A947-70E740481C1C}">
                <a14:useLocalDpi xmlns:a14="http://schemas.microsoft.com/office/drawing/2010/main" val="0"/>
              </a:ext>
            </a:extLst>
          </a:blip>
          <a:srcRect l="374" r="1711" b="3"/>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39782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person, cellphone, phone, talking&#10;&#10;Description automatically generated">
            <a:extLst>
              <a:ext uri="{FF2B5EF4-FFF2-40B4-BE49-F238E27FC236}">
                <a16:creationId xmlns:a16="http://schemas.microsoft.com/office/drawing/2014/main" id="{25AEF985-2D70-440B-BB3E-69F5739324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731" r="4" b="7653"/>
          <a:stretch/>
        </p:blipFill>
        <p:spPr>
          <a:xfrm>
            <a:off x="20" y="-6"/>
            <a:ext cx="3931900" cy="4005072"/>
          </a:xfrm>
          <a:prstGeom prst="rect">
            <a:avLst/>
          </a:prstGeom>
        </p:spPr>
      </p:pic>
      <p:pic>
        <p:nvPicPr>
          <p:cNvPr id="2" name="Picture 1">
            <a:extLst>
              <a:ext uri="{FF2B5EF4-FFF2-40B4-BE49-F238E27FC236}">
                <a16:creationId xmlns:a16="http://schemas.microsoft.com/office/drawing/2014/main" id="{9EC6566C-EDBD-DD52-32A1-D84FBC231E05}"/>
              </a:ext>
            </a:extLst>
          </p:cNvPr>
          <p:cNvPicPr>
            <a:picLocks noChangeAspect="1"/>
          </p:cNvPicPr>
          <p:nvPr/>
        </p:nvPicPr>
        <p:blipFill rotWithShape="1">
          <a:blip r:embed="rId4"/>
          <a:srcRect l="10908" r="-2" b="-2"/>
          <a:stretch/>
        </p:blipFill>
        <p:spPr>
          <a:xfrm>
            <a:off x="4130040" y="6"/>
            <a:ext cx="3931920" cy="4005071"/>
          </a:xfrm>
          <a:prstGeom prst="rect">
            <a:avLst/>
          </a:prstGeom>
        </p:spPr>
      </p:pic>
      <p:pic>
        <p:nvPicPr>
          <p:cNvPr id="7" name="Picture 6" descr="A picture containing person, sitting, indoor, child&#10;&#10;Description automatically generated">
            <a:extLst>
              <a:ext uri="{FF2B5EF4-FFF2-40B4-BE49-F238E27FC236}">
                <a16:creationId xmlns:a16="http://schemas.microsoft.com/office/drawing/2014/main" id="{EDE6B0FB-4BD5-49C4-8013-BF96048CFF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7510" b="-3"/>
          <a:stretch/>
        </p:blipFill>
        <p:spPr>
          <a:xfrm>
            <a:off x="8260080" y="-1"/>
            <a:ext cx="3931920" cy="4005072"/>
          </a:xfrm>
          <a:prstGeom prst="rect">
            <a:avLst/>
          </a:prstGeom>
        </p:spPr>
      </p:pic>
      <p:sp>
        <p:nvSpPr>
          <p:cNvPr id="26" name="Rectangle 25">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08681" y="4937191"/>
            <a:ext cx="10489528" cy="164592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The age of consent </a:t>
            </a:r>
            <a:r>
              <a:rPr lang="en-US" sz="2000" dirty="0"/>
              <a:t>is the law that states what age a person needs to be before they can agree to have sex lawfully. </a:t>
            </a:r>
          </a:p>
          <a:p>
            <a:pPr marL="0" indent="0">
              <a:buNone/>
            </a:pPr>
            <a:r>
              <a:rPr lang="en-US" sz="2000" dirty="0"/>
              <a:t>It is the same age for all young people, whatever their sex or gender or the sex/gender of their partner.</a:t>
            </a:r>
          </a:p>
          <a:p>
            <a:pPr marL="0" indent="0">
              <a:buNone/>
            </a:pPr>
            <a:r>
              <a:rPr lang="en-US" sz="2000" b="1" dirty="0"/>
              <a:t>The age of consent for everyone in Scotland is 16. </a:t>
            </a:r>
          </a:p>
          <a:p>
            <a:pPr marL="0" indent="0">
              <a:buNone/>
            </a:pPr>
            <a:endParaRPr lang="en-US" sz="2000"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53907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3365640" y="772410"/>
            <a:ext cx="4523991" cy="9669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Activity: The age of consent</a:t>
            </a:r>
          </a:p>
          <a:p>
            <a:pPr marL="0" indent="0">
              <a:buNone/>
            </a:pPr>
            <a:r>
              <a:rPr lang="en-GB" b="1" dirty="0"/>
              <a:t>Sort the cards into 2 piles:</a:t>
            </a:r>
          </a:p>
          <a:p>
            <a:pPr marL="0" indent="0">
              <a:buNone/>
            </a:pPr>
            <a:endParaRPr lang="en-GB" dirty="0"/>
          </a:p>
          <a:p>
            <a:pPr marL="0" indent="0">
              <a:buNone/>
            </a:pPr>
            <a:endParaRPr lang="en-GB" b="1" dirty="0"/>
          </a:p>
          <a:p>
            <a:pPr marL="0" indent="0">
              <a:buNone/>
            </a:pPr>
            <a:endParaRPr lang="en-GB" b="1" dirty="0"/>
          </a:p>
        </p:txBody>
      </p:sp>
      <p:sp>
        <p:nvSpPr>
          <p:cNvPr id="5" name="Content Placeholder 2">
            <a:extLst>
              <a:ext uri="{FF2B5EF4-FFF2-40B4-BE49-F238E27FC236}">
                <a16:creationId xmlns:a16="http://schemas.microsoft.com/office/drawing/2014/main" id="{85F77E8E-0BB1-4448-A7DC-ADE6DD4658E0}"/>
              </a:ext>
            </a:extLst>
          </p:cNvPr>
          <p:cNvSpPr txBox="1">
            <a:spLocks/>
          </p:cNvSpPr>
          <p:nvPr/>
        </p:nvSpPr>
        <p:spPr>
          <a:xfrm>
            <a:off x="8733692" y="2459714"/>
            <a:ext cx="2391144" cy="178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200" dirty="0">
                <a:solidFill>
                  <a:schemeClr val="accent1"/>
                </a:solidFill>
              </a:rPr>
              <a:t>2</a:t>
            </a:r>
          </a:p>
          <a:p>
            <a:pPr marL="0" indent="0">
              <a:buNone/>
            </a:pPr>
            <a:r>
              <a:rPr lang="en-GB" sz="3200" b="1" i="1" dirty="0">
                <a:solidFill>
                  <a:schemeClr val="accent1"/>
                </a:solidFill>
              </a:rPr>
              <a:t>We have a question</a:t>
            </a:r>
          </a:p>
          <a:p>
            <a:pPr marL="0" indent="0">
              <a:buNone/>
            </a:pPr>
            <a:endParaRPr lang="en-US" sz="3200" dirty="0">
              <a:latin typeface="+mj-lt"/>
            </a:endParaRPr>
          </a:p>
        </p:txBody>
      </p:sp>
      <p:sp>
        <p:nvSpPr>
          <p:cNvPr id="7" name="Content Placeholder 2">
            <a:extLst>
              <a:ext uri="{FF2B5EF4-FFF2-40B4-BE49-F238E27FC236}">
                <a16:creationId xmlns:a16="http://schemas.microsoft.com/office/drawing/2014/main" id="{3C463962-107F-465A-A173-44E20E200B08}"/>
              </a:ext>
            </a:extLst>
          </p:cNvPr>
          <p:cNvSpPr txBox="1">
            <a:spLocks/>
          </p:cNvSpPr>
          <p:nvPr/>
        </p:nvSpPr>
        <p:spPr>
          <a:xfrm>
            <a:off x="703385" y="2615273"/>
            <a:ext cx="2672861" cy="178467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4000" b="1" dirty="0">
                <a:solidFill>
                  <a:srgbClr val="FF0000"/>
                </a:solidFill>
              </a:rPr>
              <a:t>1</a:t>
            </a:r>
          </a:p>
          <a:p>
            <a:pPr marL="0" indent="0">
              <a:buNone/>
            </a:pPr>
            <a:r>
              <a:rPr lang="en-GB" sz="4000" b="1" i="1" dirty="0">
                <a:solidFill>
                  <a:srgbClr val="FF0000"/>
                </a:solidFill>
              </a:rPr>
              <a:t>OK we understand this</a:t>
            </a:r>
            <a:r>
              <a:rPr lang="en-GB" sz="4000" dirty="0">
                <a:solidFill>
                  <a:srgbClr val="FF0000"/>
                </a:solidFill>
              </a:rPr>
              <a:t> </a:t>
            </a:r>
          </a:p>
          <a:p>
            <a:pPr marL="0" indent="0">
              <a:buNone/>
            </a:pPr>
            <a:endParaRPr lang="en-US" sz="4000" dirty="0">
              <a:latin typeface="+mj-lt"/>
            </a:endParaRPr>
          </a:p>
        </p:txBody>
      </p:sp>
      <p:pic>
        <p:nvPicPr>
          <p:cNvPr id="3" name="Picture 2" descr="A hand holding a watch&#10;&#10;Description automatically generated">
            <a:extLst>
              <a:ext uri="{FF2B5EF4-FFF2-40B4-BE49-F238E27FC236}">
                <a16:creationId xmlns:a16="http://schemas.microsoft.com/office/drawing/2014/main" id="{CA37C29D-351E-433E-B3E1-39FDB7574A8E}"/>
              </a:ext>
            </a:extLst>
          </p:cNvPr>
          <p:cNvPicPr>
            <a:picLocks noChangeAspect="1"/>
          </p:cNvPicPr>
          <p:nvPr/>
        </p:nvPicPr>
        <p:blipFill>
          <a:blip r:embed="rId2"/>
          <a:stretch>
            <a:fillRect/>
          </a:stretch>
        </p:blipFill>
        <p:spPr>
          <a:xfrm>
            <a:off x="3254745" y="1944879"/>
            <a:ext cx="5094678" cy="3396453"/>
          </a:xfrm>
          <a:prstGeom prst="rect">
            <a:avLst/>
          </a:prstGeom>
        </p:spPr>
      </p:pic>
    </p:spTree>
    <p:extLst>
      <p:ext uri="{BB962C8B-B14F-4D97-AF65-F5344CB8AC3E}">
        <p14:creationId xmlns:p14="http://schemas.microsoft.com/office/powerpoint/2010/main" val="166786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394210-5556-4247-9274-08EAA0127C58}"/>
              </a:ext>
            </a:extLst>
          </p:cNvPr>
          <p:cNvSpPr>
            <a:spLocks noGrp="1"/>
          </p:cNvSpPr>
          <p:nvPr>
            <p:ph idx="1"/>
          </p:nvPr>
        </p:nvSpPr>
        <p:spPr>
          <a:xfrm>
            <a:off x="4447308" y="591344"/>
            <a:ext cx="6906491" cy="5585619"/>
          </a:xfrm>
        </p:spPr>
        <p:txBody>
          <a:bodyPr anchor="ctr">
            <a:normAutofit/>
          </a:bodyPr>
          <a:lstStyle/>
          <a:p>
            <a:pPr marL="0" indent="0">
              <a:buNone/>
            </a:pPr>
            <a:r>
              <a:rPr lang="en-GB" sz="2200" b="1"/>
              <a:t>Part 1 </a:t>
            </a:r>
            <a:r>
              <a:rPr lang="en-GB" sz="2200"/>
              <a:t>cards/statements</a:t>
            </a:r>
          </a:p>
          <a:p>
            <a:pPr marL="0" indent="0">
              <a:buNone/>
            </a:pPr>
            <a:endParaRPr lang="en-GB" sz="2200"/>
          </a:p>
          <a:p>
            <a:pPr lvl="0"/>
            <a:r>
              <a:rPr lang="en-GB" sz="2200"/>
              <a:t>The age of consent in Scotland for young men and women is 16. </a:t>
            </a:r>
          </a:p>
          <a:p>
            <a:pPr lvl="0"/>
            <a:r>
              <a:rPr lang="en-GB" sz="2200"/>
              <a:t>The age of consent is the same for everyone – so if you are straight, lesbian, gay, bisexual or transgender. </a:t>
            </a:r>
          </a:p>
          <a:p>
            <a:pPr lvl="0"/>
            <a:r>
              <a:rPr lang="en-GB" sz="2200"/>
              <a:t>Most people wait until they are 16 or older to have sex.</a:t>
            </a:r>
          </a:p>
          <a:p>
            <a:pPr lvl="0"/>
            <a:r>
              <a:rPr lang="en-GB" sz="2200"/>
              <a:t>If you’re both over 16, and both want to have sex, then it’s legal. </a:t>
            </a:r>
          </a:p>
          <a:p>
            <a:pPr lvl="0"/>
            <a:r>
              <a:rPr lang="en-GB" sz="2200"/>
              <a:t>If you are both aged 13,14 or 15, then you and your partner are breaking the law.</a:t>
            </a:r>
          </a:p>
          <a:p>
            <a:pPr lvl="0"/>
            <a:r>
              <a:rPr lang="en-GB" sz="2200"/>
              <a:t>If one of you is 13, 14 or 15 years old and one of you is 16 or over, and you have sex, then the older person is breaking the law.</a:t>
            </a:r>
          </a:p>
          <a:p>
            <a:pPr marL="0" indent="0">
              <a:buNone/>
            </a:pPr>
            <a:endParaRPr lang="en-GB" sz="2200"/>
          </a:p>
        </p:txBody>
      </p:sp>
      <p:sp>
        <p:nvSpPr>
          <p:cNvPr id="4" name="Footer Placeholder 3">
            <a:extLst>
              <a:ext uri="{FF2B5EF4-FFF2-40B4-BE49-F238E27FC236}">
                <a16:creationId xmlns:a16="http://schemas.microsoft.com/office/drawing/2014/main" id="{81ADA421-0BE1-4A2C-9E57-9DCE69C2F319}"/>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54250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69C4A13-AA1E-48AF-A80C-5FDF8DA6F45C}"/>
              </a:ext>
            </a:extLst>
          </p:cNvPr>
          <p:cNvSpPr>
            <a:spLocks noGrp="1"/>
          </p:cNvSpPr>
          <p:nvPr>
            <p:ph idx="1"/>
          </p:nvPr>
        </p:nvSpPr>
        <p:spPr>
          <a:xfrm>
            <a:off x="4225316" y="501650"/>
            <a:ext cx="7186531" cy="6037262"/>
          </a:xfrm>
        </p:spPr>
        <p:txBody>
          <a:bodyPr anchor="ctr">
            <a:noAutofit/>
          </a:bodyPr>
          <a:lstStyle/>
          <a:p>
            <a:pPr marL="0" indent="0">
              <a:buNone/>
            </a:pPr>
            <a:r>
              <a:rPr lang="en-GB" sz="1800" b="1" dirty="0"/>
              <a:t>Part 2 </a:t>
            </a:r>
            <a:r>
              <a:rPr lang="en-GB" sz="1800" dirty="0"/>
              <a:t>cards/statements</a:t>
            </a:r>
          </a:p>
          <a:p>
            <a:pPr lvl="0"/>
            <a:r>
              <a:rPr lang="en-GB" sz="1800" dirty="0"/>
              <a:t>If you are under the age of 13, the law says you are too young to give consent to </a:t>
            </a:r>
            <a:r>
              <a:rPr lang="en-GB" sz="1800" b="1" dirty="0"/>
              <a:t>any</a:t>
            </a:r>
            <a:r>
              <a:rPr lang="en-GB" sz="1800" dirty="0"/>
              <a:t> kind of sexual activity at all, like sexual touching or oral sex or vaginal sex or anal sex. </a:t>
            </a:r>
          </a:p>
          <a:p>
            <a:pPr lvl="0"/>
            <a:r>
              <a:rPr lang="en-GB" sz="1800" dirty="0"/>
              <a:t>It is very unusual for young people (age 13, 14 or 15) to be prosecuted if </a:t>
            </a:r>
            <a:r>
              <a:rPr lang="en-GB" sz="1800" u="sng" dirty="0"/>
              <a:t>both</a:t>
            </a:r>
            <a:r>
              <a:rPr lang="en-GB" sz="1800" dirty="0"/>
              <a:t> young people are happy and one person is not forcing the other to have sex.</a:t>
            </a:r>
          </a:p>
          <a:p>
            <a:pPr lvl="0"/>
            <a:r>
              <a:rPr lang="en-GB" sz="1800" dirty="0"/>
              <a:t>If you are 13, 14 or 15 and you speak to a professional person about having sex with your boyfriend/girlfriend then they need to be sure you are safe with this person. </a:t>
            </a:r>
          </a:p>
          <a:p>
            <a:pPr lvl="0"/>
            <a:r>
              <a:rPr lang="en-GB" sz="1800" dirty="0"/>
              <a:t>If you are under 16 and you are having sex with someone much older than you, a professional person will be concerned about your safety. If there is a concern about your safety, the person you speak to may have to share information in order to protect you, but they will always speak to you about this first unless it is absolutely necessary to share the information urgently to protect you from harm.</a:t>
            </a:r>
          </a:p>
          <a:p>
            <a:pPr lvl="0"/>
            <a:r>
              <a:rPr lang="en-GB" sz="1800" dirty="0"/>
              <a:t>It is always wrong and against the law to force someone to have sex, no matter what age you or they are. </a:t>
            </a:r>
          </a:p>
          <a:p>
            <a:pPr lvl="0"/>
            <a:r>
              <a:rPr lang="en-GB" sz="1800" dirty="0"/>
              <a:t>To help protect young people, it is an offence for someone aged 18 or over, to engage in sexual activity with someone aged 16 or 17 if the older person is in a position of trust. A position of trust is someone who looks after you for example, in a school or a care home.</a:t>
            </a:r>
          </a:p>
          <a:p>
            <a:pPr marL="0" indent="0">
              <a:buNone/>
            </a:pPr>
            <a:endParaRPr lang="en-GB" sz="1800" dirty="0"/>
          </a:p>
        </p:txBody>
      </p:sp>
      <p:sp>
        <p:nvSpPr>
          <p:cNvPr id="4" name="Footer Placeholder 3">
            <a:extLst>
              <a:ext uri="{FF2B5EF4-FFF2-40B4-BE49-F238E27FC236}">
                <a16:creationId xmlns:a16="http://schemas.microsoft.com/office/drawing/2014/main" id="{912CDD03-CBE1-4EBB-B599-0419BA9C3144}"/>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2824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DC8DC8C-9A80-468B-8049-3A60015FC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w="19050">
            <a:solidFill>
              <a:srgbClr val="E13486"/>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38200" y="1825625"/>
            <a:ext cx="49817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The law</a:t>
            </a:r>
            <a:r>
              <a:rPr lang="en-US" sz="2400" dirty="0"/>
              <a:t>: </a:t>
            </a:r>
          </a:p>
          <a:p>
            <a:pPr marL="0" indent="0">
              <a:buNone/>
            </a:pPr>
            <a:r>
              <a:rPr lang="en-US" sz="2400" dirty="0"/>
              <a:t>If you are 13, 14 or 15 and thinking about having sex or having sex, you might be worried about the law. </a:t>
            </a:r>
          </a:p>
        </p:txBody>
      </p:sp>
      <p:pic>
        <p:nvPicPr>
          <p:cNvPr id="8" name="Picture 7" descr="A picture containing outdoor, person, woman, phone&#10;&#10;Description automatically generated">
            <a:extLst>
              <a:ext uri="{FF2B5EF4-FFF2-40B4-BE49-F238E27FC236}">
                <a16:creationId xmlns:a16="http://schemas.microsoft.com/office/drawing/2014/main" id="{7759E45D-0A95-4E16-AA54-557DF41D92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076" r="3" b="23748"/>
          <a:stretch/>
        </p:blipFill>
        <p:spPr>
          <a:xfrm>
            <a:off x="6408277" y="481264"/>
            <a:ext cx="2213811" cy="2855799"/>
          </a:xfrm>
          <a:prstGeom prst="rect">
            <a:avLst/>
          </a:prstGeom>
        </p:spPr>
      </p:pic>
      <p:pic>
        <p:nvPicPr>
          <p:cNvPr id="7" name="Picture 6" descr="A picture containing person, outdoor, man&#10;&#10;Description automatically generated">
            <a:extLst>
              <a:ext uri="{FF2B5EF4-FFF2-40B4-BE49-F238E27FC236}">
                <a16:creationId xmlns:a16="http://schemas.microsoft.com/office/drawing/2014/main" id="{320067D5-EF16-4ED6-AB72-1331585567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689" r="3" b="13200"/>
          <a:stretch/>
        </p:blipFill>
        <p:spPr>
          <a:xfrm>
            <a:off x="8776090" y="481264"/>
            <a:ext cx="2931277" cy="1857871"/>
          </a:xfrm>
          <a:prstGeom prst="rect">
            <a:avLst/>
          </a:prstGeom>
        </p:spPr>
      </p:pic>
      <p:pic>
        <p:nvPicPr>
          <p:cNvPr id="5" name="Picture 4" descr="A picture containing person, man, indoor, looking&#10;&#10;Description automatically generated">
            <a:extLst>
              <a:ext uri="{FF2B5EF4-FFF2-40B4-BE49-F238E27FC236}">
                <a16:creationId xmlns:a16="http://schemas.microsoft.com/office/drawing/2014/main" id="{16263219-51B1-4B74-81D2-8A632266C4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0806" b="-3"/>
          <a:stretch/>
        </p:blipFill>
        <p:spPr>
          <a:xfrm>
            <a:off x="6398651" y="3497931"/>
            <a:ext cx="2223437" cy="2274219"/>
          </a:xfrm>
          <a:prstGeom prst="rect">
            <a:avLst/>
          </a:prstGeom>
        </p:spPr>
      </p:pic>
      <p:sp>
        <p:nvSpPr>
          <p:cNvPr id="4" name="Footer Placeholder 3"/>
          <p:cNvSpPr>
            <a:spLocks noGrp="1"/>
          </p:cNvSpPr>
          <p:nvPr>
            <p:ph type="ftr" sz="quarter" idx="11"/>
          </p:nvPr>
        </p:nvSpPr>
        <p:spPr>
          <a:xfrm>
            <a:off x="723900" y="6356350"/>
            <a:ext cx="509603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pic>
        <p:nvPicPr>
          <p:cNvPr id="3" name="Picture 2" descr="A close up of a toy&#10;&#10;Description automatically generated">
            <a:extLst>
              <a:ext uri="{FF2B5EF4-FFF2-40B4-BE49-F238E27FC236}">
                <a16:creationId xmlns:a16="http://schemas.microsoft.com/office/drawing/2014/main" id="{8B94876A-9D85-456D-8599-7C23B8B2257A}"/>
              </a:ext>
            </a:extLst>
          </p:cNvPr>
          <p:cNvPicPr>
            <a:picLocks noChangeAspect="1"/>
          </p:cNvPicPr>
          <p:nvPr/>
        </p:nvPicPr>
        <p:blipFill rotWithShape="1">
          <a:blip r:embed="rId5"/>
          <a:srcRect l="24782" r="3" b="3"/>
          <a:stretch/>
        </p:blipFill>
        <p:spPr>
          <a:xfrm>
            <a:off x="8776091" y="2503727"/>
            <a:ext cx="2931277" cy="3897073"/>
          </a:xfrm>
          <a:prstGeom prst="rect">
            <a:avLst/>
          </a:prstGeom>
        </p:spPr>
      </p:pic>
    </p:spTree>
    <p:extLst>
      <p:ext uri="{BB962C8B-B14F-4D97-AF65-F5344CB8AC3E}">
        <p14:creationId xmlns:p14="http://schemas.microsoft.com/office/powerpoint/2010/main" val="48240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DC8DC8C-9A80-468B-8049-3A60015FC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w="19050">
            <a:solidFill>
              <a:srgbClr val="E13486"/>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38200" y="1825625"/>
            <a:ext cx="49817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 </a:t>
            </a:r>
          </a:p>
          <a:p>
            <a:pPr marL="0" indent="0">
              <a:buNone/>
            </a:pPr>
            <a:r>
              <a:rPr lang="en-US" sz="2400" b="1" dirty="0"/>
              <a:t>Sexual health clinics </a:t>
            </a:r>
            <a:r>
              <a:rPr lang="en-US" sz="2400" dirty="0"/>
              <a:t>see young people aged 13 and over. It is confidential and they are not allowed to tell your parent or </a:t>
            </a:r>
            <a:r>
              <a:rPr lang="en-US" sz="2400" dirty="0" err="1"/>
              <a:t>carer</a:t>
            </a:r>
            <a:r>
              <a:rPr lang="en-US" sz="2400" dirty="0"/>
              <a:t>.</a:t>
            </a:r>
          </a:p>
          <a:p>
            <a:pPr marL="0">
              <a:buFont typeface="Arial" panose="020B0604020202020204" pitchFamily="34" charset="0"/>
              <a:buChar char="•"/>
            </a:pPr>
            <a:endParaRPr lang="en-US" sz="2400" dirty="0"/>
          </a:p>
        </p:txBody>
      </p:sp>
      <p:pic>
        <p:nvPicPr>
          <p:cNvPr id="7" name="Picture 6" descr="A person standing on a sidewalk&#10;&#10;Description automatically generated">
            <a:extLst>
              <a:ext uri="{FF2B5EF4-FFF2-40B4-BE49-F238E27FC236}">
                <a16:creationId xmlns:a16="http://schemas.microsoft.com/office/drawing/2014/main" id="{500B934B-ABA4-4583-8096-421871554B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051" r="10404" b="-7"/>
          <a:stretch/>
        </p:blipFill>
        <p:spPr>
          <a:xfrm>
            <a:off x="6408277" y="481264"/>
            <a:ext cx="2213811" cy="2855799"/>
          </a:xfrm>
          <a:prstGeom prst="rect">
            <a:avLst/>
          </a:prstGeom>
        </p:spPr>
      </p:pic>
      <p:pic>
        <p:nvPicPr>
          <p:cNvPr id="8" name="Picture 7" descr="A picture containing person, man, outdoor&#10;&#10;Description automatically generated">
            <a:extLst>
              <a:ext uri="{FF2B5EF4-FFF2-40B4-BE49-F238E27FC236}">
                <a16:creationId xmlns:a16="http://schemas.microsoft.com/office/drawing/2014/main" id="{C07D46A3-6781-4E26-9C91-ED0EE02836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266" r="-3" b="-3"/>
          <a:stretch/>
        </p:blipFill>
        <p:spPr>
          <a:xfrm>
            <a:off x="8776090" y="481264"/>
            <a:ext cx="2931277" cy="1857871"/>
          </a:xfrm>
          <a:prstGeom prst="rect">
            <a:avLst/>
          </a:prstGeom>
        </p:spPr>
      </p:pic>
      <p:pic>
        <p:nvPicPr>
          <p:cNvPr id="5" name="Picture 4" descr="A picture containing person, man, outdoor&#10;&#10;Description automatically generated">
            <a:extLst>
              <a:ext uri="{FF2B5EF4-FFF2-40B4-BE49-F238E27FC236}">
                <a16:creationId xmlns:a16="http://schemas.microsoft.com/office/drawing/2014/main" id="{F58DB975-F60A-4494-94C9-B14981458B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6018" r="9968" b="4"/>
          <a:stretch/>
        </p:blipFill>
        <p:spPr>
          <a:xfrm>
            <a:off x="6398651" y="3497931"/>
            <a:ext cx="2223437" cy="2274219"/>
          </a:xfrm>
          <a:prstGeom prst="rect">
            <a:avLst/>
          </a:prstGeom>
        </p:spPr>
      </p:pic>
      <p:sp>
        <p:nvSpPr>
          <p:cNvPr id="4" name="Footer Placeholder 3"/>
          <p:cNvSpPr>
            <a:spLocks noGrp="1"/>
          </p:cNvSpPr>
          <p:nvPr>
            <p:ph type="ftr" sz="quarter" idx="11"/>
          </p:nvPr>
        </p:nvSpPr>
        <p:spPr>
          <a:xfrm>
            <a:off x="723900" y="6356350"/>
            <a:ext cx="509603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pic>
        <p:nvPicPr>
          <p:cNvPr id="3" name="Picture 2" descr="A close up of a toy&#10;&#10;Description automatically generated">
            <a:extLst>
              <a:ext uri="{FF2B5EF4-FFF2-40B4-BE49-F238E27FC236}">
                <a16:creationId xmlns:a16="http://schemas.microsoft.com/office/drawing/2014/main" id="{8B94876A-9D85-456D-8599-7C23B8B2257A}"/>
              </a:ext>
            </a:extLst>
          </p:cNvPr>
          <p:cNvPicPr>
            <a:picLocks noChangeAspect="1"/>
          </p:cNvPicPr>
          <p:nvPr/>
        </p:nvPicPr>
        <p:blipFill rotWithShape="1">
          <a:blip r:embed="rId5"/>
          <a:srcRect l="24782" r="3" b="3"/>
          <a:stretch/>
        </p:blipFill>
        <p:spPr>
          <a:xfrm>
            <a:off x="8776091" y="2503727"/>
            <a:ext cx="2931277" cy="3897073"/>
          </a:xfrm>
          <a:prstGeom prst="rect">
            <a:avLst/>
          </a:prstGeom>
        </p:spPr>
      </p:pic>
    </p:spTree>
    <p:extLst>
      <p:ext uri="{BB962C8B-B14F-4D97-AF65-F5344CB8AC3E}">
        <p14:creationId xmlns:p14="http://schemas.microsoft.com/office/powerpoint/2010/main" val="401407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DC8DC8C-9A80-468B-8049-3A60015FC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w="19050">
            <a:solidFill>
              <a:srgbClr val="E13486"/>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38200" y="1825625"/>
            <a:ext cx="49817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Confidential</a:t>
            </a:r>
            <a:r>
              <a:rPr lang="en-US" sz="2400" dirty="0"/>
              <a:t> means keeping your stuff private. If you speak to a nurse or doctor, they will keep your information private. They will check that you are safe. They will not share information about you unless someone is harming you or you are in danger. </a:t>
            </a:r>
          </a:p>
        </p:txBody>
      </p:sp>
      <p:pic>
        <p:nvPicPr>
          <p:cNvPr id="5" name="Picture 4" descr="A person wearing glasses and looking at the camera&#10;&#10;Description automatically generated">
            <a:extLst>
              <a:ext uri="{FF2B5EF4-FFF2-40B4-BE49-F238E27FC236}">
                <a16:creationId xmlns:a16="http://schemas.microsoft.com/office/drawing/2014/main" id="{E2B67C17-D398-4C01-88EA-FFC000200285}"/>
              </a:ext>
            </a:extLst>
          </p:cNvPr>
          <p:cNvPicPr>
            <a:picLocks noChangeAspect="1"/>
          </p:cNvPicPr>
          <p:nvPr/>
        </p:nvPicPr>
        <p:blipFill rotWithShape="1">
          <a:blip r:embed="rId2"/>
          <a:srcRect l="19456" r="27444" b="4"/>
          <a:stretch/>
        </p:blipFill>
        <p:spPr>
          <a:xfrm>
            <a:off x="6408277" y="481264"/>
            <a:ext cx="2213811" cy="2855799"/>
          </a:xfrm>
          <a:prstGeom prst="rect">
            <a:avLst/>
          </a:prstGeom>
        </p:spPr>
      </p:pic>
      <p:pic>
        <p:nvPicPr>
          <p:cNvPr id="7" name="Picture 6" descr="A picture containing person, sitting, indoor, child&#10;&#10;Description automatically generated">
            <a:extLst>
              <a:ext uri="{FF2B5EF4-FFF2-40B4-BE49-F238E27FC236}">
                <a16:creationId xmlns:a16="http://schemas.microsoft.com/office/drawing/2014/main" id="{578CB3DD-7579-4080-A627-B7F1FD9F1A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073" r="5798" b="-3"/>
          <a:stretch/>
        </p:blipFill>
        <p:spPr>
          <a:xfrm>
            <a:off x="8776090" y="481264"/>
            <a:ext cx="2931277" cy="1857871"/>
          </a:xfrm>
          <a:prstGeom prst="rect">
            <a:avLst/>
          </a:prstGeom>
        </p:spPr>
      </p:pic>
      <p:pic>
        <p:nvPicPr>
          <p:cNvPr id="8" name="Picture 7" descr="A person lying on a bed&#10;&#10;Description automatically generated">
            <a:extLst>
              <a:ext uri="{FF2B5EF4-FFF2-40B4-BE49-F238E27FC236}">
                <a16:creationId xmlns:a16="http://schemas.microsoft.com/office/drawing/2014/main" id="{BD2BC626-98F5-4504-A110-AB3D1EC8B6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52" r="-3" b="-3"/>
          <a:stretch/>
        </p:blipFill>
        <p:spPr>
          <a:xfrm>
            <a:off x="6398651" y="3497931"/>
            <a:ext cx="2223437" cy="2274219"/>
          </a:xfrm>
          <a:prstGeom prst="rect">
            <a:avLst/>
          </a:prstGeom>
        </p:spPr>
      </p:pic>
      <p:sp>
        <p:nvSpPr>
          <p:cNvPr id="4" name="Footer Placeholder 3"/>
          <p:cNvSpPr>
            <a:spLocks noGrp="1"/>
          </p:cNvSpPr>
          <p:nvPr>
            <p:ph type="ftr" sz="quarter" idx="11"/>
          </p:nvPr>
        </p:nvSpPr>
        <p:spPr>
          <a:xfrm>
            <a:off x="723900" y="6356350"/>
            <a:ext cx="509603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pic>
        <p:nvPicPr>
          <p:cNvPr id="3" name="Picture 2" descr="A close up of a toy&#10;&#10;Description automatically generated">
            <a:extLst>
              <a:ext uri="{FF2B5EF4-FFF2-40B4-BE49-F238E27FC236}">
                <a16:creationId xmlns:a16="http://schemas.microsoft.com/office/drawing/2014/main" id="{AADA6C9E-9F97-4AF9-B137-5EEDB36A2F18}"/>
              </a:ext>
            </a:extLst>
          </p:cNvPr>
          <p:cNvPicPr>
            <a:picLocks noChangeAspect="1"/>
          </p:cNvPicPr>
          <p:nvPr/>
        </p:nvPicPr>
        <p:blipFill rotWithShape="1">
          <a:blip r:embed="rId5"/>
          <a:srcRect l="24782" r="3" b="3"/>
          <a:stretch/>
        </p:blipFill>
        <p:spPr>
          <a:xfrm>
            <a:off x="8776091" y="2503727"/>
            <a:ext cx="2931277" cy="3897073"/>
          </a:xfrm>
          <a:prstGeom prst="rect">
            <a:avLst/>
          </a:prstGeom>
        </p:spPr>
      </p:pic>
    </p:spTree>
    <p:extLst>
      <p:ext uri="{BB962C8B-B14F-4D97-AF65-F5344CB8AC3E}">
        <p14:creationId xmlns:p14="http://schemas.microsoft.com/office/powerpoint/2010/main" val="247082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2780693" y="625475"/>
            <a:ext cx="10418379" cy="7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4000" b="1" dirty="0"/>
              <a:t>Activity: My 5 trusted people.</a:t>
            </a:r>
            <a:endParaRPr lang="en-US" sz="4000" dirty="0"/>
          </a:p>
        </p:txBody>
      </p:sp>
      <p:pic>
        <p:nvPicPr>
          <p:cNvPr id="5" name="Picture 4" descr="A picture containing clipart&#10;&#10;Description automatically generated">
            <a:extLst>
              <a:ext uri="{FF2B5EF4-FFF2-40B4-BE49-F238E27FC236}">
                <a16:creationId xmlns:a16="http://schemas.microsoft.com/office/drawing/2014/main" id="{710153B6-125B-4BAF-B52C-883E8FC99EAA}"/>
              </a:ext>
            </a:extLst>
          </p:cNvPr>
          <p:cNvPicPr>
            <a:picLocks noChangeAspect="1"/>
          </p:cNvPicPr>
          <p:nvPr/>
        </p:nvPicPr>
        <p:blipFill>
          <a:blip r:embed="rId2"/>
          <a:stretch>
            <a:fillRect/>
          </a:stretch>
        </p:blipFill>
        <p:spPr>
          <a:xfrm>
            <a:off x="0" y="1598496"/>
            <a:ext cx="12192000" cy="4757854"/>
          </a:xfrm>
          <a:prstGeom prst="rect">
            <a:avLst/>
          </a:prstGeom>
        </p:spPr>
      </p:pic>
    </p:spTree>
    <p:extLst>
      <p:ext uri="{BB962C8B-B14F-4D97-AF65-F5344CB8AC3E}">
        <p14:creationId xmlns:p14="http://schemas.microsoft.com/office/powerpoint/2010/main" val="2777235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728</Words>
  <Application>Microsoft Office PowerPoint</Application>
  <PresentationFormat>Widescreen</PresentationFormat>
  <Paragraphs>50</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Futura Medium</vt:lpstr>
      <vt:lpstr>Office Theme</vt:lpstr>
      <vt:lpstr>The age of consent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The age of consent</dc:title>
  <dc:creator>Colin Morrison</dc:creator>
  <cp:lastModifiedBy>Colin Morrison TASC Morrison</cp:lastModifiedBy>
  <cp:revision>1</cp:revision>
  <dcterms:created xsi:type="dcterms:W3CDTF">2020-03-26T09:30:19Z</dcterms:created>
  <dcterms:modified xsi:type="dcterms:W3CDTF">2023-07-31T14:21:01Z</dcterms:modified>
</cp:coreProperties>
</file>