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21"/>
  </p:notesMasterIdLst>
  <p:sldIdLst>
    <p:sldId id="256" r:id="rId2"/>
    <p:sldId id="287" r:id="rId3"/>
    <p:sldId id="286" r:id="rId4"/>
    <p:sldId id="263" r:id="rId5"/>
    <p:sldId id="288" r:id="rId6"/>
    <p:sldId id="289" r:id="rId7"/>
    <p:sldId id="267" r:id="rId8"/>
    <p:sldId id="268" r:id="rId9"/>
    <p:sldId id="269" r:id="rId10"/>
    <p:sldId id="293" r:id="rId11"/>
    <p:sldId id="271" r:id="rId12"/>
    <p:sldId id="292" r:id="rId13"/>
    <p:sldId id="270" r:id="rId14"/>
    <p:sldId id="279" r:id="rId15"/>
    <p:sldId id="280" r:id="rId16"/>
    <p:sldId id="281" r:id="rId17"/>
    <p:sldId id="282" r:id="rId18"/>
    <p:sldId id="283" r:id="rId19"/>
    <p:sldId id="29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408" autoAdjust="0"/>
    <p:restoredTop sz="94407"/>
  </p:normalViewPr>
  <p:slideViewPr>
    <p:cSldViewPr snapToGrid="0" snapToObjects="1">
      <p:cViewPr varScale="1">
        <p:scale>
          <a:sx n="59" d="100"/>
          <a:sy n="59" d="100"/>
        </p:scale>
        <p:origin x="37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8/21/2023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21/08/2023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21/08/2023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21/08/2023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21/08/2023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21/08/2023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21/08/2023</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21/08/2023</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21/08/2023</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21/08/2023</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21/08/2023</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21/08/2023</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21/08/2023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39" y="1932618"/>
            <a:ext cx="9137515" cy="1420238"/>
          </a:xfrm>
        </p:spPr>
        <p:txBody>
          <a:bodyPr>
            <a:normAutofit fontScale="90000"/>
          </a:bodyPr>
          <a:lstStyle/>
          <a:p>
            <a:br>
              <a:rPr lang="en-GB" b="1" dirty="0"/>
            </a:br>
            <a:r>
              <a:rPr lang="en-GB" b="1" dirty="0"/>
              <a:t>Sexual health: Getting advice and support</a:t>
            </a:r>
            <a:endParaRPr lang="en-US" b="1" dirty="0"/>
          </a:p>
        </p:txBody>
      </p:sp>
      <p:sp>
        <p:nvSpPr>
          <p:cNvPr id="3" name="Subtitle 2"/>
          <p:cNvSpPr>
            <a:spLocks noGrp="1"/>
          </p:cNvSpPr>
          <p:nvPr>
            <p:ph type="subTitle" idx="1"/>
          </p:nvPr>
        </p:nvSpPr>
        <p:spPr>
          <a:xfrm>
            <a:off x="1340784" y="3487642"/>
            <a:ext cx="9144000" cy="726775"/>
          </a:xfrm>
        </p:spPr>
        <p:txBody>
          <a:bodyPr>
            <a:noAutofit/>
          </a:bodyPr>
          <a:lstStyle/>
          <a:p>
            <a:pPr marL="342900" lvl="0" indent="-342900" algn="l">
              <a:buFont typeface="Arial" panose="020B0604020202020204" pitchFamily="34" charset="0"/>
              <a:buChar char="•"/>
            </a:pPr>
            <a:r>
              <a:rPr lang="en-GB" dirty="0"/>
              <a:t>I understand the benefits of regular sexual health checks when I am sexually active.</a:t>
            </a:r>
          </a:p>
          <a:p>
            <a:pPr marL="342900" lvl="0" indent="-342900" algn="l">
              <a:buFont typeface="Arial" panose="020B0604020202020204" pitchFamily="34" charset="0"/>
              <a:buChar char="•"/>
            </a:pPr>
            <a:r>
              <a:rPr lang="en-GB" dirty="0"/>
              <a:t>I can describe how to access sexual health services.</a:t>
            </a:r>
          </a:p>
          <a:p>
            <a:pPr marL="342900" lvl="0" indent="-342900" algn="l">
              <a:buFont typeface="Arial" panose="020B0604020202020204" pitchFamily="34" charset="0"/>
              <a:buChar char="•"/>
            </a:pPr>
            <a:r>
              <a:rPr lang="en-GB" dirty="0"/>
              <a:t>I can explain how confidentiality works.</a:t>
            </a:r>
          </a:p>
          <a:p>
            <a:pPr algn="l"/>
            <a:endParaRPr lang="en-US" dirty="0"/>
          </a:p>
        </p:txBody>
      </p:sp>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Rectangle 4">
            <a:extLst>
              <a:ext uri="{FF2B5EF4-FFF2-40B4-BE49-F238E27FC236}">
                <a16:creationId xmlns:a16="http://schemas.microsoft.com/office/drawing/2014/main" id="{5A968566-CEBA-4448-8262-659DB6C0BCB3}"/>
              </a:ext>
            </a:extLst>
          </p:cNvPr>
          <p:cNvSpPr/>
          <p:nvPr/>
        </p:nvSpPr>
        <p:spPr>
          <a:xfrm>
            <a:off x="1078146" y="1730399"/>
            <a:ext cx="4314470" cy="2677656"/>
          </a:xfrm>
          <a:prstGeom prst="rect">
            <a:avLst/>
          </a:prstGeom>
        </p:spPr>
        <p:txBody>
          <a:bodyPr wrap="square">
            <a:spAutoFit/>
          </a:bodyPr>
          <a:lstStyle/>
          <a:p>
            <a:pPr lvl="0" fontAlgn="base"/>
            <a:r>
              <a:rPr lang="en-GB" sz="2400" dirty="0"/>
              <a:t>You don't have to let the clinic know who your GP is but it can be helpful if you do. </a:t>
            </a:r>
          </a:p>
          <a:p>
            <a:pPr lvl="0" fontAlgn="base"/>
            <a:endParaRPr lang="en-GB" sz="2400" dirty="0"/>
          </a:p>
          <a:p>
            <a:pPr lvl="0" fontAlgn="base"/>
            <a:r>
              <a:rPr lang="en-GB" sz="2400" dirty="0"/>
              <a:t>You may be able to see either a female or a male nurse or doctor. You can ask if this is possible.</a:t>
            </a:r>
          </a:p>
        </p:txBody>
      </p:sp>
      <p:pic>
        <p:nvPicPr>
          <p:cNvPr id="7" name="Picture 6" descr="https://www.sexualhealthscotland.co.uk/sites/default/files/step-1-arriving.jpg">
            <a:extLst>
              <a:ext uri="{FF2B5EF4-FFF2-40B4-BE49-F238E27FC236}">
                <a16:creationId xmlns:a16="http://schemas.microsoft.com/office/drawing/2014/main" id="{2113FB77-3468-48B6-B618-82231BCD0C40}"/>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5392616" y="835456"/>
            <a:ext cx="6646984" cy="5187088"/>
          </a:xfrm>
          <a:prstGeom prst="rect">
            <a:avLst/>
          </a:prstGeom>
          <a:noFill/>
          <a:ln>
            <a:noFill/>
          </a:ln>
        </p:spPr>
      </p:pic>
    </p:spTree>
    <p:extLst>
      <p:ext uri="{BB962C8B-B14F-4D97-AF65-F5344CB8AC3E}">
        <p14:creationId xmlns:p14="http://schemas.microsoft.com/office/powerpoint/2010/main" val="208333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Rectangle 4">
            <a:extLst>
              <a:ext uri="{FF2B5EF4-FFF2-40B4-BE49-F238E27FC236}">
                <a16:creationId xmlns:a16="http://schemas.microsoft.com/office/drawing/2014/main" id="{5A968566-CEBA-4448-8262-659DB6C0BCB3}"/>
              </a:ext>
            </a:extLst>
          </p:cNvPr>
          <p:cNvSpPr/>
          <p:nvPr/>
        </p:nvSpPr>
        <p:spPr>
          <a:xfrm>
            <a:off x="522964" y="1138024"/>
            <a:ext cx="5622055" cy="4524315"/>
          </a:xfrm>
          <a:prstGeom prst="rect">
            <a:avLst/>
          </a:prstGeom>
        </p:spPr>
        <p:txBody>
          <a:bodyPr wrap="square">
            <a:spAutoFit/>
          </a:bodyPr>
          <a:lstStyle/>
          <a:p>
            <a:r>
              <a:rPr lang="en-GB" sz="2400" b="1" dirty="0"/>
              <a:t>What happens when you see the nurse or doctor</a:t>
            </a:r>
          </a:p>
          <a:p>
            <a:r>
              <a:rPr lang="en-GB" sz="2400" dirty="0"/>
              <a:t>The nurse or doctor or nurse will ask you some questions about your relationships, sexual activity and experiences. Answer as honestly as you can. </a:t>
            </a:r>
          </a:p>
          <a:p>
            <a:endParaRPr lang="en-GB" sz="2400" dirty="0"/>
          </a:p>
          <a:p>
            <a:r>
              <a:rPr lang="en-GB" sz="2400" dirty="0"/>
              <a:t>If you have a question or a worry they will be able to help you. </a:t>
            </a:r>
          </a:p>
          <a:p>
            <a:endParaRPr lang="en-GB" sz="2400" dirty="0"/>
          </a:p>
          <a:p>
            <a:r>
              <a:rPr lang="en-GB" sz="2400" dirty="0"/>
              <a:t>Their job is to help. They will never judge anyone. </a:t>
            </a:r>
          </a:p>
        </p:txBody>
      </p:sp>
      <p:pic>
        <p:nvPicPr>
          <p:cNvPr id="6" name="Picture 5" descr="https://www.sexualhealthscotland.co.uk/sites/default/files/step2-types-of-question.jpg">
            <a:extLst>
              <a:ext uri="{FF2B5EF4-FFF2-40B4-BE49-F238E27FC236}">
                <a16:creationId xmlns:a16="http://schemas.microsoft.com/office/drawing/2014/main" id="{86957188-73C6-584C-9A71-75AFDD7BD129}"/>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6096000" y="1418645"/>
            <a:ext cx="6096000" cy="3796415"/>
          </a:xfrm>
          <a:prstGeom prst="rect">
            <a:avLst/>
          </a:prstGeom>
          <a:noFill/>
          <a:ln>
            <a:noFill/>
          </a:ln>
        </p:spPr>
      </p:pic>
    </p:spTree>
    <p:extLst>
      <p:ext uri="{BB962C8B-B14F-4D97-AF65-F5344CB8AC3E}">
        <p14:creationId xmlns:p14="http://schemas.microsoft.com/office/powerpoint/2010/main" val="140543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EC96833-E90E-485F-A7F4-CEC75C60EE40}"/>
              </a:ext>
            </a:extLst>
          </p:cNvPr>
          <p:cNvSpPr>
            <a:spLocks noGrp="1"/>
          </p:cNvSpPr>
          <p:nvPr>
            <p:ph type="ftr" sz="quarter" idx="11"/>
          </p:nvPr>
        </p:nvSpPr>
        <p:spPr/>
        <p:txBody>
          <a:bodyPr/>
          <a:lstStyle/>
          <a:p>
            <a:r>
              <a:rPr lang="en-US"/>
              <a:t>rshp.scot</a:t>
            </a:r>
          </a:p>
        </p:txBody>
      </p:sp>
      <p:sp>
        <p:nvSpPr>
          <p:cNvPr id="5" name="Title 1">
            <a:extLst>
              <a:ext uri="{FF2B5EF4-FFF2-40B4-BE49-F238E27FC236}">
                <a16:creationId xmlns:a16="http://schemas.microsoft.com/office/drawing/2014/main" id="{5ABBF89A-1A9A-49B8-BD7E-F658E63C78D3}"/>
              </a:ext>
            </a:extLst>
          </p:cNvPr>
          <p:cNvSpPr>
            <a:spLocks noGrp="1"/>
          </p:cNvSpPr>
          <p:nvPr>
            <p:ph idx="1"/>
          </p:nvPr>
        </p:nvSpPr>
        <p:spPr>
          <a:xfrm>
            <a:off x="838200" y="1253331"/>
            <a:ext cx="10515600" cy="4351338"/>
          </a:xfrm>
        </p:spPr>
        <p:txBody>
          <a:bodyPr vert="horz" lIns="91440" tIns="45720" rIns="91440" bIns="45720" rtlCol="0" anchor="t">
            <a:normAutofit/>
          </a:bodyPr>
          <a:lstStyle/>
          <a:p>
            <a:pPr marL="0" indent="0">
              <a:buNone/>
            </a:pPr>
            <a:r>
              <a:rPr lang="en-US" sz="4000" b="1" kern="1200" dirty="0">
                <a:solidFill>
                  <a:srgbClr val="000000"/>
                </a:solidFill>
                <a:ea typeface="+mj-ea"/>
                <a:cs typeface="+mj-cs"/>
              </a:rPr>
              <a:t>Confidentiality</a:t>
            </a:r>
          </a:p>
          <a:p>
            <a:endParaRPr lang="en-US" sz="6600" b="1" kern="1200" dirty="0">
              <a:solidFill>
                <a:srgbClr val="000000"/>
              </a:solidFill>
              <a:latin typeface="+mj-lt"/>
              <a:ea typeface="+mj-ea"/>
              <a:cs typeface="+mj-cs"/>
            </a:endParaRPr>
          </a:p>
        </p:txBody>
      </p:sp>
      <p:pic>
        <p:nvPicPr>
          <p:cNvPr id="7" name="Picture 6" descr="A picture containing clipart&#10;&#10;Description automatically generated">
            <a:extLst>
              <a:ext uri="{FF2B5EF4-FFF2-40B4-BE49-F238E27FC236}">
                <a16:creationId xmlns:a16="http://schemas.microsoft.com/office/drawing/2014/main" id="{9BE643E9-480C-48A5-BF8A-7F65AE812C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5097" y="2016507"/>
            <a:ext cx="11120846" cy="4339843"/>
          </a:xfrm>
          <a:prstGeom prst="rect">
            <a:avLst/>
          </a:prstGeom>
        </p:spPr>
      </p:pic>
    </p:spTree>
    <p:extLst>
      <p:ext uri="{BB962C8B-B14F-4D97-AF65-F5344CB8AC3E}">
        <p14:creationId xmlns:p14="http://schemas.microsoft.com/office/powerpoint/2010/main" val="3813895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Rectangle 4">
            <a:extLst>
              <a:ext uri="{FF2B5EF4-FFF2-40B4-BE49-F238E27FC236}">
                <a16:creationId xmlns:a16="http://schemas.microsoft.com/office/drawing/2014/main" id="{5A968566-CEBA-4448-8262-659DB6C0BCB3}"/>
              </a:ext>
            </a:extLst>
          </p:cNvPr>
          <p:cNvSpPr/>
          <p:nvPr/>
        </p:nvSpPr>
        <p:spPr>
          <a:xfrm>
            <a:off x="5453655" y="828288"/>
            <a:ext cx="5252445" cy="4708981"/>
          </a:xfrm>
          <a:prstGeom prst="rect">
            <a:avLst/>
          </a:prstGeom>
        </p:spPr>
        <p:txBody>
          <a:bodyPr wrap="square">
            <a:spAutoFit/>
          </a:bodyPr>
          <a:lstStyle/>
          <a:p>
            <a:r>
              <a:rPr lang="en-GB" sz="2800" b="1" dirty="0"/>
              <a:t>Confidentiality</a:t>
            </a:r>
          </a:p>
          <a:p>
            <a:r>
              <a:rPr lang="en-GB" sz="2800" b="1" dirty="0"/>
              <a:t>5 things you need to know </a:t>
            </a:r>
          </a:p>
          <a:p>
            <a:endParaRPr lang="en-GB" sz="2800" b="1" dirty="0"/>
          </a:p>
          <a:p>
            <a:r>
              <a:rPr lang="en-GB" sz="2400" dirty="0"/>
              <a:t>In sexual health services, all young people age 13, 14 and 15 have a right to confidentially. </a:t>
            </a:r>
          </a:p>
          <a:p>
            <a:r>
              <a:rPr lang="en-GB" sz="2400" dirty="0"/>
              <a:t>No personal details or information about the tests or treatments can be shared with anyone outside the sexual health service without the young person’s permission. </a:t>
            </a:r>
          </a:p>
          <a:p>
            <a:endParaRPr lang="en-GB" sz="2400" b="1" dirty="0">
              <a:latin typeface="+mj-lt"/>
            </a:endParaRPr>
          </a:p>
        </p:txBody>
      </p:sp>
      <p:pic>
        <p:nvPicPr>
          <p:cNvPr id="7" name="Picture 6">
            <a:extLst>
              <a:ext uri="{FF2B5EF4-FFF2-40B4-BE49-F238E27FC236}">
                <a16:creationId xmlns:a16="http://schemas.microsoft.com/office/drawing/2014/main" id="{09207EE7-BA56-4FF5-ABD6-7621F4CD47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30349" y="0"/>
            <a:ext cx="3559104" cy="6858000"/>
          </a:xfrm>
          <a:prstGeom prst="rect">
            <a:avLst/>
          </a:prstGeom>
        </p:spPr>
      </p:pic>
    </p:spTree>
    <p:extLst>
      <p:ext uri="{BB962C8B-B14F-4D97-AF65-F5344CB8AC3E}">
        <p14:creationId xmlns:p14="http://schemas.microsoft.com/office/powerpoint/2010/main" val="1964648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Rectangle 4">
            <a:extLst>
              <a:ext uri="{FF2B5EF4-FFF2-40B4-BE49-F238E27FC236}">
                <a16:creationId xmlns:a16="http://schemas.microsoft.com/office/drawing/2014/main" id="{5A968566-CEBA-4448-8262-659DB6C0BCB3}"/>
              </a:ext>
            </a:extLst>
          </p:cNvPr>
          <p:cNvSpPr/>
          <p:nvPr/>
        </p:nvSpPr>
        <p:spPr>
          <a:xfrm>
            <a:off x="5787736" y="1428213"/>
            <a:ext cx="4680240" cy="4339650"/>
          </a:xfrm>
          <a:prstGeom prst="rect">
            <a:avLst/>
          </a:prstGeom>
        </p:spPr>
        <p:txBody>
          <a:bodyPr wrap="square">
            <a:spAutoFit/>
          </a:bodyPr>
          <a:lstStyle/>
          <a:p>
            <a:r>
              <a:rPr lang="en-GB" sz="2800" b="1" dirty="0"/>
              <a:t>Confidentiality</a:t>
            </a:r>
          </a:p>
          <a:p>
            <a:r>
              <a:rPr lang="en-GB" sz="2800" dirty="0"/>
              <a:t>If you go to a GP the same rules apply. Doctors and nurses have very strict rules on confidentiality. Everything a patient tells them, their personal details and medical records are kept completely private. </a:t>
            </a:r>
          </a:p>
          <a:p>
            <a:endParaRPr lang="en-GB" sz="2400" b="1" dirty="0">
              <a:latin typeface="+mj-lt"/>
            </a:endParaRPr>
          </a:p>
        </p:txBody>
      </p:sp>
      <p:pic>
        <p:nvPicPr>
          <p:cNvPr id="8" name="Picture 7">
            <a:extLst>
              <a:ext uri="{FF2B5EF4-FFF2-40B4-BE49-F238E27FC236}">
                <a16:creationId xmlns:a16="http://schemas.microsoft.com/office/drawing/2014/main" id="{9CA6CC34-D3C4-4168-B4C5-6CE53172F6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35896" y="0"/>
            <a:ext cx="3973354" cy="6858000"/>
          </a:xfrm>
          <a:prstGeom prst="rect">
            <a:avLst/>
          </a:prstGeom>
        </p:spPr>
      </p:pic>
    </p:spTree>
    <p:extLst>
      <p:ext uri="{BB962C8B-B14F-4D97-AF65-F5344CB8AC3E}">
        <p14:creationId xmlns:p14="http://schemas.microsoft.com/office/powerpoint/2010/main" val="533468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Rectangle 4">
            <a:extLst>
              <a:ext uri="{FF2B5EF4-FFF2-40B4-BE49-F238E27FC236}">
                <a16:creationId xmlns:a16="http://schemas.microsoft.com/office/drawing/2014/main" id="{5A968566-CEBA-4448-8262-659DB6C0BCB3}"/>
              </a:ext>
            </a:extLst>
          </p:cNvPr>
          <p:cNvSpPr/>
          <p:nvPr/>
        </p:nvSpPr>
        <p:spPr>
          <a:xfrm>
            <a:off x="5444836" y="1111386"/>
            <a:ext cx="4813590" cy="4647426"/>
          </a:xfrm>
          <a:prstGeom prst="rect">
            <a:avLst/>
          </a:prstGeom>
        </p:spPr>
        <p:txBody>
          <a:bodyPr wrap="square">
            <a:spAutoFit/>
          </a:bodyPr>
          <a:lstStyle/>
          <a:p>
            <a:r>
              <a:rPr lang="en-GB" sz="2800" b="1" dirty="0"/>
              <a:t>Confidentiality </a:t>
            </a:r>
          </a:p>
          <a:p>
            <a:endParaRPr lang="en-GB" sz="2800" b="1" dirty="0"/>
          </a:p>
          <a:p>
            <a:r>
              <a:rPr lang="en-GB" sz="2800" dirty="0"/>
              <a:t>A doctor or nurse might encourage a young person to tell a trusted adult if they think the young person needs help and support. </a:t>
            </a:r>
          </a:p>
          <a:p>
            <a:endParaRPr lang="en-GB" sz="2800" dirty="0"/>
          </a:p>
          <a:p>
            <a:r>
              <a:rPr lang="en-GB" sz="2400" b="1" dirty="0">
                <a:latin typeface="+mj-lt"/>
              </a:rPr>
              <a:t> </a:t>
            </a:r>
          </a:p>
          <a:p>
            <a:endParaRPr lang="en-GB" sz="2400" b="1" dirty="0">
              <a:latin typeface="+mj-lt"/>
            </a:endParaRPr>
          </a:p>
          <a:p>
            <a:endParaRPr lang="en-GB" sz="2400" b="1" dirty="0">
              <a:latin typeface="+mj-lt"/>
            </a:endParaRPr>
          </a:p>
        </p:txBody>
      </p:sp>
      <p:pic>
        <p:nvPicPr>
          <p:cNvPr id="8" name="Picture 7" descr="A picture containing clipart&#10;&#10;Description automatically generated">
            <a:extLst>
              <a:ext uri="{FF2B5EF4-FFF2-40B4-BE49-F238E27FC236}">
                <a16:creationId xmlns:a16="http://schemas.microsoft.com/office/drawing/2014/main" id="{3903E8C3-BF16-437A-AB9C-3C6A3CC445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58297" y="0"/>
            <a:ext cx="4009787" cy="6858000"/>
          </a:xfrm>
          <a:prstGeom prst="rect">
            <a:avLst/>
          </a:prstGeom>
        </p:spPr>
      </p:pic>
    </p:spTree>
    <p:extLst>
      <p:ext uri="{BB962C8B-B14F-4D97-AF65-F5344CB8AC3E}">
        <p14:creationId xmlns:p14="http://schemas.microsoft.com/office/powerpoint/2010/main" val="1800747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Rectangle 4">
            <a:extLst>
              <a:ext uri="{FF2B5EF4-FFF2-40B4-BE49-F238E27FC236}">
                <a16:creationId xmlns:a16="http://schemas.microsoft.com/office/drawing/2014/main" id="{5A968566-CEBA-4448-8262-659DB6C0BCB3}"/>
              </a:ext>
            </a:extLst>
          </p:cNvPr>
          <p:cNvSpPr/>
          <p:nvPr/>
        </p:nvSpPr>
        <p:spPr>
          <a:xfrm>
            <a:off x="5058640" y="598824"/>
            <a:ext cx="5666510" cy="6801862"/>
          </a:xfrm>
          <a:prstGeom prst="rect">
            <a:avLst/>
          </a:prstGeom>
        </p:spPr>
        <p:txBody>
          <a:bodyPr wrap="square">
            <a:spAutoFit/>
          </a:bodyPr>
          <a:lstStyle/>
          <a:p>
            <a:r>
              <a:rPr lang="en-GB" sz="2800" b="1" dirty="0"/>
              <a:t>Confidentiality</a:t>
            </a:r>
          </a:p>
          <a:p>
            <a:endParaRPr lang="en-GB" sz="2800" b="1" dirty="0"/>
          </a:p>
          <a:p>
            <a:r>
              <a:rPr lang="en-GB" sz="2800" dirty="0"/>
              <a:t>If the doctor or nurse is concerned that a young person is in danger of being harmed, especially if they are under the age of 16, they may need to pass information to other professionals.</a:t>
            </a:r>
          </a:p>
          <a:p>
            <a:r>
              <a:rPr lang="en-GB" sz="2800" dirty="0"/>
              <a:t>This is called </a:t>
            </a:r>
            <a:r>
              <a:rPr lang="en-GB" sz="2800" b="1" dirty="0"/>
              <a:t>child protection</a:t>
            </a:r>
            <a:r>
              <a:rPr lang="en-GB" sz="2800" dirty="0"/>
              <a:t>. </a:t>
            </a:r>
          </a:p>
          <a:p>
            <a:r>
              <a:rPr lang="en-GB" sz="2800" dirty="0"/>
              <a:t>Even then will talk to the young person first before they tell anyone else, unless that would put someone at risk of harm.</a:t>
            </a:r>
          </a:p>
          <a:p>
            <a:r>
              <a:rPr lang="en-GB" sz="2400" b="1" dirty="0"/>
              <a:t> </a:t>
            </a:r>
          </a:p>
          <a:p>
            <a:endParaRPr lang="en-GB" sz="2400" b="1" dirty="0">
              <a:latin typeface="+mj-lt"/>
            </a:endParaRPr>
          </a:p>
          <a:p>
            <a:endParaRPr lang="en-GB" sz="2400" b="1" dirty="0">
              <a:latin typeface="+mj-lt"/>
            </a:endParaRPr>
          </a:p>
        </p:txBody>
      </p:sp>
      <p:pic>
        <p:nvPicPr>
          <p:cNvPr id="8" name="Picture 7">
            <a:extLst>
              <a:ext uri="{FF2B5EF4-FFF2-40B4-BE49-F238E27FC236}">
                <a16:creationId xmlns:a16="http://schemas.microsoft.com/office/drawing/2014/main" id="{CBB43C62-835F-4674-BB47-AEA4440BB8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38034" y="0"/>
            <a:ext cx="3426857" cy="6858000"/>
          </a:xfrm>
          <a:prstGeom prst="rect">
            <a:avLst/>
          </a:prstGeom>
        </p:spPr>
      </p:pic>
    </p:spTree>
    <p:extLst>
      <p:ext uri="{BB962C8B-B14F-4D97-AF65-F5344CB8AC3E}">
        <p14:creationId xmlns:p14="http://schemas.microsoft.com/office/powerpoint/2010/main" val="2447464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Rectangle 4">
            <a:extLst>
              <a:ext uri="{FF2B5EF4-FFF2-40B4-BE49-F238E27FC236}">
                <a16:creationId xmlns:a16="http://schemas.microsoft.com/office/drawing/2014/main" id="{5A968566-CEBA-4448-8262-659DB6C0BCB3}"/>
              </a:ext>
            </a:extLst>
          </p:cNvPr>
          <p:cNvSpPr/>
          <p:nvPr/>
        </p:nvSpPr>
        <p:spPr>
          <a:xfrm>
            <a:off x="5735584" y="856713"/>
            <a:ext cx="4590284" cy="5570756"/>
          </a:xfrm>
          <a:prstGeom prst="rect">
            <a:avLst/>
          </a:prstGeom>
        </p:spPr>
        <p:txBody>
          <a:bodyPr wrap="square">
            <a:spAutoFit/>
          </a:bodyPr>
          <a:lstStyle/>
          <a:p>
            <a:r>
              <a:rPr lang="en-GB" sz="2800" b="1" dirty="0"/>
              <a:t>Confidentiality</a:t>
            </a:r>
          </a:p>
          <a:p>
            <a:r>
              <a:rPr lang="en-GB" sz="2800" b="1" dirty="0"/>
              <a:t> </a:t>
            </a:r>
          </a:p>
          <a:p>
            <a:r>
              <a:rPr lang="en-GB" sz="2800" dirty="0"/>
              <a:t>If you are confused or worried about how confidentiality works in a drop-in, at the GP or sexual health service, ask the nurse or doctor you see to explain it to you before you share anything personal. They want you to be safe. They are there to help you.</a:t>
            </a:r>
            <a:endParaRPr lang="en-GB" sz="2800" b="1" dirty="0"/>
          </a:p>
          <a:p>
            <a:pPr algn="ctr"/>
            <a:endParaRPr lang="en-GB" sz="2400" b="1" dirty="0">
              <a:latin typeface="+mj-lt"/>
            </a:endParaRPr>
          </a:p>
          <a:p>
            <a:pPr algn="ctr"/>
            <a:endParaRPr lang="en-GB" sz="2400" b="1" dirty="0">
              <a:latin typeface="+mj-lt"/>
            </a:endParaRPr>
          </a:p>
        </p:txBody>
      </p:sp>
      <p:pic>
        <p:nvPicPr>
          <p:cNvPr id="8" name="Picture 7">
            <a:extLst>
              <a:ext uri="{FF2B5EF4-FFF2-40B4-BE49-F238E27FC236}">
                <a16:creationId xmlns:a16="http://schemas.microsoft.com/office/drawing/2014/main" id="{9CD06AB0-74D0-4202-B5C7-E4E7C0C676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55484" y="0"/>
            <a:ext cx="3836194" cy="6858000"/>
          </a:xfrm>
          <a:prstGeom prst="rect">
            <a:avLst/>
          </a:prstGeom>
        </p:spPr>
      </p:pic>
    </p:spTree>
    <p:extLst>
      <p:ext uri="{BB962C8B-B14F-4D97-AF65-F5344CB8AC3E}">
        <p14:creationId xmlns:p14="http://schemas.microsoft.com/office/powerpoint/2010/main" val="347795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73E09E41-1AFD-43C4-AE76-EFBE9F7398F4}"/>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Confidentiality: can you explain it?</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couple of people posing for the camera&#10;&#10;Description automatically generated">
            <a:extLst>
              <a:ext uri="{FF2B5EF4-FFF2-40B4-BE49-F238E27FC236}">
                <a16:creationId xmlns:a16="http://schemas.microsoft.com/office/drawing/2014/main" id="{B50B9816-9C9B-4141-B921-AD0524ABF153}"/>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975919" y="2509911"/>
            <a:ext cx="10185062" cy="3997637"/>
          </a:xfrm>
          <a:prstGeom prst="rect">
            <a:avLst/>
          </a:prstGeom>
        </p:spPr>
      </p:pic>
      <p:sp>
        <p:nvSpPr>
          <p:cNvPr id="4" name="Footer Placeholder 3">
            <a:extLst>
              <a:ext uri="{FF2B5EF4-FFF2-40B4-BE49-F238E27FC236}">
                <a16:creationId xmlns:a16="http://schemas.microsoft.com/office/drawing/2014/main" id="{8A2D9A93-5FE1-45AD-941B-C3B2FEBA59FF}"/>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pPr>
              <a:spcAft>
                <a:spcPts val="600"/>
              </a:spcAft>
            </a:pPr>
            <a:r>
              <a:rPr lang="en-US" kern="1200">
                <a:solidFill>
                  <a:srgbClr val="898989"/>
                </a:solidFill>
                <a:latin typeface="+mn-lt"/>
                <a:ea typeface="+mn-ea"/>
                <a:cs typeface="+mn-cs"/>
              </a:rPr>
              <a:t>rshp.scot</a:t>
            </a:r>
          </a:p>
        </p:txBody>
      </p:sp>
    </p:spTree>
    <p:extLst>
      <p:ext uri="{BB962C8B-B14F-4D97-AF65-F5344CB8AC3E}">
        <p14:creationId xmlns:p14="http://schemas.microsoft.com/office/powerpoint/2010/main" val="2664953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5354A6-F625-4F4D-9E78-09C6B876B0DE}"/>
              </a:ext>
            </a:extLst>
          </p:cNvPr>
          <p:cNvSpPr/>
          <p:nvPr/>
        </p:nvSpPr>
        <p:spPr>
          <a:xfrm>
            <a:off x="3411962" y="1432563"/>
            <a:ext cx="4959878" cy="3046988"/>
          </a:xfrm>
          <a:prstGeom prst="rect">
            <a:avLst/>
          </a:prstGeom>
        </p:spPr>
        <p:txBody>
          <a:bodyPr wrap="square">
            <a:spAutoFit/>
          </a:bodyPr>
          <a:lstStyle/>
          <a:p>
            <a:r>
              <a:rPr lang="en-GB" sz="3200" b="1" dirty="0"/>
              <a:t>Our local sexual health services, clinics and pharmacies:</a:t>
            </a:r>
            <a:endParaRPr lang="en-US" sz="3200" dirty="0"/>
          </a:p>
          <a:p>
            <a:pPr lvl="0"/>
            <a:r>
              <a:rPr lang="en-GB" sz="3200" dirty="0">
                <a:solidFill>
                  <a:srgbClr val="FF0000"/>
                </a:solidFill>
              </a:rPr>
              <a:t>(Insert information from your locality here)</a:t>
            </a:r>
            <a:endParaRPr lang="en-US" sz="3200" dirty="0">
              <a:solidFill>
                <a:srgbClr val="FF0000"/>
              </a:solidFill>
            </a:endParaRPr>
          </a:p>
          <a:p>
            <a:r>
              <a:rPr lang="en-GB" sz="3200" b="1" dirty="0"/>
              <a:t> </a:t>
            </a:r>
            <a:endParaRPr lang="en-US" sz="3200" dirty="0"/>
          </a:p>
        </p:txBody>
      </p:sp>
      <p:pic>
        <p:nvPicPr>
          <p:cNvPr id="5" name="Picture 4" descr="A close up of a logo&#10;&#10;Description automatically generated">
            <a:extLst>
              <a:ext uri="{FF2B5EF4-FFF2-40B4-BE49-F238E27FC236}">
                <a16:creationId xmlns:a16="http://schemas.microsoft.com/office/drawing/2014/main" id="{80ED4161-8729-4B46-88EE-B0CB1E9F50D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46719" y="1632350"/>
            <a:ext cx="3696789" cy="3594990"/>
          </a:xfrm>
          <a:prstGeom prst="rect">
            <a:avLst/>
          </a:prstGeom>
          <a:effectLst/>
        </p:spPr>
      </p:pic>
      <p:pic>
        <p:nvPicPr>
          <p:cNvPr id="6" name="Picture 5" descr="A close up of a toy&#10;&#10;Description automatically generated">
            <a:extLst>
              <a:ext uri="{FF2B5EF4-FFF2-40B4-BE49-F238E27FC236}">
                <a16:creationId xmlns:a16="http://schemas.microsoft.com/office/drawing/2014/main" id="{086DAAFE-87C4-4E4E-8DA8-96C0A11D10C6}"/>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40294" y="1432562"/>
            <a:ext cx="3321808" cy="3794777"/>
          </a:xfrm>
          <a:prstGeom prst="rect">
            <a:avLst/>
          </a:prstGeom>
          <a:effectLst/>
        </p:spPr>
      </p:pic>
    </p:spTree>
    <p:extLst>
      <p:ext uri="{BB962C8B-B14F-4D97-AF65-F5344CB8AC3E}">
        <p14:creationId xmlns:p14="http://schemas.microsoft.com/office/powerpoint/2010/main" val="35836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10E361B-C4D6-46EB-9D92-55FB57F9B2B9}"/>
              </a:ext>
            </a:extLst>
          </p:cNvPr>
          <p:cNvSpPr>
            <a:spLocks noGrp="1"/>
          </p:cNvSpPr>
          <p:nvPr>
            <p:ph type="ftr" sz="quarter" idx="11"/>
          </p:nvPr>
        </p:nvSpPr>
        <p:spPr/>
        <p:txBody>
          <a:bodyPr/>
          <a:lstStyle/>
          <a:p>
            <a:r>
              <a:rPr lang="en-US"/>
              <a:t>rshp.scot</a:t>
            </a:r>
          </a:p>
        </p:txBody>
      </p:sp>
      <p:sp>
        <p:nvSpPr>
          <p:cNvPr id="6" name="Rectangle 5">
            <a:extLst>
              <a:ext uri="{FF2B5EF4-FFF2-40B4-BE49-F238E27FC236}">
                <a16:creationId xmlns:a16="http://schemas.microsoft.com/office/drawing/2014/main" id="{977A05A2-9179-4AAD-B1C3-35F0B3ED3531}"/>
              </a:ext>
            </a:extLst>
          </p:cNvPr>
          <p:cNvSpPr/>
          <p:nvPr/>
        </p:nvSpPr>
        <p:spPr>
          <a:xfrm>
            <a:off x="6258790" y="1949953"/>
            <a:ext cx="4371109" cy="523220"/>
          </a:xfrm>
          <a:prstGeom prst="rect">
            <a:avLst/>
          </a:prstGeom>
        </p:spPr>
        <p:txBody>
          <a:bodyPr wrap="square">
            <a:spAutoFit/>
          </a:bodyPr>
          <a:lstStyle/>
          <a:p>
            <a:r>
              <a:rPr lang="en-GB" sz="2800" b="1" dirty="0">
                <a:solidFill>
                  <a:srgbClr val="000000"/>
                </a:solidFill>
              </a:rPr>
              <a:t>Where would I go when….</a:t>
            </a:r>
          </a:p>
        </p:txBody>
      </p:sp>
      <p:pic>
        <p:nvPicPr>
          <p:cNvPr id="7" name="Content Placeholder 6" descr="A close up of a logo&#10;&#10;Description automatically generated">
            <a:extLst>
              <a:ext uri="{FF2B5EF4-FFF2-40B4-BE49-F238E27FC236}">
                <a16:creationId xmlns:a16="http://schemas.microsoft.com/office/drawing/2014/main" id="{D1D3FAC8-4B8A-4F64-9E65-D3F1DC3BFB37}"/>
              </a:ext>
            </a:extLst>
          </p:cNvPr>
          <p:cNvPicPr>
            <a:picLocks noGrp="1"/>
          </p:cNvPicPr>
          <p:nvPr>
            <p:ph idx="1"/>
          </p:nvPr>
        </p:nvPicPr>
        <p:blipFill rotWithShape="1">
          <a:blip r:embed="rId2" cstate="screen">
            <a:extLst>
              <a:ext uri="{28A0092B-C50C-407E-A947-70E740481C1C}">
                <a14:useLocalDpi xmlns:a14="http://schemas.microsoft.com/office/drawing/2010/main"/>
              </a:ext>
            </a:extLst>
          </a:blip>
          <a:srcRect/>
          <a:stretch/>
        </p:blipFill>
        <p:spPr>
          <a:xfrm>
            <a:off x="1194956" y="841664"/>
            <a:ext cx="5063834" cy="4587154"/>
          </a:xfrm>
          <a:prstGeom prst="rect">
            <a:avLst/>
          </a:prstGeom>
          <a:effectLst/>
        </p:spPr>
      </p:pic>
    </p:spTree>
    <p:extLst>
      <p:ext uri="{BB962C8B-B14F-4D97-AF65-F5344CB8AC3E}">
        <p14:creationId xmlns:p14="http://schemas.microsoft.com/office/powerpoint/2010/main" val="2406123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wearing glasses and looking at the camera&#10;&#10;Description automatically generated">
            <a:extLst>
              <a:ext uri="{FF2B5EF4-FFF2-40B4-BE49-F238E27FC236}">
                <a16:creationId xmlns:a16="http://schemas.microsoft.com/office/drawing/2014/main" id="{5337738B-57CC-4FBE-B8E8-B90F385D6A88}"/>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3125968" y="2527222"/>
            <a:ext cx="3316388" cy="3316386"/>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8" name="Picture 7" descr="A picture containing person, cellphone, phone, talking&#10;&#10;Description automatically generated">
            <a:extLst>
              <a:ext uri="{FF2B5EF4-FFF2-40B4-BE49-F238E27FC236}">
                <a16:creationId xmlns:a16="http://schemas.microsoft.com/office/drawing/2014/main" id="{C2CA7D10-A823-4BDB-990D-A6ADBB0EAAF0}"/>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b="-3"/>
          <a:stretch/>
        </p:blipFill>
        <p:spPr>
          <a:xfrm>
            <a:off x="1" y="1"/>
            <a:ext cx="4443799" cy="3776782"/>
          </a:xfrm>
          <a:custGeom>
            <a:avLst/>
            <a:gdLst>
              <a:gd name="connsiteX0" fmla="*/ 0 w 4443799"/>
              <a:gd name="connsiteY0" fmla="*/ 0 h 3776782"/>
              <a:gd name="connsiteX1" fmla="*/ 4164578 w 4443799"/>
              <a:gd name="connsiteY1" fmla="*/ 0 h 3776782"/>
              <a:gd name="connsiteX2" fmla="*/ 4238884 w 4443799"/>
              <a:gd name="connsiteY2" fmla="*/ 154250 h 3776782"/>
              <a:gd name="connsiteX3" fmla="*/ 4443799 w 4443799"/>
              <a:gd name="connsiteY3" fmla="*/ 1169228 h 3776782"/>
              <a:gd name="connsiteX4" fmla="*/ 1836244 w 4443799"/>
              <a:gd name="connsiteY4" fmla="*/ 3776782 h 3776782"/>
              <a:gd name="connsiteX5" fmla="*/ 177598 w 4443799"/>
              <a:gd name="connsiteY5" fmla="*/ 3181344 h 3776782"/>
              <a:gd name="connsiteX6" fmla="*/ 0 w 4443799"/>
              <a:gd name="connsiteY6" fmla="*/ 3019932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effectLst>
            <a:softEdge rad="0"/>
          </a:effectLst>
        </p:spPr>
      </p:pic>
      <p:pic>
        <p:nvPicPr>
          <p:cNvPr id="11" name="Picture 10" descr="A person standing in front of a window&#10;&#10;Description automatically generated">
            <a:extLst>
              <a:ext uri="{FF2B5EF4-FFF2-40B4-BE49-F238E27FC236}">
                <a16:creationId xmlns:a16="http://schemas.microsoft.com/office/drawing/2014/main" id="{FE873B29-59C3-4A38-B51D-C2449C1C1422}"/>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rcRect r="-5"/>
          <a:stretch/>
        </p:blipFill>
        <p:spPr>
          <a:xfrm>
            <a:off x="20" y="3917273"/>
            <a:ext cx="3440566" cy="2950205"/>
          </a:xfrm>
          <a:custGeom>
            <a:avLst/>
            <a:gdLst>
              <a:gd name="connsiteX0" fmla="*/ 1539166 w 3440586"/>
              <a:gd name="connsiteY0" fmla="*/ 0 h 2950205"/>
              <a:gd name="connsiteX1" fmla="*/ 3440586 w 3440586"/>
              <a:gd name="connsiteY1" fmla="*/ 1901419 h 2950205"/>
              <a:gd name="connsiteX2" fmla="*/ 3211095 w 3440586"/>
              <a:gd name="connsiteY2" fmla="*/ 2807749 h 2950205"/>
              <a:gd name="connsiteX3" fmla="*/ 3124550 w 3440586"/>
              <a:gd name="connsiteY3" fmla="*/ 2950205 h 2950205"/>
              <a:gd name="connsiteX4" fmla="*/ 0 w 3440586"/>
              <a:gd name="connsiteY4" fmla="*/ 2950205 h 2950205"/>
              <a:gd name="connsiteX5" fmla="*/ 0 w 3440586"/>
              <a:gd name="connsiteY5" fmla="*/ 788141 h 2950205"/>
              <a:gd name="connsiteX6" fmla="*/ 71938 w 3440586"/>
              <a:gd name="connsiteY6" fmla="*/ 691940 h 2950205"/>
              <a:gd name="connsiteX7" fmla="*/ 1539166 w 3440586"/>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effectLst>
            <a:softEdge rad="0"/>
          </a:effectLst>
        </p:spPr>
      </p:pic>
      <p:pic>
        <p:nvPicPr>
          <p:cNvPr id="19" name="Picture 18">
            <a:extLst>
              <a:ext uri="{FF2B5EF4-FFF2-40B4-BE49-F238E27FC236}">
                <a16:creationId xmlns:a16="http://schemas.microsoft.com/office/drawing/2014/main" id="{DD257392-088E-4D55-B128-FFD59A895D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3" name="Content Placeholder 2"/>
          <p:cNvSpPr>
            <a:spLocks noGrp="1"/>
          </p:cNvSpPr>
          <p:nvPr>
            <p:ph idx="1"/>
          </p:nvPr>
        </p:nvSpPr>
        <p:spPr>
          <a:xfrm>
            <a:off x="6869275" y="1609355"/>
            <a:ext cx="4333468" cy="3639289"/>
          </a:xfrm>
        </p:spPr>
        <p:txBody>
          <a:bodyPr anchor="ctr">
            <a:normAutofit/>
          </a:bodyPr>
          <a:lstStyle/>
          <a:p>
            <a:pPr marL="0" indent="0">
              <a:buNone/>
            </a:pPr>
            <a:r>
              <a:rPr lang="en-GB" sz="2400" b="1" dirty="0">
                <a:solidFill>
                  <a:srgbClr val="000000"/>
                </a:solidFill>
              </a:rPr>
              <a:t>Sexuality</a:t>
            </a:r>
            <a:r>
              <a:rPr lang="en-GB" sz="2400" dirty="0">
                <a:solidFill>
                  <a:srgbClr val="000000"/>
                </a:solidFill>
              </a:rPr>
              <a:t> is about our sexual feelings, thoughts, attractions and behaviours towards other people. </a:t>
            </a:r>
          </a:p>
          <a:p>
            <a:pPr marL="0" indent="0">
              <a:buNone/>
            </a:pPr>
            <a:r>
              <a:rPr lang="en-GB" sz="2400" dirty="0">
                <a:solidFill>
                  <a:srgbClr val="000000"/>
                </a:solidFill>
              </a:rPr>
              <a:t>We can find other people physically, sexually or emotionally attractive, and all those things are a part of our sexuality. </a:t>
            </a:r>
          </a:p>
        </p:txBody>
      </p:sp>
      <p:sp>
        <p:nvSpPr>
          <p:cNvPr id="4" name="Footer Placeholder 3"/>
          <p:cNvSpPr>
            <a:spLocks noGrp="1"/>
          </p:cNvSpPr>
          <p:nvPr>
            <p:ph type="ftr" sz="quarter" idx="11"/>
          </p:nvPr>
        </p:nvSpPr>
        <p:spPr>
          <a:xfrm>
            <a:off x="5046689" y="6223702"/>
            <a:ext cx="5615514" cy="314067"/>
          </a:xfrm>
        </p:spPr>
        <p:txBody>
          <a:bodyPr>
            <a:normAutofit/>
          </a:bodyPr>
          <a:lstStyle/>
          <a:p>
            <a:pPr algn="r">
              <a:spcAft>
                <a:spcPts val="600"/>
              </a:spcAft>
            </a:pPr>
            <a:r>
              <a:rPr lang="en-US" sz="1100">
                <a:solidFill>
                  <a:srgbClr val="898989"/>
                </a:solidFill>
              </a:rPr>
              <a:t>rshp.scot</a:t>
            </a:r>
          </a:p>
        </p:txBody>
      </p:sp>
    </p:spTree>
    <p:extLst>
      <p:ext uri="{BB962C8B-B14F-4D97-AF65-F5344CB8AC3E}">
        <p14:creationId xmlns:p14="http://schemas.microsoft.com/office/powerpoint/2010/main" val="877389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person, man, outdoor&#10;&#10;Description automatically generated">
            <a:extLst>
              <a:ext uri="{FF2B5EF4-FFF2-40B4-BE49-F238E27FC236}">
                <a16:creationId xmlns:a16="http://schemas.microsoft.com/office/drawing/2014/main" id="{F1848D31-AC47-4056-95FD-0B04F2DA901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pic>
        <p:nvPicPr>
          <p:cNvPr id="37" name="Picture 36">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3" name="TextBox 2"/>
          <p:cNvSpPr txBox="1"/>
          <p:nvPr/>
        </p:nvSpPr>
        <p:spPr>
          <a:xfrm>
            <a:off x="801766" y="1334871"/>
            <a:ext cx="4706803" cy="3788830"/>
          </a:xfrm>
          <a:prstGeom prst="rect">
            <a:avLst/>
          </a:prstGeom>
        </p:spPr>
        <p:txBody>
          <a:bodyPr vert="horz" lIns="91440" tIns="45720" rIns="91440" bIns="45720" rtlCol="0" anchor="ctr">
            <a:normAutofit/>
          </a:bodyPr>
          <a:lstStyle/>
          <a:p>
            <a:pPr>
              <a:lnSpc>
                <a:spcPct val="90000"/>
              </a:lnSpc>
              <a:spcAft>
                <a:spcPts val="600"/>
              </a:spcAft>
            </a:pPr>
            <a:r>
              <a:rPr lang="en-US" sz="2400" b="1" dirty="0">
                <a:solidFill>
                  <a:srgbClr val="000000"/>
                </a:solidFill>
              </a:rPr>
              <a:t>Sexual health</a:t>
            </a:r>
          </a:p>
          <a:p>
            <a:pPr>
              <a:lnSpc>
                <a:spcPct val="90000"/>
              </a:lnSpc>
              <a:spcAft>
                <a:spcPts val="600"/>
              </a:spcAft>
            </a:pPr>
            <a:r>
              <a:rPr lang="en-US" sz="2400" dirty="0">
                <a:solidFill>
                  <a:srgbClr val="000000"/>
                </a:solidFill>
              </a:rPr>
              <a:t>You have a right to be healthy, happy and safe. </a:t>
            </a:r>
          </a:p>
          <a:p>
            <a:pPr>
              <a:lnSpc>
                <a:spcPct val="90000"/>
              </a:lnSpc>
              <a:spcAft>
                <a:spcPts val="600"/>
              </a:spcAft>
            </a:pPr>
            <a:r>
              <a:rPr lang="en-US" sz="2400" dirty="0">
                <a:solidFill>
                  <a:srgbClr val="000000"/>
                </a:solidFill>
              </a:rPr>
              <a:t>When you are ready, having a relationship or having sex should be a positive and pleasurable experience. </a:t>
            </a:r>
          </a:p>
          <a:p>
            <a:pPr>
              <a:lnSpc>
                <a:spcPct val="90000"/>
              </a:lnSpc>
              <a:spcAft>
                <a:spcPts val="600"/>
              </a:spcAft>
            </a:pPr>
            <a:r>
              <a:rPr lang="en-US" sz="2400" dirty="0">
                <a:solidFill>
                  <a:srgbClr val="000000"/>
                </a:solidFill>
              </a:rPr>
              <a:t>There are professional people and services that can help you to have good sexual health. </a:t>
            </a:r>
            <a:endParaRPr lang="en-US" sz="2400" b="1" dirty="0">
              <a:solidFill>
                <a:srgbClr val="000000"/>
              </a:solidFill>
            </a:endParaRPr>
          </a:p>
        </p:txBody>
      </p:sp>
      <p:sp>
        <p:nvSpPr>
          <p:cNvPr id="4" name="Footer Placeholder 3"/>
          <p:cNvSpPr>
            <a:spLocks noGrp="1"/>
          </p:cNvSpPr>
          <p:nvPr>
            <p:ph type="ftr" sz="quarter" idx="11"/>
          </p:nvPr>
        </p:nvSpPr>
        <p:spPr>
          <a:xfrm>
            <a:off x="805661" y="6223702"/>
            <a:ext cx="6584750" cy="314067"/>
          </a:xfrm>
        </p:spPr>
        <p:txBody>
          <a:bodyPr vert="horz" lIns="91440" tIns="45720" rIns="91440" bIns="45720" rtlCol="0" anchor="ctr">
            <a:normAutofit/>
          </a:bodyPr>
          <a:lstStyle/>
          <a:p>
            <a:pPr algn="l">
              <a:spcAft>
                <a:spcPts val="600"/>
              </a:spcAft>
              <a:defRPr/>
            </a:pPr>
            <a:r>
              <a:rPr lang="en-US" sz="1100" kern="1200">
                <a:solidFill>
                  <a:srgbClr val="898989"/>
                </a:solidFill>
                <a:latin typeface="Calibri" panose="020F0502020204030204"/>
                <a:ea typeface="+mn-ea"/>
                <a:cs typeface="+mn-cs"/>
              </a:rPr>
              <a:t>rshp.scot</a:t>
            </a:r>
          </a:p>
        </p:txBody>
      </p:sp>
    </p:spTree>
    <p:extLst>
      <p:ext uri="{BB962C8B-B14F-4D97-AF65-F5344CB8AC3E}">
        <p14:creationId xmlns:p14="http://schemas.microsoft.com/office/powerpoint/2010/main" val="1710576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lue and white sign on a brick building&#10;&#10;Description generated with very high confidence">
            <a:extLst>
              <a:ext uri="{FF2B5EF4-FFF2-40B4-BE49-F238E27FC236}">
                <a16:creationId xmlns:a16="http://schemas.microsoft.com/office/drawing/2014/main" id="{7B21A9AD-A83F-4B21-BA38-5F405F3CE491}"/>
              </a:ext>
            </a:extLst>
          </p:cNvPr>
          <p:cNvPicPr/>
          <p:nvPr/>
        </p:nvPicPr>
        <p:blipFill rotWithShape="1">
          <a:blip r:embed="rId2" cstate="screen">
            <a:alphaModFix/>
            <a:extLst>
              <a:ext uri="{28A0092B-C50C-407E-A947-70E740481C1C}">
                <a14:useLocalDpi xmlns:a14="http://schemas.microsoft.com/office/drawing/2010/main"/>
              </a:ext>
            </a:extLst>
          </a:blip>
          <a:srcRect/>
          <a:stretch/>
        </p:blipFill>
        <p:spPr>
          <a:xfrm>
            <a:off x="7484892" y="726970"/>
            <a:ext cx="4523204" cy="5257790"/>
          </a:xfrm>
          <a:prstGeom prst="rect">
            <a:avLst/>
          </a:prstGeom>
        </p:spPr>
      </p:pic>
      <p:pic>
        <p:nvPicPr>
          <p:cNvPr id="11" name="Picture 1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5" name="Content Placeholder 2">
            <a:extLst>
              <a:ext uri="{FF2B5EF4-FFF2-40B4-BE49-F238E27FC236}">
                <a16:creationId xmlns:a16="http://schemas.microsoft.com/office/drawing/2014/main" id="{75F3EFD2-5094-4FF3-975B-D2A6CE26F7B6}"/>
              </a:ext>
            </a:extLst>
          </p:cNvPr>
          <p:cNvSpPr>
            <a:spLocks noGrp="1"/>
          </p:cNvSpPr>
          <p:nvPr>
            <p:ph idx="1"/>
          </p:nvPr>
        </p:nvSpPr>
        <p:spPr>
          <a:xfrm>
            <a:off x="677528" y="933694"/>
            <a:ext cx="6623460" cy="3788830"/>
          </a:xfrm>
        </p:spPr>
        <p:txBody>
          <a:bodyPr anchor="ctr">
            <a:noAutofit/>
          </a:bodyPr>
          <a:lstStyle/>
          <a:p>
            <a:pPr marL="0" indent="0">
              <a:buNone/>
            </a:pPr>
            <a:r>
              <a:rPr lang="en-GB" sz="2400" b="1" dirty="0">
                <a:solidFill>
                  <a:srgbClr val="000000"/>
                </a:solidFill>
              </a:rPr>
              <a:t>What is a sexual health service or clinic?</a:t>
            </a:r>
          </a:p>
          <a:p>
            <a:r>
              <a:rPr lang="en-GB" sz="2400" dirty="0">
                <a:solidFill>
                  <a:srgbClr val="000000"/>
                </a:solidFill>
              </a:rPr>
              <a:t>A sexual health service is a place where you can get information and support about anything to do with sex and relationships. . </a:t>
            </a:r>
          </a:p>
          <a:p>
            <a:r>
              <a:rPr lang="en-GB" sz="2400" dirty="0">
                <a:solidFill>
                  <a:srgbClr val="000000"/>
                </a:solidFill>
              </a:rPr>
              <a:t>It can be at a sexual health clinic, a young people’s drop-in or a service at your local GP. </a:t>
            </a:r>
          </a:p>
        </p:txBody>
      </p:sp>
    </p:spTree>
    <p:extLst>
      <p:ext uri="{BB962C8B-B14F-4D97-AF65-F5344CB8AC3E}">
        <p14:creationId xmlns:p14="http://schemas.microsoft.com/office/powerpoint/2010/main" val="517729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5F3EFD2-5094-4FF3-975B-D2A6CE26F7B6}"/>
              </a:ext>
            </a:extLst>
          </p:cNvPr>
          <p:cNvSpPr>
            <a:spLocks noGrp="1"/>
          </p:cNvSpPr>
          <p:nvPr>
            <p:ph idx="1"/>
          </p:nvPr>
        </p:nvSpPr>
        <p:spPr>
          <a:xfrm>
            <a:off x="832338" y="853708"/>
            <a:ext cx="5146429" cy="4351338"/>
          </a:xfrm>
        </p:spPr>
        <p:txBody>
          <a:bodyPr>
            <a:noAutofit/>
          </a:bodyPr>
          <a:lstStyle/>
          <a:p>
            <a:pPr marL="0" indent="0">
              <a:buNone/>
            </a:pPr>
            <a:r>
              <a:rPr lang="en-GB" sz="2400" b="1" dirty="0"/>
              <a:t>At a sexual health service or clinic you can get:</a:t>
            </a:r>
          </a:p>
          <a:p>
            <a:r>
              <a:rPr lang="en-GB" sz="2400" dirty="0"/>
              <a:t>Free pregnancy testing</a:t>
            </a:r>
          </a:p>
          <a:p>
            <a:r>
              <a:rPr lang="en-GB" sz="2400" dirty="0"/>
              <a:t>Testing for STIs (sexually transmitted infections) </a:t>
            </a:r>
          </a:p>
          <a:p>
            <a:r>
              <a:rPr lang="en-GB" sz="2400" dirty="0"/>
              <a:t>Advice and referrals for termination of pregnancy (abortion). </a:t>
            </a:r>
          </a:p>
          <a:p>
            <a:r>
              <a:rPr lang="en-GB" sz="2400" dirty="0"/>
              <a:t>You can talk about relationships. </a:t>
            </a:r>
          </a:p>
          <a:p>
            <a:r>
              <a:rPr lang="en-GB" sz="2400" dirty="0"/>
              <a:t>Free contraception and condoms. </a:t>
            </a:r>
          </a:p>
          <a:p>
            <a:pPr marL="0" indent="0">
              <a:buNone/>
            </a:pPr>
            <a:r>
              <a:rPr lang="en-GB" sz="2400" dirty="0"/>
              <a:t>These services are for everyone. You are welcome whatever your gender or sexuality. </a:t>
            </a:r>
          </a:p>
        </p:txBody>
      </p:sp>
      <p:pic>
        <p:nvPicPr>
          <p:cNvPr id="7" name="Picture 6">
            <a:extLst>
              <a:ext uri="{FF2B5EF4-FFF2-40B4-BE49-F238E27FC236}">
                <a16:creationId xmlns:a16="http://schemas.microsoft.com/office/drawing/2014/main" id="{3F5B6897-FD3C-411B-855D-BBC5290B1A38}"/>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5978768" y="1904281"/>
            <a:ext cx="5375031" cy="3300765"/>
          </a:xfrm>
          <a:prstGeom prst="rect">
            <a:avLst/>
          </a:prstGeom>
        </p:spPr>
      </p:pic>
    </p:spTree>
    <p:extLst>
      <p:ext uri="{BB962C8B-B14F-4D97-AF65-F5344CB8AC3E}">
        <p14:creationId xmlns:p14="http://schemas.microsoft.com/office/powerpoint/2010/main" val="2610253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Rectangle 4">
            <a:extLst>
              <a:ext uri="{FF2B5EF4-FFF2-40B4-BE49-F238E27FC236}">
                <a16:creationId xmlns:a16="http://schemas.microsoft.com/office/drawing/2014/main" id="{5A968566-CEBA-4448-8262-659DB6C0BCB3}"/>
              </a:ext>
            </a:extLst>
          </p:cNvPr>
          <p:cNvSpPr/>
          <p:nvPr/>
        </p:nvSpPr>
        <p:spPr>
          <a:xfrm>
            <a:off x="1830905" y="735443"/>
            <a:ext cx="8530189" cy="646331"/>
          </a:xfrm>
          <a:prstGeom prst="rect">
            <a:avLst/>
          </a:prstGeom>
        </p:spPr>
        <p:txBody>
          <a:bodyPr wrap="square">
            <a:spAutoFit/>
          </a:bodyPr>
          <a:lstStyle/>
          <a:p>
            <a:pPr lvl="0" algn="ctr"/>
            <a:r>
              <a:rPr lang="en-GB" sz="3600" b="1" dirty="0"/>
              <a:t>Going to a service: This is what happens</a:t>
            </a:r>
            <a:endParaRPr lang="en-GB" sz="3600" b="1" dirty="0">
              <a:latin typeface="+mj-lt"/>
            </a:endParaRPr>
          </a:p>
        </p:txBody>
      </p:sp>
      <p:pic>
        <p:nvPicPr>
          <p:cNvPr id="8" name="Picture 7">
            <a:extLst>
              <a:ext uri="{FF2B5EF4-FFF2-40B4-BE49-F238E27FC236}">
                <a16:creationId xmlns:a16="http://schemas.microsoft.com/office/drawing/2014/main" id="{5CC67578-5D63-4920-B61A-4B7C224B36CF}"/>
              </a:ext>
            </a:extLst>
          </p:cNvPr>
          <p:cNvPicPr/>
          <p:nvPr/>
        </p:nvPicPr>
        <p:blipFill>
          <a:blip r:embed="rId2">
            <a:extLst>
              <a:ext uri="{28A0092B-C50C-407E-A947-70E740481C1C}">
                <a14:useLocalDpi xmlns:a14="http://schemas.microsoft.com/office/drawing/2010/main"/>
              </a:ext>
            </a:extLst>
          </a:blip>
          <a:stretch>
            <a:fillRect/>
          </a:stretch>
        </p:blipFill>
        <p:spPr>
          <a:xfrm>
            <a:off x="6928236" y="2215711"/>
            <a:ext cx="3432858" cy="2556384"/>
          </a:xfrm>
          <a:prstGeom prst="rect">
            <a:avLst/>
          </a:prstGeom>
        </p:spPr>
      </p:pic>
      <p:pic>
        <p:nvPicPr>
          <p:cNvPr id="6" name="Picture 5" descr="A close up of a toy&#10;&#10;Description automatically generated">
            <a:extLst>
              <a:ext uri="{FF2B5EF4-FFF2-40B4-BE49-F238E27FC236}">
                <a16:creationId xmlns:a16="http://schemas.microsoft.com/office/drawing/2014/main" id="{8970FFFD-A208-4239-B190-AF260220C30D}"/>
              </a:ext>
            </a:extLst>
          </p:cNvPr>
          <p:cNvPicPr/>
          <p:nvPr/>
        </p:nvPicPr>
        <p:blipFill>
          <a:blip r:embed="rId3" cstate="screen">
            <a:extLst>
              <a:ext uri="{28A0092B-C50C-407E-A947-70E740481C1C}">
                <a14:useLocalDpi xmlns:a14="http://schemas.microsoft.com/office/drawing/2010/main"/>
              </a:ext>
            </a:extLst>
          </a:blip>
          <a:stretch>
            <a:fillRect/>
          </a:stretch>
        </p:blipFill>
        <p:spPr>
          <a:xfrm>
            <a:off x="1572774" y="1381774"/>
            <a:ext cx="4362450" cy="4362450"/>
          </a:xfrm>
          <a:prstGeom prst="rect">
            <a:avLst/>
          </a:prstGeom>
        </p:spPr>
      </p:pic>
    </p:spTree>
    <p:extLst>
      <p:ext uri="{BB962C8B-B14F-4D97-AF65-F5344CB8AC3E}">
        <p14:creationId xmlns:p14="http://schemas.microsoft.com/office/powerpoint/2010/main" val="1333561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Rectangle 4">
            <a:extLst>
              <a:ext uri="{FF2B5EF4-FFF2-40B4-BE49-F238E27FC236}">
                <a16:creationId xmlns:a16="http://schemas.microsoft.com/office/drawing/2014/main" id="{5A968566-CEBA-4448-8262-659DB6C0BCB3}"/>
              </a:ext>
            </a:extLst>
          </p:cNvPr>
          <p:cNvSpPr/>
          <p:nvPr/>
        </p:nvSpPr>
        <p:spPr>
          <a:xfrm>
            <a:off x="1565562" y="911694"/>
            <a:ext cx="9060873" cy="2677656"/>
          </a:xfrm>
          <a:prstGeom prst="rect">
            <a:avLst/>
          </a:prstGeom>
        </p:spPr>
        <p:txBody>
          <a:bodyPr wrap="square">
            <a:spAutoFit/>
          </a:bodyPr>
          <a:lstStyle/>
          <a:p>
            <a:pPr lvl="0"/>
            <a:r>
              <a:rPr lang="en-GB" sz="2400" b="1" dirty="0"/>
              <a:t>Things to know before you go</a:t>
            </a:r>
          </a:p>
          <a:p>
            <a:pPr marL="342900" lvl="0" indent="-342900">
              <a:buFont typeface="Arial" panose="020B0604020202020204" pitchFamily="34" charset="0"/>
              <a:buChar char="•"/>
            </a:pPr>
            <a:r>
              <a:rPr lang="en-GB" sz="2400" dirty="0"/>
              <a:t>Some clinics you can just drop-in when they are open for young people. </a:t>
            </a:r>
          </a:p>
          <a:p>
            <a:pPr marL="342900" lvl="0" indent="-342900">
              <a:buFont typeface="Arial" panose="020B0604020202020204" pitchFamily="34" charset="0"/>
              <a:buChar char="•"/>
            </a:pPr>
            <a:r>
              <a:rPr lang="en-GB" sz="2400" dirty="0"/>
              <a:t>Some clinics need you to phone in advance to make an appointment. You can check on their website. </a:t>
            </a:r>
          </a:p>
          <a:p>
            <a:pPr marL="342900" lvl="0" indent="-342900">
              <a:buFont typeface="Arial" panose="020B0604020202020204" pitchFamily="34" charset="0"/>
              <a:buChar char="•"/>
            </a:pPr>
            <a:r>
              <a:rPr lang="en-GB" sz="2400" dirty="0"/>
              <a:t>You can ask your partner or a friend to come along with you, or go by yourself. </a:t>
            </a:r>
          </a:p>
        </p:txBody>
      </p:sp>
      <p:pic>
        <p:nvPicPr>
          <p:cNvPr id="7" name="Picture 6">
            <a:extLst>
              <a:ext uri="{FF2B5EF4-FFF2-40B4-BE49-F238E27FC236}">
                <a16:creationId xmlns:a16="http://schemas.microsoft.com/office/drawing/2014/main" id="{F428C01F-FCC8-9E4A-AE09-AE9377751BD2}"/>
              </a:ext>
            </a:extLst>
          </p:cNvPr>
          <p:cNvPicPr/>
          <p:nvPr/>
        </p:nvPicPr>
        <p:blipFill>
          <a:blip r:embed="rId2">
            <a:extLst>
              <a:ext uri="{28A0092B-C50C-407E-A947-70E740481C1C}">
                <a14:useLocalDpi xmlns:a14="http://schemas.microsoft.com/office/drawing/2010/main"/>
              </a:ext>
            </a:extLst>
          </a:blip>
          <a:stretch>
            <a:fillRect/>
          </a:stretch>
        </p:blipFill>
        <p:spPr>
          <a:xfrm>
            <a:off x="4379569" y="3725435"/>
            <a:ext cx="3432858" cy="2556384"/>
          </a:xfrm>
          <a:prstGeom prst="rect">
            <a:avLst/>
          </a:prstGeom>
        </p:spPr>
      </p:pic>
    </p:spTree>
    <p:extLst>
      <p:ext uri="{BB962C8B-B14F-4D97-AF65-F5344CB8AC3E}">
        <p14:creationId xmlns:p14="http://schemas.microsoft.com/office/powerpoint/2010/main" val="4002657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Rectangle 4">
            <a:extLst>
              <a:ext uri="{FF2B5EF4-FFF2-40B4-BE49-F238E27FC236}">
                <a16:creationId xmlns:a16="http://schemas.microsoft.com/office/drawing/2014/main" id="{5A968566-CEBA-4448-8262-659DB6C0BCB3}"/>
              </a:ext>
            </a:extLst>
          </p:cNvPr>
          <p:cNvSpPr/>
          <p:nvPr/>
        </p:nvSpPr>
        <p:spPr>
          <a:xfrm>
            <a:off x="898636" y="1646659"/>
            <a:ext cx="6279928" cy="3046988"/>
          </a:xfrm>
          <a:prstGeom prst="rect">
            <a:avLst/>
          </a:prstGeom>
        </p:spPr>
        <p:txBody>
          <a:bodyPr wrap="square">
            <a:spAutoFit/>
          </a:bodyPr>
          <a:lstStyle/>
          <a:p>
            <a:r>
              <a:rPr lang="en-GB" sz="2400" b="1" dirty="0"/>
              <a:t>When you arrive</a:t>
            </a:r>
            <a:endParaRPr lang="en-GB" sz="2400" dirty="0"/>
          </a:p>
          <a:p>
            <a:pPr lvl="0" fontAlgn="base"/>
            <a:r>
              <a:rPr lang="en-GB" sz="2400" dirty="0"/>
              <a:t>Go to reception.</a:t>
            </a:r>
          </a:p>
          <a:p>
            <a:pPr lvl="0" fontAlgn="base"/>
            <a:r>
              <a:rPr lang="en-GB" sz="2400" dirty="0"/>
              <a:t>The receptionist may ask you to fill in a form with your name and contact details. </a:t>
            </a:r>
          </a:p>
          <a:p>
            <a:pPr lvl="0" fontAlgn="base"/>
            <a:r>
              <a:rPr lang="en-GB" sz="2400" dirty="0"/>
              <a:t>The form may also ask you why you are there – this allows the clinic to make sure that you see the right person at the right time. </a:t>
            </a:r>
          </a:p>
          <a:p>
            <a:pPr lvl="0" fontAlgn="base"/>
            <a:endParaRPr lang="en-GB" sz="2400" dirty="0"/>
          </a:p>
        </p:txBody>
      </p:sp>
      <p:pic>
        <p:nvPicPr>
          <p:cNvPr id="3" name="Picture 2" descr="A person sitting at a table&#10;&#10;Description automatically generated">
            <a:extLst>
              <a:ext uri="{FF2B5EF4-FFF2-40B4-BE49-F238E27FC236}">
                <a16:creationId xmlns:a16="http://schemas.microsoft.com/office/drawing/2014/main" id="{B3180892-BB68-4323-818B-B680B0C339DD}"/>
              </a:ext>
            </a:extLst>
          </p:cNvPr>
          <p:cNvPicPr>
            <a:picLocks noChangeAspect="1"/>
          </p:cNvPicPr>
          <p:nvPr/>
        </p:nvPicPr>
        <p:blipFill>
          <a:blip r:embed="rId2"/>
          <a:stretch>
            <a:fillRect/>
          </a:stretch>
        </p:blipFill>
        <p:spPr>
          <a:xfrm>
            <a:off x="7596311" y="-16044"/>
            <a:ext cx="4595689" cy="6890088"/>
          </a:xfrm>
          <a:prstGeom prst="rect">
            <a:avLst/>
          </a:prstGeom>
        </p:spPr>
      </p:pic>
    </p:spTree>
    <p:extLst>
      <p:ext uri="{BB962C8B-B14F-4D97-AF65-F5344CB8AC3E}">
        <p14:creationId xmlns:p14="http://schemas.microsoft.com/office/powerpoint/2010/main" val="1938041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798</Words>
  <Application>Microsoft Office PowerPoint</Application>
  <PresentationFormat>Widescreen</PresentationFormat>
  <Paragraphs>82</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 Sexual health: Getting advice and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Confidentiality: can you explain 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3.14 Sexual health: Getting advice and support</dc:title>
  <dc:creator>Colin Morrison</dc:creator>
  <cp:lastModifiedBy>Colin Morrison TASC Morrison</cp:lastModifiedBy>
  <cp:revision>5</cp:revision>
  <dcterms:created xsi:type="dcterms:W3CDTF">2019-05-31T13:11:37Z</dcterms:created>
  <dcterms:modified xsi:type="dcterms:W3CDTF">2023-08-21T14:36:03Z</dcterms:modified>
</cp:coreProperties>
</file>