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21"/>
  </p:notesMasterIdLst>
  <p:sldIdLst>
    <p:sldId id="256" r:id="rId2"/>
    <p:sldId id="262" r:id="rId3"/>
    <p:sldId id="266" r:id="rId4"/>
    <p:sldId id="269" r:id="rId5"/>
    <p:sldId id="270" r:id="rId6"/>
    <p:sldId id="271" r:id="rId7"/>
    <p:sldId id="272" r:id="rId8"/>
    <p:sldId id="273" r:id="rId9"/>
    <p:sldId id="274" r:id="rId10"/>
    <p:sldId id="275" r:id="rId11"/>
    <p:sldId id="276" r:id="rId12"/>
    <p:sldId id="277" r:id="rId13"/>
    <p:sldId id="278" r:id="rId14"/>
    <p:sldId id="267" r:id="rId15"/>
    <p:sldId id="265" r:id="rId16"/>
    <p:sldId id="279" r:id="rId17"/>
    <p:sldId id="282" r:id="rId18"/>
    <p:sldId id="280"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407"/>
  </p:normalViewPr>
  <p:slideViewPr>
    <p:cSldViewPr snapToGrid="0" snapToObjects="1">
      <p:cViewPr varScale="1">
        <p:scale>
          <a:sx n="109" d="100"/>
          <a:sy n="109" d="100"/>
        </p:scale>
        <p:origin x="216"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Robertson" userId="cb37bfa76ebf819d" providerId="LiveId" clId="{38B4E830-958E-FD4A-81CE-E51B91F8173C}"/>
    <pc:docChg chg="modSld">
      <pc:chgData name="Ross Robertson" userId="cb37bfa76ebf819d" providerId="LiveId" clId="{38B4E830-958E-FD4A-81CE-E51B91F8173C}" dt="2019-07-01T14:55:55.086" v="0" actId="12"/>
      <pc:docMkLst>
        <pc:docMk/>
      </pc:docMkLst>
      <pc:sldChg chg="modSp">
        <pc:chgData name="Ross Robertson" userId="cb37bfa76ebf819d" providerId="LiveId" clId="{38B4E830-958E-FD4A-81CE-E51B91F8173C}" dt="2019-07-01T14:55:55.086" v="0" actId="12"/>
        <pc:sldMkLst>
          <pc:docMk/>
          <pc:sldMk cId="979449192" sldId="256"/>
        </pc:sldMkLst>
        <pc:spChg chg="mod">
          <ac:chgData name="Ross Robertson" userId="cb37bfa76ebf819d" providerId="LiveId" clId="{38B4E830-958E-FD4A-81CE-E51B91F8173C}" dt="2019-07-01T14:55:55.086" v="0" actId="12"/>
          <ac:spMkLst>
            <pc:docMk/>
            <pc:sldMk cId="979449192" sldId="25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7/1/19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01/07/2019</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01/07/2019</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01/07/2019</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01/07/2019</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01/07/2019</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01/07/2019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lcoholhelp.com/" TargetMode="External"/><Relationship Id="rId2" Type="http://schemas.openxmlformats.org/officeDocument/2006/relationships/hyperlink" Target="http://www.healthtap.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vimeo.com/144344497"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alktofrank.com/" TargetMode="External"/><Relationship Id="rId2" Type="http://schemas.openxmlformats.org/officeDocument/2006/relationships/hyperlink" Target="http://www.chatresource.org.uk/adam/"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childline.org.uk/" TargetMode="External"/><Relationship Id="rId4" Type="http://schemas.openxmlformats.org/officeDocument/2006/relationships/hyperlink" Target="https://knowthescore.inf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0485" y="1131704"/>
            <a:ext cx="9137515" cy="1420238"/>
          </a:xfrm>
        </p:spPr>
        <p:txBody>
          <a:bodyPr>
            <a:normAutofit/>
          </a:bodyPr>
          <a:lstStyle/>
          <a:p>
            <a:r>
              <a:rPr lang="en-GB" b="1" dirty="0"/>
              <a:t>Sex (+drugs + alcohol) </a:t>
            </a:r>
            <a:endParaRPr lang="en-US" dirty="0"/>
          </a:p>
        </p:txBody>
      </p:sp>
      <p:sp>
        <p:nvSpPr>
          <p:cNvPr id="3" name="Subtitle 2"/>
          <p:cNvSpPr>
            <a:spLocks noGrp="1"/>
          </p:cNvSpPr>
          <p:nvPr>
            <p:ph type="subTitle" idx="1"/>
          </p:nvPr>
        </p:nvSpPr>
        <p:spPr>
          <a:xfrm>
            <a:off x="1524000" y="3385751"/>
            <a:ext cx="9144000" cy="2723219"/>
          </a:xfrm>
        </p:spPr>
        <p:txBody>
          <a:bodyPr>
            <a:normAutofit/>
          </a:bodyPr>
          <a:lstStyle/>
          <a:p>
            <a:pPr marL="342900" lvl="0" indent="-342900" algn="l">
              <a:buFont typeface="Arial" panose="020B0604020202020204" pitchFamily="34" charset="0"/>
              <a:buChar char="•"/>
            </a:pPr>
            <a:r>
              <a:rPr lang="en-GB" dirty="0"/>
              <a:t>I can talk about my own safety and wellbeing in relationships.</a:t>
            </a:r>
          </a:p>
          <a:p>
            <a:pPr marL="342900" lvl="0" indent="-342900" algn="l">
              <a:buFont typeface="Arial" panose="020B0604020202020204" pitchFamily="34" charset="0"/>
              <a:buChar char="•"/>
            </a:pPr>
            <a:r>
              <a:rPr lang="en-GB" dirty="0"/>
              <a:t>I can talk about the impact that drugs and alcohol have on relationships.</a:t>
            </a:r>
          </a:p>
          <a:p>
            <a:pPr marL="342900" lvl="0" indent="-342900" algn="l">
              <a:buFont typeface="Arial" panose="020B0604020202020204" pitchFamily="34" charset="0"/>
              <a:buChar char="•"/>
            </a:pPr>
            <a:r>
              <a:rPr lang="en-GB" dirty="0"/>
              <a:t>I know how to access information, help or support if I need to.</a:t>
            </a:r>
          </a:p>
          <a:p>
            <a:pPr marL="342900" indent="-342900" algn="l">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99377" y="712271"/>
            <a:ext cx="3377183" cy="370889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8.</a:t>
            </a:r>
          </a:p>
          <a:p>
            <a:pPr>
              <a:lnSpc>
                <a:spcPct val="90000"/>
              </a:lnSpc>
              <a:spcBef>
                <a:spcPct val="0"/>
              </a:spcBef>
              <a:spcAft>
                <a:spcPts val="600"/>
              </a:spcAft>
            </a:pPr>
            <a:r>
              <a:rPr lang="en-US" sz="2800" b="1" dirty="0">
                <a:ea typeface="+mj-ea"/>
                <a:cs typeface="+mj-cs"/>
              </a:rPr>
              <a:t>The number of teenagers aged 11 to 15 who have tried alcohol is going down. </a:t>
            </a:r>
          </a:p>
        </p:txBody>
      </p:sp>
      <p:pic>
        <p:nvPicPr>
          <p:cNvPr id="5" name="Picture 4" descr="A close up of a computer keyboard&#10;&#10;Description automatically generated">
            <a:extLst>
              <a:ext uri="{FF2B5EF4-FFF2-40B4-BE49-F238E27FC236}">
                <a16:creationId xmlns:a16="http://schemas.microsoft.com/office/drawing/2014/main" id="{A6679E67-70FF-47D4-9DCB-8D609D3840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57364" y="10"/>
            <a:ext cx="7534636" cy="6857990"/>
          </a:xfrm>
          <a:prstGeom prst="rect">
            <a:avLst/>
          </a:prstGeom>
        </p:spPr>
      </p:pic>
      <p:sp>
        <p:nvSpPr>
          <p:cNvPr id="4" name="Footer Placeholder 3"/>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2788206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994261" y="796492"/>
            <a:ext cx="3377183" cy="370889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9.</a:t>
            </a:r>
          </a:p>
          <a:p>
            <a:pPr>
              <a:lnSpc>
                <a:spcPct val="90000"/>
              </a:lnSpc>
              <a:spcBef>
                <a:spcPct val="0"/>
              </a:spcBef>
              <a:spcAft>
                <a:spcPts val="600"/>
              </a:spcAft>
            </a:pPr>
            <a:r>
              <a:rPr lang="en-US" sz="2800" b="1" dirty="0">
                <a:ea typeface="+mj-ea"/>
                <a:cs typeface="+mj-cs"/>
              </a:rPr>
              <a:t>Drinking alcohol when pregnant risks causing permanent brain damage to your baby. </a:t>
            </a:r>
          </a:p>
        </p:txBody>
      </p:sp>
      <p:pic>
        <p:nvPicPr>
          <p:cNvPr id="5" name="Picture 4" descr="A close up of a computer keyboard&#10;&#10;Description automatically generated">
            <a:extLst>
              <a:ext uri="{FF2B5EF4-FFF2-40B4-BE49-F238E27FC236}">
                <a16:creationId xmlns:a16="http://schemas.microsoft.com/office/drawing/2014/main" id="{12AFEB3B-93A4-4275-A9E3-148A667B6B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7534636" cy="6857990"/>
          </a:xfrm>
          <a:prstGeom prst="rect">
            <a:avLst/>
          </a:prstGeom>
        </p:spPr>
      </p:pic>
      <p:sp>
        <p:nvSpPr>
          <p:cNvPr id="4" name="Footer Placeholder 3"/>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297140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08925" y="1365632"/>
            <a:ext cx="3667037" cy="3785419"/>
          </a:xfrm>
          <a:prstGeom prst="rect">
            <a:avLst/>
          </a:prstGeom>
        </p:spPr>
        <p:txBody>
          <a:bodyPr vert="horz" lIns="91440" tIns="45720" rIns="91440" bIns="45720" rtlCol="0">
            <a:normAutofit/>
          </a:bodyPr>
          <a:lstStyle/>
          <a:p>
            <a:pPr>
              <a:lnSpc>
                <a:spcPct val="90000"/>
              </a:lnSpc>
              <a:spcAft>
                <a:spcPts val="600"/>
              </a:spcAft>
            </a:pPr>
            <a:r>
              <a:rPr lang="en-US" sz="2800" b="1" dirty="0"/>
              <a:t>10.</a:t>
            </a:r>
          </a:p>
          <a:p>
            <a:pPr>
              <a:lnSpc>
                <a:spcPct val="90000"/>
              </a:lnSpc>
              <a:spcAft>
                <a:spcPts val="600"/>
              </a:spcAft>
            </a:pPr>
            <a:r>
              <a:rPr lang="en-US" sz="2800" b="1" dirty="0"/>
              <a:t>In a survey, almost one in 10 young people said that they'd got so drunk that they couldn't even remember whether they had sex – or what sort of sex it was. </a:t>
            </a:r>
          </a:p>
        </p:txBody>
      </p:sp>
      <p:pic>
        <p:nvPicPr>
          <p:cNvPr id="7" name="Picture 6" descr="A close up of a computer keyboard&#10;&#10;Description automatically generated">
            <a:extLst>
              <a:ext uri="{FF2B5EF4-FFF2-40B4-BE49-F238E27FC236}">
                <a16:creationId xmlns:a16="http://schemas.microsoft.com/office/drawing/2014/main" id="{B1B6B658-6EE6-4590-8F25-4D10FA869B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4673" y="469424"/>
            <a:ext cx="6916329"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62109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2878450" y="2884950"/>
            <a:ext cx="8750841" cy="847604"/>
          </a:xfrm>
          <a:prstGeom prst="rect">
            <a:avLst/>
          </a:prstGeom>
          <a:noFill/>
        </p:spPr>
        <p:txBody>
          <a:bodyPr wrap="square" rtlCol="0">
            <a:spAutoFit/>
          </a:bodyPr>
          <a:lstStyle/>
          <a:p>
            <a:pPr>
              <a:lnSpc>
                <a:spcPct val="107000"/>
              </a:lnSpc>
              <a:spcAft>
                <a:spcPts val="0"/>
              </a:spcAft>
            </a:pPr>
            <a:r>
              <a:rPr lang="en-GB" sz="4800" b="1" spc="25"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GB" sz="4800" b="1" spc="25" dirty="0">
                <a:solidFill>
                  <a:srgbClr val="000000"/>
                </a:solidFill>
                <a:latin typeface="Calibri" panose="020F0502020204030204" pitchFamily="34" charset="0"/>
                <a:ea typeface="Times New Roman" panose="02020603050405020304" pitchFamily="18" charset="0"/>
                <a:cs typeface="Arial" panose="020B0604020202020204" pitchFamily="34" charset="0"/>
              </a:rPr>
              <a:t>ll statements are TRUE</a:t>
            </a:r>
            <a:endParaRPr lang="en-GB" sz="4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53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t>rshp.scot</a:t>
            </a:r>
            <a:endParaRPr lang="en-US" dirty="0"/>
          </a:p>
        </p:txBody>
      </p:sp>
      <p:graphicFrame>
        <p:nvGraphicFramePr>
          <p:cNvPr id="9" name="Table 8">
            <a:extLst>
              <a:ext uri="{FF2B5EF4-FFF2-40B4-BE49-F238E27FC236}">
                <a16:creationId xmlns:a16="http://schemas.microsoft.com/office/drawing/2014/main" id="{8884C513-259E-3E4A-A30D-5851BAE31F2C}"/>
              </a:ext>
            </a:extLst>
          </p:cNvPr>
          <p:cNvGraphicFramePr>
            <a:graphicFrameLocks noGrp="1"/>
          </p:cNvGraphicFramePr>
          <p:nvPr>
            <p:extLst>
              <p:ext uri="{D42A27DB-BD31-4B8C-83A1-F6EECF244321}">
                <p14:modId xmlns:p14="http://schemas.microsoft.com/office/powerpoint/2010/main" val="2608299548"/>
              </p:ext>
            </p:extLst>
          </p:nvPr>
        </p:nvGraphicFramePr>
        <p:xfrm>
          <a:off x="514350" y="193657"/>
          <a:ext cx="11064240" cy="6163266"/>
        </p:xfrm>
        <a:graphic>
          <a:graphicData uri="http://schemas.openxmlformats.org/drawingml/2006/table">
            <a:tbl>
              <a:tblPr firstRow="1" firstCol="1" bandRow="1"/>
              <a:tblGrid>
                <a:gridCol w="5566410">
                  <a:extLst>
                    <a:ext uri="{9D8B030D-6E8A-4147-A177-3AD203B41FA5}">
                      <a16:colId xmlns:a16="http://schemas.microsoft.com/office/drawing/2014/main" val="3830209233"/>
                    </a:ext>
                  </a:extLst>
                </a:gridCol>
                <a:gridCol w="5497830">
                  <a:extLst>
                    <a:ext uri="{9D8B030D-6E8A-4147-A177-3AD203B41FA5}">
                      <a16:colId xmlns:a16="http://schemas.microsoft.com/office/drawing/2014/main" val="2148405574"/>
                    </a:ext>
                  </a:extLst>
                </a:gridCol>
              </a:tblGrid>
              <a:tr h="266632">
                <a:tc>
                  <a:txBody>
                    <a:bodyPr/>
                    <a:lstStyle/>
                    <a:p>
                      <a:pPr>
                        <a:lnSpc>
                          <a:spcPct val="107000"/>
                        </a:lnSpc>
                        <a:spcAft>
                          <a:spcPts val="0"/>
                        </a:spcAft>
                      </a:pPr>
                      <a:r>
                        <a:rPr lang="en-GB" sz="1800" b="1"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b="1"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Source/more info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093298"/>
                  </a:ext>
                </a:extLst>
              </a:tr>
              <a:tr h="539237">
                <a:tc>
                  <a:txBody>
                    <a:bodyPr/>
                    <a:lstStyle/>
                    <a:p>
                      <a:pPr>
                        <a:lnSpc>
                          <a:spcPct val="107000"/>
                        </a:lnSpc>
                        <a:spcAft>
                          <a:spcPts val="0"/>
                        </a:spcAft>
                      </a:pPr>
                      <a:r>
                        <a:rPr lang="en-GB" sz="14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Drinking as a teenager increases your chance of having unprotected sex.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Alcohol is a major factor in inducing men and women to have sex without a condom.  </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761850"/>
                  </a:ext>
                </a:extLst>
              </a:tr>
              <a:tr h="402912">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survey 70 per cent of young people who regretted having a sexual episode said that alcohol had been a factor.</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4632947"/>
                  </a:ext>
                </a:extLst>
              </a:tr>
              <a:tr h="811885">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Alcohol affects teenage growth</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www.healthtap.com</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Excess alcohol use has many negative side effects on many of your body systems, including nutrition, livers, kidney and brain. It can result in nutritional deficiencies and hormonal influences that affect growth</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222413"/>
                  </a:ext>
                </a:extLst>
              </a:tr>
              <a:tr h="402912">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Over 1000 young people under the age of 15 in the UK are admitted to hospital each year with acute alcohol poisoning.</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www.alcoholhelp.com</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573690"/>
                  </a:ext>
                </a:extLst>
              </a:tr>
              <a:tr h="402912">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Alcohol causes more deaths than all other drugs related deaths combined. Scotland has the highest rate of all UK countries.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Office for National Statistics</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769415"/>
                  </a:ext>
                </a:extLst>
              </a:tr>
              <a:tr h="539237">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survey 28 per cent of young adults said that they'd had sex with someone they wouldn't normally fancy – and in most cases they blamed alcohol.</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891234"/>
                  </a:ext>
                </a:extLst>
              </a:tr>
              <a:tr h="266589">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Alcohol is a factor in 75% of stabbings, 70% of beatings and 60% of murders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British Medical Association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5736244"/>
                  </a:ext>
                </a:extLst>
              </a:tr>
              <a:tr h="402912">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The number of teenagers aged 11 to 15 who have tried alcohol is going down</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Currently 38% report having tried alcohol, the lowest since surveys began</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The Health and Social Care Information Centre</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370752"/>
                  </a:ext>
                </a:extLst>
              </a:tr>
              <a:tr h="539237">
                <a:tc>
                  <a:txBody>
                    <a:bodyPr/>
                    <a:lstStyle/>
                    <a:p>
                      <a:pPr>
                        <a:lnSpc>
                          <a:spcPct val="107000"/>
                        </a:lnSpc>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Drinking alcohol when pregnant risks causing permanent brain damage to your baby.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a:effectLst/>
                          <a:latin typeface="Calibri" panose="020F0502020204030204" pitchFamily="34" charset="0"/>
                          <a:ea typeface="Calibri" panose="020F0502020204030204" pitchFamily="34" charset="0"/>
                          <a:cs typeface="Calibri" panose="020F0502020204030204" pitchFamily="34" charset="0"/>
                        </a:rPr>
                        <a:t>NHS recommends that if you are planning to get pregnant, at risk of getting pregnant or currently pregnant you should not drink alcohol. Drinking alcohol in pregnancy damages the baby.</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305248"/>
                  </a:ext>
                </a:extLst>
              </a:tr>
              <a:tr h="539237">
                <a:tc>
                  <a:txBody>
                    <a:bodyPr/>
                    <a:lstStyle/>
                    <a:p>
                      <a:pPr>
                        <a:lnSpc>
                          <a:spcPct val="107000"/>
                        </a:lnSpc>
                        <a:spcAft>
                          <a:spcPts val="0"/>
                        </a:spcAft>
                      </a:pPr>
                      <a:r>
                        <a:rPr lang="en-GB" sz="1400" spc="25">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 survey almost one in 10 young people said that they'd got so drunk that they couldn't even remember whether they had sex – or what sort of sex it was.</a:t>
                      </a:r>
                      <a:endParaRPr lang="en-GB" sz="140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400" spc="25"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2014 Ipsos-MORI survey of young people, carried out for the Family Planning Association</a:t>
                      </a:r>
                      <a:endParaRPr lang="en-GB" sz="1400" dirty="0">
                        <a:effectLst/>
                        <a:latin typeface="Calibri" panose="020F0502020204030204" pitchFamily="34" charset="0"/>
                        <a:ea typeface="Calibri" panose="020F0502020204030204" pitchFamily="34" charset="0"/>
                        <a:cs typeface="Arial" panose="020B0604020202020204" pitchFamily="34" charset="0"/>
                      </a:endParaRPr>
                    </a:p>
                  </a:txBody>
                  <a:tcPr marL="40649" marR="406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3204802"/>
                  </a:ext>
                </a:extLst>
              </a:tr>
            </a:tbl>
          </a:graphicData>
        </a:graphic>
      </p:graphicFrame>
    </p:spTree>
    <p:extLst>
      <p:ext uri="{BB962C8B-B14F-4D97-AF65-F5344CB8AC3E}">
        <p14:creationId xmlns:p14="http://schemas.microsoft.com/office/powerpoint/2010/main" val="2717964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640079"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UGLY TRUTHS</a:t>
            </a:r>
          </a:p>
        </p:txBody>
      </p:sp>
      <p:sp>
        <p:nvSpPr>
          <p:cNvPr id="5" name="TextBox 4">
            <a:extLst>
              <a:ext uri="{FF2B5EF4-FFF2-40B4-BE49-F238E27FC236}">
                <a16:creationId xmlns:a16="http://schemas.microsoft.com/office/drawing/2014/main" id="{53344F6C-87D4-0F48-B4D5-88D0A603BD97}"/>
              </a:ext>
            </a:extLst>
          </p:cNvPr>
          <p:cNvSpPr txBox="1"/>
          <p:nvPr/>
        </p:nvSpPr>
        <p:spPr>
          <a:xfrm>
            <a:off x="6090574" y="801866"/>
            <a:ext cx="5306084" cy="5230634"/>
          </a:xfrm>
          <a:prstGeom prst="rect">
            <a:avLst/>
          </a:prstGeom>
        </p:spPr>
        <p:txBody>
          <a:bodyPr vert="horz" lIns="91440" tIns="45720" rIns="91440" bIns="45720" rtlCol="0" anchor="ctr">
            <a:normAutofit/>
          </a:bodyPr>
          <a:lstStyle/>
          <a:p>
            <a:pPr lvl="0">
              <a:lnSpc>
                <a:spcPct val="90000"/>
              </a:lnSpc>
              <a:spcAft>
                <a:spcPts val="600"/>
              </a:spcAft>
            </a:pPr>
            <a:r>
              <a:rPr lang="en-US" sz="3200" dirty="0">
                <a:solidFill>
                  <a:srgbClr val="000000"/>
                </a:solidFill>
              </a:rPr>
              <a:t>An </a:t>
            </a:r>
            <a:r>
              <a:rPr lang="en-US" sz="3200" b="1" dirty="0">
                <a:solidFill>
                  <a:srgbClr val="000000"/>
                </a:solidFill>
              </a:rPr>
              <a:t>ugly truth </a:t>
            </a:r>
            <a:r>
              <a:rPr lang="en-US" sz="3200" dirty="0">
                <a:solidFill>
                  <a:srgbClr val="000000"/>
                </a:solidFill>
              </a:rPr>
              <a:t>is something that is true and that you need to hear, but it’s probably not something you want to know, because it’s not good news.</a:t>
            </a: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pPr>
            <a:r>
              <a:rPr lang="en-US" sz="1000" kern="1200">
                <a:solidFill>
                  <a:srgbClr val="898989"/>
                </a:solidFill>
                <a:latin typeface="+mn-lt"/>
                <a:ea typeface="+mn-ea"/>
                <a:cs typeface="+mn-cs"/>
              </a:rPr>
              <a:t>rshp.scot</a:t>
            </a:r>
          </a:p>
        </p:txBody>
      </p:sp>
    </p:spTree>
    <p:extLst>
      <p:ext uri="{BB962C8B-B14F-4D97-AF65-F5344CB8AC3E}">
        <p14:creationId xmlns:p14="http://schemas.microsoft.com/office/powerpoint/2010/main" val="131501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625642" y="675072"/>
            <a:ext cx="3569168" cy="523220"/>
          </a:xfrm>
          <a:prstGeom prst="rect">
            <a:avLst/>
          </a:prstGeom>
          <a:noFill/>
        </p:spPr>
        <p:txBody>
          <a:bodyPr wrap="square" rtlCol="0">
            <a:spAutoFit/>
          </a:bodyPr>
          <a:lstStyle/>
          <a:p>
            <a:r>
              <a:rPr lang="en-US" sz="2800" b="1" dirty="0"/>
              <a:t>UGLY TRUTHS</a:t>
            </a:r>
          </a:p>
        </p:txBody>
      </p:sp>
      <p:pic>
        <p:nvPicPr>
          <p:cNvPr id="2" name="Picture 1">
            <a:extLst>
              <a:ext uri="{FF2B5EF4-FFF2-40B4-BE49-F238E27FC236}">
                <a16:creationId xmlns:a16="http://schemas.microsoft.com/office/drawing/2014/main" id="{6CD46066-B5F2-4444-96BF-FEDC2F302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2393" y="1680210"/>
            <a:ext cx="3306031" cy="4676140"/>
          </a:xfrm>
          <a:prstGeom prst="rect">
            <a:avLst/>
          </a:prstGeom>
        </p:spPr>
      </p:pic>
      <p:pic>
        <p:nvPicPr>
          <p:cNvPr id="6" name="Picture 5">
            <a:extLst>
              <a:ext uri="{FF2B5EF4-FFF2-40B4-BE49-F238E27FC236}">
                <a16:creationId xmlns:a16="http://schemas.microsoft.com/office/drawing/2014/main" id="{53B15A78-5AE0-1E4B-AC2D-7A67A067B0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2216" y="1680210"/>
            <a:ext cx="3306031" cy="4676140"/>
          </a:xfrm>
          <a:prstGeom prst="rect">
            <a:avLst/>
          </a:prstGeom>
        </p:spPr>
      </p:pic>
      <p:sp>
        <p:nvSpPr>
          <p:cNvPr id="7" name="TextBox 6">
            <a:extLst>
              <a:ext uri="{FF2B5EF4-FFF2-40B4-BE49-F238E27FC236}">
                <a16:creationId xmlns:a16="http://schemas.microsoft.com/office/drawing/2014/main" id="{B5C8D0DC-DC9C-8548-9985-DABB849BA21F}"/>
              </a:ext>
            </a:extLst>
          </p:cNvPr>
          <p:cNvSpPr txBox="1"/>
          <p:nvPr/>
        </p:nvSpPr>
        <p:spPr>
          <a:xfrm>
            <a:off x="613610" y="1680210"/>
            <a:ext cx="3424990" cy="646331"/>
          </a:xfrm>
          <a:prstGeom prst="rect">
            <a:avLst/>
          </a:prstGeom>
          <a:noFill/>
        </p:spPr>
        <p:txBody>
          <a:bodyPr wrap="square" rtlCol="0">
            <a:spAutoFit/>
          </a:bodyPr>
          <a:lstStyle/>
          <a:p>
            <a:pPr lvl="0"/>
            <a:r>
              <a:rPr lang="en-GB" dirty="0"/>
              <a:t>Alcohol Truth Project film: </a:t>
            </a:r>
            <a:r>
              <a:rPr lang="en-GB" b="1" u="sng" dirty="0">
                <a:hlinkClick r:id="rId4"/>
              </a:rPr>
              <a:t>https://vimeo.com/144344497</a:t>
            </a:r>
            <a:endParaRPr lang="en-GB" sz="1200" dirty="0"/>
          </a:p>
        </p:txBody>
      </p:sp>
      <p:pic>
        <p:nvPicPr>
          <p:cNvPr id="8" name="Picture 7">
            <a:extLst>
              <a:ext uri="{FF2B5EF4-FFF2-40B4-BE49-F238E27FC236}">
                <a16:creationId xmlns:a16="http://schemas.microsoft.com/office/drawing/2014/main" id="{1F1EDF77-4C2A-432E-BA72-02BEB39D3E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6769" y="2869849"/>
            <a:ext cx="3661831" cy="3524512"/>
          </a:xfrm>
          <a:prstGeom prst="rect">
            <a:avLst/>
          </a:prstGeom>
        </p:spPr>
      </p:pic>
    </p:spTree>
    <p:extLst>
      <p:ext uri="{BB962C8B-B14F-4D97-AF65-F5344CB8AC3E}">
        <p14:creationId xmlns:p14="http://schemas.microsoft.com/office/powerpoint/2010/main" val="158874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p:cNvSpPr txBox="1"/>
          <p:nvPr/>
        </p:nvSpPr>
        <p:spPr>
          <a:xfrm>
            <a:off x="640079" y="2053641"/>
            <a:ext cx="3669161" cy="27600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rgbClr val="FFFFFF"/>
                </a:solidFill>
                <a:latin typeface="+mj-lt"/>
                <a:ea typeface="+mj-ea"/>
                <a:cs typeface="+mj-cs"/>
              </a:rPr>
              <a:t>UGLY TRUTHS</a:t>
            </a:r>
          </a:p>
        </p:txBody>
      </p:sp>
      <p:sp>
        <p:nvSpPr>
          <p:cNvPr id="5" name="TextBox 4">
            <a:extLst>
              <a:ext uri="{FF2B5EF4-FFF2-40B4-BE49-F238E27FC236}">
                <a16:creationId xmlns:a16="http://schemas.microsoft.com/office/drawing/2014/main" id="{53344F6C-87D4-0F48-B4D5-88D0A603BD97}"/>
              </a:ext>
            </a:extLst>
          </p:cNvPr>
          <p:cNvSpPr txBox="1"/>
          <p:nvPr/>
        </p:nvSpPr>
        <p:spPr>
          <a:xfrm>
            <a:off x="6090574" y="801866"/>
            <a:ext cx="5306084" cy="5230634"/>
          </a:xfrm>
          <a:prstGeom prst="rect">
            <a:avLst/>
          </a:prstGeom>
        </p:spPr>
        <p:txBody>
          <a:bodyPr vert="horz" lIns="91440" tIns="45720" rIns="91440" bIns="45720" rtlCol="0" anchor="ctr">
            <a:normAutofit/>
          </a:bodyPr>
          <a:lstStyle/>
          <a:p>
            <a:pPr>
              <a:lnSpc>
                <a:spcPct val="90000"/>
              </a:lnSpc>
              <a:spcAft>
                <a:spcPts val="600"/>
              </a:spcAft>
            </a:pPr>
            <a:r>
              <a:rPr lang="en-US" sz="2800" dirty="0"/>
              <a:t>The alcohol industry spends over £800 million each year to market and promote alcohol in the UK – and a lot of it targets young adults. </a:t>
            </a:r>
          </a:p>
          <a:p>
            <a:pPr lvl="0">
              <a:lnSpc>
                <a:spcPct val="90000"/>
              </a:lnSpc>
              <a:spcAft>
                <a:spcPts val="600"/>
              </a:spcAft>
            </a:pPr>
            <a:endParaRPr lang="en-US" sz="2400" dirty="0">
              <a:solidFill>
                <a:srgbClr val="000000"/>
              </a:solidFill>
            </a:endParaRP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pPr>
            <a:r>
              <a:rPr lang="en-US" sz="1000" kern="1200">
                <a:solidFill>
                  <a:srgbClr val="898989"/>
                </a:solidFill>
                <a:latin typeface="+mn-lt"/>
                <a:ea typeface="+mn-ea"/>
                <a:cs typeface="+mn-cs"/>
              </a:rPr>
              <a:t>rshp.scot</a:t>
            </a:r>
          </a:p>
        </p:txBody>
      </p:sp>
    </p:spTree>
    <p:extLst>
      <p:ext uri="{BB962C8B-B14F-4D97-AF65-F5344CB8AC3E}">
        <p14:creationId xmlns:p14="http://schemas.microsoft.com/office/powerpoint/2010/main" val="3306854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950494" y="766010"/>
            <a:ext cx="4355431" cy="3785419"/>
          </a:xfrm>
          <a:prstGeom prst="rect">
            <a:avLst/>
          </a:prstGeom>
        </p:spPr>
        <p:txBody>
          <a:bodyPr vert="horz" lIns="91440" tIns="45720" rIns="91440" bIns="45720" rtlCol="0">
            <a:noAutofit/>
          </a:bodyPr>
          <a:lstStyle/>
          <a:p>
            <a:pPr>
              <a:lnSpc>
                <a:spcPct val="90000"/>
              </a:lnSpc>
              <a:spcAft>
                <a:spcPts val="600"/>
              </a:spcAft>
            </a:pPr>
            <a:r>
              <a:rPr lang="en-US" sz="2400" b="1" dirty="0"/>
              <a:t>How do alcohol and drugs impact on sex and relationships? Young people talked about:</a:t>
            </a:r>
          </a:p>
          <a:p>
            <a:pPr>
              <a:lnSpc>
                <a:spcPct val="90000"/>
              </a:lnSpc>
              <a:spcAft>
                <a:spcPts val="600"/>
              </a:spcAft>
            </a:pPr>
            <a:endParaRPr lang="en-US" sz="2400" b="1" dirty="0"/>
          </a:p>
          <a:p>
            <a:pPr marL="457200" indent="-228600">
              <a:lnSpc>
                <a:spcPct val="90000"/>
              </a:lnSpc>
              <a:spcAft>
                <a:spcPts val="600"/>
              </a:spcAft>
              <a:buFont typeface="Arial" panose="020B0604020202020204" pitchFamily="34" charset="0"/>
              <a:buChar char="•"/>
            </a:pPr>
            <a:r>
              <a:rPr lang="en-US" sz="2400" dirty="0"/>
              <a:t>Using alcohol and drugs to feel more confident and feel free</a:t>
            </a:r>
          </a:p>
          <a:p>
            <a:pPr marL="457200" indent="-228600">
              <a:lnSpc>
                <a:spcPct val="90000"/>
              </a:lnSpc>
              <a:spcAft>
                <a:spcPts val="600"/>
              </a:spcAft>
              <a:buFont typeface="Arial" panose="020B0604020202020204" pitchFamily="34" charset="0"/>
              <a:buChar char="•"/>
            </a:pPr>
            <a:r>
              <a:rPr lang="en-US" sz="2400" dirty="0"/>
              <a:t>Alcohol and regret</a:t>
            </a:r>
          </a:p>
          <a:p>
            <a:pPr marL="457200" indent="-228600">
              <a:lnSpc>
                <a:spcPct val="90000"/>
              </a:lnSpc>
              <a:spcAft>
                <a:spcPts val="600"/>
              </a:spcAft>
              <a:buFont typeface="Arial" panose="020B0604020202020204" pitchFamily="34" charset="0"/>
              <a:buChar char="•"/>
            </a:pPr>
            <a:r>
              <a:rPr lang="en-US" sz="2400" dirty="0"/>
              <a:t>Alcohol and drugs causing problems in relationships</a:t>
            </a:r>
          </a:p>
          <a:p>
            <a:pPr marL="457200" indent="-228600">
              <a:lnSpc>
                <a:spcPct val="90000"/>
              </a:lnSpc>
              <a:spcAft>
                <a:spcPts val="600"/>
              </a:spcAft>
              <a:buFont typeface="Arial" panose="020B0604020202020204" pitchFamily="34" charset="0"/>
              <a:buChar char="•"/>
            </a:pPr>
            <a:r>
              <a:rPr lang="en-US" sz="2400" dirty="0"/>
              <a:t>Taking risks</a:t>
            </a:r>
          </a:p>
          <a:p>
            <a:pPr marL="457200" indent="-228600">
              <a:lnSpc>
                <a:spcPct val="90000"/>
              </a:lnSpc>
              <a:spcAft>
                <a:spcPts val="600"/>
              </a:spcAft>
              <a:buFont typeface="Arial" panose="020B0604020202020204" pitchFamily="34" charset="0"/>
              <a:buChar char="•"/>
            </a:pPr>
            <a:r>
              <a:rPr lang="en-US" sz="2400" dirty="0"/>
              <a:t>Sexual violence.</a:t>
            </a:r>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6" name="Content Placeholder 4" descr="A close up of a logo&#10;&#10;Description automatically generated">
            <a:extLst>
              <a:ext uri="{FF2B5EF4-FFF2-40B4-BE49-F238E27FC236}">
                <a16:creationId xmlns:a16="http://schemas.microsoft.com/office/drawing/2014/main" id="{BD958C45-B769-4EC6-A08E-7901B6722A9C}"/>
              </a:ext>
            </a:extLst>
          </p:cNvPr>
          <p:cNvPicPr>
            <a:picLocks/>
          </p:cNvPicPr>
          <p:nvPr/>
        </p:nvPicPr>
        <p:blipFill rotWithShape="1">
          <a:blip r:embed="rId2" cstate="screen">
            <a:extLst>
              <a:ext uri="{28A0092B-C50C-407E-A947-70E740481C1C}">
                <a14:useLocalDpi xmlns:a14="http://schemas.microsoft.com/office/drawing/2010/main"/>
              </a:ext>
            </a:extLst>
          </a:blip>
          <a:srcRect l="27" r="29" b="2"/>
          <a:stretch/>
        </p:blipFill>
        <p:spPr>
          <a:xfrm>
            <a:off x="5462336" y="250830"/>
            <a:ext cx="6729663" cy="6356340"/>
          </a:xfrm>
          <a:prstGeom prst="rect">
            <a:avLst/>
          </a:prstGeom>
          <a:effectLst/>
        </p:spPr>
      </p:pic>
    </p:spTree>
    <p:extLst>
      <p:ext uri="{BB962C8B-B14F-4D97-AF65-F5344CB8AC3E}">
        <p14:creationId xmlns:p14="http://schemas.microsoft.com/office/powerpoint/2010/main" val="360326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76242" y="640337"/>
            <a:ext cx="6731954" cy="3785419"/>
          </a:xfrm>
          <a:prstGeom prst="rect">
            <a:avLst/>
          </a:prstGeom>
        </p:spPr>
        <p:txBody>
          <a:bodyPr vert="horz" lIns="91440" tIns="45720" rIns="91440" bIns="45720" rtlCol="0">
            <a:noAutofit/>
          </a:bodyPr>
          <a:lstStyle/>
          <a:p>
            <a:pPr>
              <a:lnSpc>
                <a:spcPct val="90000"/>
              </a:lnSpc>
              <a:spcAft>
                <a:spcPts val="600"/>
              </a:spcAft>
            </a:pPr>
            <a:r>
              <a:rPr lang="en-US" sz="2000" b="1" dirty="0"/>
              <a:t>Information and support about relationships, alcohol and drugs</a:t>
            </a:r>
            <a:endParaRPr lang="en-US" sz="2000" dirty="0"/>
          </a:p>
          <a:p>
            <a:pPr>
              <a:lnSpc>
                <a:spcPct val="90000"/>
              </a:lnSpc>
              <a:spcAft>
                <a:spcPts val="600"/>
              </a:spcAft>
            </a:pPr>
            <a:endParaRPr lang="en-US" sz="1400" dirty="0"/>
          </a:p>
          <a:p>
            <a:pPr>
              <a:lnSpc>
                <a:spcPct val="90000"/>
              </a:lnSpc>
              <a:spcAft>
                <a:spcPts val="600"/>
              </a:spcAft>
            </a:pPr>
            <a:r>
              <a:rPr lang="en-US" sz="2000" dirty="0"/>
              <a:t>A.D.A.M. is a website for young people who are concerned about or may be affected by another person’s drinking </a:t>
            </a:r>
            <a:r>
              <a:rPr lang="en-US" sz="2000" u="sng" dirty="0">
                <a:hlinkClick r:id="rId2"/>
              </a:rPr>
              <a:t>www.chatresource.org.uk/adam/</a:t>
            </a:r>
            <a:r>
              <a:rPr lang="en-US" sz="2000" dirty="0"/>
              <a:t> </a:t>
            </a:r>
          </a:p>
          <a:p>
            <a:pPr>
              <a:lnSpc>
                <a:spcPct val="90000"/>
              </a:lnSpc>
              <a:spcAft>
                <a:spcPts val="600"/>
              </a:spcAft>
            </a:pPr>
            <a:endParaRPr lang="en-US" sz="1200" dirty="0"/>
          </a:p>
          <a:p>
            <a:pPr>
              <a:lnSpc>
                <a:spcPct val="90000"/>
              </a:lnSpc>
              <a:spcAft>
                <a:spcPts val="600"/>
              </a:spcAft>
            </a:pPr>
            <a:r>
              <a:rPr lang="en-US" sz="2000" dirty="0"/>
              <a:t>For honest information about drugs: </a:t>
            </a:r>
            <a:r>
              <a:rPr lang="en-US" sz="2000" dirty="0">
                <a:hlinkClick r:id="rId3"/>
              </a:rPr>
              <a:t>https://www.talktofrank.com</a:t>
            </a:r>
            <a:r>
              <a:rPr lang="en-US" sz="2000" dirty="0"/>
              <a:t> </a:t>
            </a:r>
            <a:endParaRPr lang="en-US" sz="2000" dirty="0">
              <a:hlinkClick r:id="rId4"/>
            </a:endParaRPr>
          </a:p>
          <a:p>
            <a:pPr>
              <a:lnSpc>
                <a:spcPct val="90000"/>
              </a:lnSpc>
              <a:spcAft>
                <a:spcPts val="600"/>
              </a:spcAft>
            </a:pPr>
            <a:endParaRPr lang="en-GB" sz="1100" dirty="0"/>
          </a:p>
          <a:p>
            <a:pPr>
              <a:lnSpc>
                <a:spcPct val="90000"/>
              </a:lnSpc>
              <a:spcAft>
                <a:spcPts val="600"/>
              </a:spcAft>
            </a:pPr>
            <a:r>
              <a:rPr lang="en-GB" dirty="0"/>
              <a:t>Whether you have taken drugs, are thinking of taking them, are just curious or want to know more: </a:t>
            </a:r>
            <a:r>
              <a:rPr lang="en-US" dirty="0">
                <a:hlinkClick r:id="rId4"/>
              </a:rPr>
              <a:t>https://knowthescore.info</a:t>
            </a:r>
            <a:r>
              <a:rPr lang="en-US" dirty="0"/>
              <a:t> </a:t>
            </a:r>
          </a:p>
          <a:p>
            <a:pPr>
              <a:lnSpc>
                <a:spcPct val="90000"/>
              </a:lnSpc>
              <a:spcAft>
                <a:spcPts val="600"/>
              </a:spcAft>
            </a:pPr>
            <a:endParaRPr lang="en-GB" sz="1100" dirty="0"/>
          </a:p>
          <a:p>
            <a:pPr>
              <a:lnSpc>
                <a:spcPct val="90000"/>
              </a:lnSpc>
              <a:spcAft>
                <a:spcPts val="600"/>
              </a:spcAft>
            </a:pPr>
            <a:r>
              <a:rPr lang="en-US" sz="2000" dirty="0"/>
              <a:t>Your </a:t>
            </a:r>
            <a:r>
              <a:rPr lang="en-US" sz="2000" b="1" dirty="0"/>
              <a:t>local sexual health clinic for young people</a:t>
            </a:r>
            <a:r>
              <a:rPr lang="en-US" sz="2000" dirty="0"/>
              <a:t> will talk about </a:t>
            </a:r>
            <a:r>
              <a:rPr lang="en-US" sz="2000" b="1" dirty="0"/>
              <a:t>anything </a:t>
            </a:r>
            <a:r>
              <a:rPr lang="en-US" sz="2000" dirty="0"/>
              <a:t>to do with relationships and sexual health. </a:t>
            </a:r>
          </a:p>
          <a:p>
            <a:pPr>
              <a:lnSpc>
                <a:spcPct val="90000"/>
              </a:lnSpc>
              <a:spcAft>
                <a:spcPts val="600"/>
              </a:spcAft>
            </a:pPr>
            <a:endParaRPr lang="en-US" sz="1100" dirty="0"/>
          </a:p>
          <a:p>
            <a:pPr>
              <a:lnSpc>
                <a:spcPct val="90000"/>
              </a:lnSpc>
              <a:spcAft>
                <a:spcPts val="600"/>
              </a:spcAft>
            </a:pPr>
            <a:r>
              <a:rPr lang="en-US" sz="2000" dirty="0"/>
              <a:t>Remember that </a:t>
            </a:r>
            <a:r>
              <a:rPr lang="en-US" sz="2000" b="1" dirty="0"/>
              <a:t>ChildLine</a:t>
            </a:r>
            <a:r>
              <a:rPr lang="en-US" sz="2000" dirty="0"/>
              <a:t> is for </a:t>
            </a:r>
            <a:r>
              <a:rPr lang="en-US" sz="2000" b="1" dirty="0"/>
              <a:t>young people your age</a:t>
            </a:r>
            <a:r>
              <a:rPr lang="en-US" sz="2000" dirty="0"/>
              <a:t>. There’s lots online and you can talk confidentially with someone </a:t>
            </a:r>
            <a:r>
              <a:rPr lang="en-US" sz="2000" u="sng" dirty="0">
                <a:hlinkClick r:id="rId5"/>
              </a:rPr>
              <a:t>https://www.childline.org.uk/</a:t>
            </a:r>
            <a:r>
              <a:rPr lang="en-US" sz="2000" dirty="0"/>
              <a:t> </a:t>
            </a:r>
          </a:p>
        </p:txBody>
      </p:sp>
      <p:pic>
        <p:nvPicPr>
          <p:cNvPr id="5" name="Picture 4" descr="A close up of a logo&#10;&#10;Description automatically generated">
            <a:extLst>
              <a:ext uri="{FF2B5EF4-FFF2-40B4-BE49-F238E27FC236}">
                <a16:creationId xmlns:a16="http://schemas.microsoft.com/office/drawing/2014/main" id="{492E1242-55FB-40F8-AEEB-DA921FD3762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37537" y="1005207"/>
            <a:ext cx="4321312" cy="4413181"/>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609231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65F207C5-7B35-4B89-8272-3D10659BF569}"/>
              </a:ext>
            </a:extLst>
          </p:cNvPr>
          <p:cNvPicPr>
            <a:picLocks noChangeAspect="1"/>
          </p:cNvPicPr>
          <p:nvPr/>
        </p:nvPicPr>
        <p:blipFill>
          <a:blip r:embed="rId2"/>
          <a:stretch>
            <a:fillRect/>
          </a:stretch>
        </p:blipFill>
        <p:spPr>
          <a:xfrm>
            <a:off x="643467" y="661839"/>
            <a:ext cx="10905066" cy="5534321"/>
          </a:xfrm>
          <a:prstGeom prst="rect">
            <a:avLst/>
          </a:prstGeom>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84727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174735" y="640081"/>
            <a:ext cx="3377183" cy="370889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1.</a:t>
            </a:r>
          </a:p>
          <a:p>
            <a:pPr>
              <a:lnSpc>
                <a:spcPct val="90000"/>
              </a:lnSpc>
              <a:spcBef>
                <a:spcPct val="0"/>
              </a:spcBef>
              <a:spcAft>
                <a:spcPts val="600"/>
              </a:spcAft>
            </a:pPr>
            <a:r>
              <a:rPr lang="en-US" sz="2800" b="1" dirty="0">
                <a:ea typeface="+mj-ea"/>
                <a:cs typeface="+mj-cs"/>
              </a:rPr>
              <a:t>Drinking as a teenager increases your chance of having unprotected sex. </a:t>
            </a:r>
          </a:p>
        </p:txBody>
      </p:sp>
      <p:pic>
        <p:nvPicPr>
          <p:cNvPr id="5" name="Picture 4" descr="A close up of a computer keyboard&#10;&#10;Description automatically generated">
            <a:extLst>
              <a:ext uri="{FF2B5EF4-FFF2-40B4-BE49-F238E27FC236}">
                <a16:creationId xmlns:a16="http://schemas.microsoft.com/office/drawing/2014/main" id="{3565D566-EC8C-4266-AF89-7AB20CCEF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7534636" cy="6857990"/>
          </a:xfrm>
          <a:prstGeom prst="rect">
            <a:avLst/>
          </a:prstGeom>
        </p:spPr>
      </p:pic>
      <p:sp>
        <p:nvSpPr>
          <p:cNvPr id="4" name="Footer Placeholder 3"/>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3477054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51234" y="1829908"/>
            <a:ext cx="5127029" cy="3785419"/>
          </a:xfrm>
          <a:prstGeom prst="rect">
            <a:avLst/>
          </a:prstGeom>
        </p:spPr>
        <p:txBody>
          <a:bodyPr vert="horz" lIns="91440" tIns="45720" rIns="91440" bIns="45720" rtlCol="0">
            <a:normAutofit/>
          </a:bodyPr>
          <a:lstStyle/>
          <a:p>
            <a:pPr>
              <a:lnSpc>
                <a:spcPct val="90000"/>
              </a:lnSpc>
              <a:spcAft>
                <a:spcPts val="600"/>
              </a:spcAft>
            </a:pPr>
            <a:r>
              <a:rPr lang="en-US" sz="2800" b="1" dirty="0"/>
              <a:t>2.</a:t>
            </a:r>
          </a:p>
          <a:p>
            <a:pPr>
              <a:lnSpc>
                <a:spcPct val="90000"/>
              </a:lnSpc>
              <a:spcAft>
                <a:spcPts val="600"/>
              </a:spcAft>
            </a:pPr>
            <a:r>
              <a:rPr lang="en-US" sz="2800" b="1" dirty="0"/>
              <a:t>In a survey 70 per cent of young people who regretted having a sexual episode said that alcohol had been a factor.</a:t>
            </a:r>
          </a:p>
        </p:txBody>
      </p:sp>
      <p:pic>
        <p:nvPicPr>
          <p:cNvPr id="5" name="Picture 4" descr="A close up of a computer keyboard&#10;&#10;Description automatically generated">
            <a:extLst>
              <a:ext uri="{FF2B5EF4-FFF2-40B4-BE49-F238E27FC236}">
                <a16:creationId xmlns:a16="http://schemas.microsoft.com/office/drawing/2014/main" id="{D73AF841-BF90-4A55-9819-D99EDDCA241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43600" y="545634"/>
            <a:ext cx="5697166" cy="5818284"/>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3777724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8174735" y="134755"/>
            <a:ext cx="3377183" cy="3708895"/>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2800" b="1" dirty="0">
                <a:ea typeface="+mj-ea"/>
                <a:cs typeface="+mj-cs"/>
              </a:rPr>
              <a:t>3.</a:t>
            </a:r>
          </a:p>
          <a:p>
            <a:pPr>
              <a:lnSpc>
                <a:spcPct val="90000"/>
              </a:lnSpc>
              <a:spcBef>
                <a:spcPct val="0"/>
              </a:spcBef>
              <a:spcAft>
                <a:spcPts val="600"/>
              </a:spcAft>
            </a:pPr>
            <a:r>
              <a:rPr lang="en-US" sz="2800" b="1" dirty="0">
                <a:ea typeface="+mj-ea"/>
                <a:cs typeface="+mj-cs"/>
              </a:rPr>
              <a:t>Alcohol affects teenage growth. </a:t>
            </a:r>
          </a:p>
        </p:txBody>
      </p:sp>
      <p:pic>
        <p:nvPicPr>
          <p:cNvPr id="5" name="Picture 4" descr="A close up of a computer keyboard&#10;&#10;Description automatically generated">
            <a:extLst>
              <a:ext uri="{FF2B5EF4-FFF2-40B4-BE49-F238E27FC236}">
                <a16:creationId xmlns:a16="http://schemas.microsoft.com/office/drawing/2014/main" id="{87344FC6-DA08-4AB2-A3C6-9975D59524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7534636" cy="6857990"/>
          </a:xfrm>
          <a:prstGeom prst="rect">
            <a:avLst/>
          </a:prstGeom>
        </p:spPr>
      </p:pic>
      <p:sp>
        <p:nvSpPr>
          <p:cNvPr id="4" name="Footer Placeholder 3"/>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359929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39663" y="1536290"/>
            <a:ext cx="5127029" cy="3785419"/>
          </a:xfrm>
          <a:prstGeom prst="rect">
            <a:avLst/>
          </a:prstGeom>
        </p:spPr>
        <p:txBody>
          <a:bodyPr vert="horz" lIns="91440" tIns="45720" rIns="91440" bIns="45720" rtlCol="0">
            <a:normAutofit/>
          </a:bodyPr>
          <a:lstStyle/>
          <a:p>
            <a:pPr>
              <a:lnSpc>
                <a:spcPct val="90000"/>
              </a:lnSpc>
              <a:spcAft>
                <a:spcPts val="600"/>
              </a:spcAft>
            </a:pPr>
            <a:r>
              <a:rPr lang="en-US" sz="2800" b="1" dirty="0"/>
              <a:t>4.</a:t>
            </a:r>
          </a:p>
          <a:p>
            <a:pPr>
              <a:lnSpc>
                <a:spcPct val="90000"/>
              </a:lnSpc>
              <a:spcAft>
                <a:spcPts val="600"/>
              </a:spcAft>
            </a:pPr>
            <a:r>
              <a:rPr lang="en-US" sz="2800" b="1" dirty="0"/>
              <a:t>Over 1000 young people under the age of 15 in the UK are admitted to hospital each year with acute alcohol poisoning. </a:t>
            </a:r>
          </a:p>
        </p:txBody>
      </p:sp>
      <p:pic>
        <p:nvPicPr>
          <p:cNvPr id="5" name="Picture 4" descr="A close up of a computer keyboard&#10;&#10;Description automatically generated">
            <a:extLst>
              <a:ext uri="{FF2B5EF4-FFF2-40B4-BE49-F238E27FC236}">
                <a16:creationId xmlns:a16="http://schemas.microsoft.com/office/drawing/2014/main" id="{D918B1FB-C8F2-4AA4-94D1-0B266238B1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1435897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7206915" y="1693535"/>
            <a:ext cx="4487778" cy="2677656"/>
          </a:xfrm>
          <a:prstGeom prst="rect">
            <a:avLst/>
          </a:prstGeom>
          <a:noFill/>
        </p:spPr>
        <p:txBody>
          <a:bodyPr wrap="square" rtlCol="0">
            <a:spAutoFit/>
          </a:bodyPr>
          <a:lstStyle/>
          <a:p>
            <a:r>
              <a:rPr lang="en-US" sz="2800" b="1" dirty="0"/>
              <a:t>5.</a:t>
            </a:r>
          </a:p>
          <a:p>
            <a:r>
              <a:rPr lang="en-US" sz="2800" b="1" dirty="0"/>
              <a:t>Alcohol causes more deaths than all other drugs related deaths combined. Scotland has the highest rate of all UK countries. </a:t>
            </a:r>
          </a:p>
        </p:txBody>
      </p:sp>
      <p:pic>
        <p:nvPicPr>
          <p:cNvPr id="6" name="Picture 5" descr="A close up of a computer keyboard&#10;&#10;Description automatically generated">
            <a:extLst>
              <a:ext uri="{FF2B5EF4-FFF2-40B4-BE49-F238E27FC236}">
                <a16:creationId xmlns:a16="http://schemas.microsoft.com/office/drawing/2014/main" id="{F97FFCF2-E0F9-4CE6-9887-A569C442CC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7404" y="552533"/>
            <a:ext cx="5461724" cy="5577837"/>
          </a:xfrm>
          <a:prstGeom prst="rect">
            <a:avLst/>
          </a:prstGeom>
          <a:effectLst/>
        </p:spPr>
      </p:pic>
    </p:spTree>
    <p:extLst>
      <p:ext uri="{BB962C8B-B14F-4D97-AF65-F5344CB8AC3E}">
        <p14:creationId xmlns:p14="http://schemas.microsoft.com/office/powerpoint/2010/main" val="358459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77747" y="1259306"/>
            <a:ext cx="5127029" cy="3785419"/>
          </a:xfrm>
          <a:prstGeom prst="rect">
            <a:avLst/>
          </a:prstGeom>
        </p:spPr>
        <p:txBody>
          <a:bodyPr vert="horz" lIns="91440" tIns="45720" rIns="91440" bIns="45720" rtlCol="0">
            <a:normAutofit/>
          </a:bodyPr>
          <a:lstStyle/>
          <a:p>
            <a:pPr>
              <a:lnSpc>
                <a:spcPct val="90000"/>
              </a:lnSpc>
              <a:spcAft>
                <a:spcPts val="600"/>
              </a:spcAft>
            </a:pPr>
            <a:r>
              <a:rPr lang="en-US" sz="2800" b="1" dirty="0"/>
              <a:t>6.</a:t>
            </a:r>
          </a:p>
          <a:p>
            <a:pPr>
              <a:lnSpc>
                <a:spcPct val="90000"/>
              </a:lnSpc>
              <a:spcAft>
                <a:spcPts val="600"/>
              </a:spcAft>
            </a:pPr>
            <a:r>
              <a:rPr lang="en-US" sz="2800" b="1" dirty="0"/>
              <a:t>In a survey 28 per cent of young adults said that they'd had sex with someone they wouldn't normally fancy – and in most cases they blamed alcohol. </a:t>
            </a:r>
          </a:p>
        </p:txBody>
      </p:sp>
      <p:pic>
        <p:nvPicPr>
          <p:cNvPr id="5" name="Picture 4" descr="A close up of a computer keyboard&#10;&#10;Description automatically generated">
            <a:extLst>
              <a:ext uri="{FF2B5EF4-FFF2-40B4-BE49-F238E27FC236}">
                <a16:creationId xmlns:a16="http://schemas.microsoft.com/office/drawing/2014/main" id="{7436DF4E-F12D-4117-860D-E7BDE3E92A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0613" y="640082"/>
            <a:ext cx="5461724" cy="5577837"/>
          </a:xfrm>
          <a:prstGeom prst="rect">
            <a:avLst/>
          </a:prstGeom>
          <a:effectLst/>
        </p:spPr>
      </p:pic>
      <p:sp>
        <p:nvSpPr>
          <p:cNvPr id="4" name="Footer Placeholder 3"/>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rshp.scot</a:t>
            </a:r>
          </a:p>
        </p:txBody>
      </p:sp>
    </p:spTree>
    <p:extLst>
      <p:ext uri="{BB962C8B-B14F-4D97-AF65-F5344CB8AC3E}">
        <p14:creationId xmlns:p14="http://schemas.microsoft.com/office/powerpoint/2010/main" val="427414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3" name="TextBox 2"/>
          <p:cNvSpPr txBox="1"/>
          <p:nvPr/>
        </p:nvSpPr>
        <p:spPr>
          <a:xfrm>
            <a:off x="6821905" y="1951006"/>
            <a:ext cx="4596063" cy="1815882"/>
          </a:xfrm>
          <a:prstGeom prst="rect">
            <a:avLst/>
          </a:prstGeom>
          <a:noFill/>
        </p:spPr>
        <p:txBody>
          <a:bodyPr wrap="square" rtlCol="0">
            <a:spAutoFit/>
          </a:bodyPr>
          <a:lstStyle/>
          <a:p>
            <a:r>
              <a:rPr lang="en-US" sz="2800" b="1" dirty="0"/>
              <a:t>7.</a:t>
            </a:r>
          </a:p>
          <a:p>
            <a:r>
              <a:rPr lang="en-US" sz="2800" b="1" dirty="0"/>
              <a:t>Alcohol is a factor in 75% of stabbings, 70% of beatings and 60% of murders. </a:t>
            </a:r>
          </a:p>
        </p:txBody>
      </p:sp>
      <p:pic>
        <p:nvPicPr>
          <p:cNvPr id="7" name="Picture 6" descr="A close up of a computer keyboard&#10;&#10;Description automatically generated">
            <a:extLst>
              <a:ext uri="{FF2B5EF4-FFF2-40B4-BE49-F238E27FC236}">
                <a16:creationId xmlns:a16="http://schemas.microsoft.com/office/drawing/2014/main" id="{1A08D441-5CD5-4B22-824B-0E4116AB56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648" y="1219367"/>
            <a:ext cx="5901489" cy="3934326"/>
          </a:xfrm>
          <a:prstGeom prst="rect">
            <a:avLst/>
          </a:prstGeom>
        </p:spPr>
      </p:pic>
    </p:spTree>
    <p:extLst>
      <p:ext uri="{BB962C8B-B14F-4D97-AF65-F5344CB8AC3E}">
        <p14:creationId xmlns:p14="http://schemas.microsoft.com/office/powerpoint/2010/main" val="1506785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850</Words>
  <Application>Microsoft Macintosh PowerPoint</Application>
  <PresentationFormat>Widescreen</PresentationFormat>
  <Paragraphs>95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Sex (+drugs + alcohol)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S.4 Sex (+drugs + alcohol)</dc:title>
  <dc:creator>Colin Morrison</dc:creator>
  <cp:lastModifiedBy>Microsoft Office User</cp:lastModifiedBy>
  <cp:revision>5</cp:revision>
  <dcterms:created xsi:type="dcterms:W3CDTF">2019-04-26T07:53:08Z</dcterms:created>
  <dcterms:modified xsi:type="dcterms:W3CDTF">2019-07-01T14:55:58Z</dcterms:modified>
</cp:coreProperties>
</file>