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8"/>
  </p:notesMasterIdLst>
  <p:sldIdLst>
    <p:sldId id="256" r:id="rId2"/>
    <p:sldId id="263" r:id="rId3"/>
    <p:sldId id="264" r:id="rId4"/>
    <p:sldId id="265" r:id="rId5"/>
    <p:sldId id="266" r:id="rId6"/>
    <p:sldId id="267" r:id="rId7"/>
    <p:sldId id="276" r:id="rId8"/>
    <p:sldId id="268" r:id="rId9"/>
    <p:sldId id="269" r:id="rId10"/>
    <p:sldId id="275" r:id="rId11"/>
    <p:sldId id="270" r:id="rId12"/>
    <p:sldId id="271" r:id="rId13"/>
    <p:sldId id="272" r:id="rId14"/>
    <p:sldId id="273" r:id="rId15"/>
    <p:sldId id="274"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Morrison" initials="CM" lastIdx="1" clrIdx="0">
    <p:extLst>
      <p:ext uri="{19B8F6BF-5375-455C-9EA6-DF929625EA0E}">
        <p15:presenceInfo xmlns:p15="http://schemas.microsoft.com/office/powerpoint/2012/main" userId="9e8379d8aac75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110" d="100"/>
          <a:sy n="110" d="100"/>
        </p:scale>
        <p:origin x="17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1CDA5BC0-B297-C54C-8E6F-E9A74B1C1909}"/>
    <pc:docChg chg="custSel modSld">
      <pc:chgData name="Ross Robertson" userId="cb37bfa76ebf819d" providerId="LiveId" clId="{1CDA5BC0-B297-C54C-8E6F-E9A74B1C1909}" dt="2019-07-01T14:17:10.459" v="2" actId="12"/>
      <pc:docMkLst>
        <pc:docMk/>
      </pc:docMkLst>
      <pc:sldChg chg="modSp">
        <pc:chgData name="Ross Robertson" userId="cb37bfa76ebf819d" providerId="LiveId" clId="{1CDA5BC0-B297-C54C-8E6F-E9A74B1C1909}" dt="2019-07-01T14:17:10.459" v="2" actId="12"/>
        <pc:sldMkLst>
          <pc:docMk/>
          <pc:sldMk cId="979449192" sldId="256"/>
        </pc:sldMkLst>
        <pc:spChg chg="mod">
          <ac:chgData name="Ross Robertson" userId="cb37bfa76ebf819d" providerId="LiveId" clId="{1CDA5BC0-B297-C54C-8E6F-E9A74B1C1909}" dt="2019-07-01T14:17:07.249" v="1" actId="27636"/>
          <ac:spMkLst>
            <pc:docMk/>
            <pc:sldMk cId="979449192" sldId="256"/>
            <ac:spMk id="2" creationId="{00000000-0000-0000-0000-000000000000}"/>
          </ac:spMkLst>
        </pc:spChg>
        <pc:spChg chg="mod">
          <ac:chgData name="Ross Robertson" userId="cb37bfa76ebf819d" providerId="LiveId" clId="{1CDA5BC0-B297-C54C-8E6F-E9A74B1C1909}" dt="2019-07-01T14:17:10.459" v="2" actId="12"/>
          <ac:spMkLst>
            <pc:docMk/>
            <pc:sldMk cId="979449192" sldId="256"/>
            <ac:spMk id="3" creationId="{00000000-0000-0000-0000-000000000000}"/>
          </ac:spMkLst>
        </pc:spChg>
      </pc:sldChg>
    </pc:docChg>
  </pc:docChgLst>
  <pc:docChgLst>
    <pc:chgData name="Ross Robertson" userId="cb37bfa76ebf819d" providerId="LiveId" clId="{23547422-5895-1C4F-A450-2143F5DFA78F}"/>
    <pc:docChg chg="modSld">
      <pc:chgData name="Ross Robertson" userId="cb37bfa76ebf819d" providerId="LiveId" clId="{23547422-5895-1C4F-A450-2143F5DFA78F}" dt="2019-07-25T08:44:53.260" v="48" actId="255"/>
      <pc:docMkLst>
        <pc:docMk/>
      </pc:docMkLst>
      <pc:sldChg chg="modSp">
        <pc:chgData name="Ross Robertson" userId="cb37bfa76ebf819d" providerId="LiveId" clId="{23547422-5895-1C4F-A450-2143F5DFA78F}" dt="2019-07-25T08:41:53.412" v="0" actId="1076"/>
        <pc:sldMkLst>
          <pc:docMk/>
          <pc:sldMk cId="979449192" sldId="256"/>
        </pc:sldMkLst>
        <pc:spChg chg="mod">
          <ac:chgData name="Ross Robertson" userId="cb37bfa76ebf819d" providerId="LiveId" clId="{23547422-5895-1C4F-A450-2143F5DFA78F}" dt="2019-07-25T08:41:53.412" v="0" actId="1076"/>
          <ac:spMkLst>
            <pc:docMk/>
            <pc:sldMk cId="979449192" sldId="256"/>
            <ac:spMk id="2" creationId="{00000000-0000-0000-0000-000000000000}"/>
          </ac:spMkLst>
        </pc:spChg>
      </pc:sldChg>
      <pc:sldChg chg="modSp">
        <pc:chgData name="Ross Robertson" userId="cb37bfa76ebf819d" providerId="LiveId" clId="{23547422-5895-1C4F-A450-2143F5DFA78F}" dt="2019-07-25T08:44:53.260" v="48" actId="255"/>
        <pc:sldMkLst>
          <pc:docMk/>
          <pc:sldMk cId="1584363377" sldId="264"/>
        </pc:sldMkLst>
        <pc:spChg chg="mod">
          <ac:chgData name="Ross Robertson" userId="cb37bfa76ebf819d" providerId="LiveId" clId="{23547422-5895-1C4F-A450-2143F5DFA78F}" dt="2019-07-25T08:44:53.260" v="48" actId="255"/>
          <ac:spMkLst>
            <pc:docMk/>
            <pc:sldMk cId="1584363377" sldId="264"/>
            <ac:spMk id="5" creationId="{00000000-0000-0000-0000-000000000000}"/>
          </ac:spMkLst>
        </pc:spChg>
        <pc:picChg chg="mod modCrop">
          <ac:chgData name="Ross Robertson" userId="cb37bfa76ebf819d" providerId="LiveId" clId="{23547422-5895-1C4F-A450-2143F5DFA78F}" dt="2019-07-25T08:44:09.613" v="39" actId="732"/>
          <ac:picMkLst>
            <pc:docMk/>
            <pc:sldMk cId="1584363377" sldId="264"/>
            <ac:picMk id="3" creationId="{5F27349A-A3A8-43EE-9860-7C64B5A07D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7/25/19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14</a:t>
            </a:fld>
            <a:endParaRPr lang="en-US"/>
          </a:p>
        </p:txBody>
      </p:sp>
    </p:spTree>
    <p:extLst>
      <p:ext uri="{BB962C8B-B14F-4D97-AF65-F5344CB8AC3E}">
        <p14:creationId xmlns:p14="http://schemas.microsoft.com/office/powerpoint/2010/main" val="41408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25/07/2019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25/07/2019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25/07/2019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25/07/2019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25/07/2019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25/07/2019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25/07/2019</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25/07/2019</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25/07/2019</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25/07/2019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25/07/2019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25/07/2019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youtu.be/f-xbQeGZ6r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womenshealthmag.com/sex-and-love/a19931416/anal-se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youtu.be/GU3JqoUDkj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131704"/>
            <a:ext cx="9137515" cy="1420238"/>
          </a:xfrm>
        </p:spPr>
        <p:txBody>
          <a:bodyPr>
            <a:normAutofit/>
          </a:bodyPr>
          <a:lstStyle/>
          <a:p>
            <a:r>
              <a:rPr lang="en-GB" sz="4400" b="1" dirty="0"/>
              <a:t>Sex: Masturbation, Oral and Anal Sex</a:t>
            </a:r>
            <a:endParaRPr lang="en-US" sz="4400" b="1"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can describe the range of sexual behaviours that are considered ‘sex’. </a:t>
            </a:r>
          </a:p>
          <a:p>
            <a:pPr marL="342900" lvl="0" indent="-342900" algn="l">
              <a:buFont typeface="Arial" panose="020B0604020202020204" pitchFamily="34" charset="0"/>
              <a:buChar char="•"/>
            </a:pPr>
            <a:r>
              <a:rPr lang="en-GB" dirty="0"/>
              <a:t>I understand the social taboos about some sexual practices, but I know that accurate information, support or help is available when I need it.</a:t>
            </a:r>
          </a:p>
          <a:p>
            <a:pPr marL="342900" lvl="0" indent="-342900" algn="l">
              <a:buFont typeface="Arial" panose="020B0604020202020204" pitchFamily="34" charset="0"/>
              <a:buChar char="•"/>
            </a:pPr>
            <a:r>
              <a:rPr lang="en-GB" dirty="0"/>
              <a:t>I can explain the need for consent in all sexual activity.</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lstStyle/>
          <a:p>
            <a:r>
              <a:rPr lang="en-US"/>
              <a:t>rshp.scot</a:t>
            </a:r>
          </a:p>
        </p:txBody>
      </p:sp>
      <p:sp>
        <p:nvSpPr>
          <p:cNvPr id="3" name="TextBox 2"/>
          <p:cNvSpPr txBox="1"/>
          <p:nvPr/>
        </p:nvSpPr>
        <p:spPr>
          <a:xfrm>
            <a:off x="815555" y="1511907"/>
            <a:ext cx="5280445" cy="2308324"/>
          </a:xfrm>
          <a:prstGeom prst="rect">
            <a:avLst/>
          </a:prstGeom>
          <a:noFill/>
        </p:spPr>
        <p:txBody>
          <a:bodyPr wrap="square" rtlCol="0">
            <a:spAutoFit/>
          </a:bodyPr>
          <a:lstStyle/>
          <a:p>
            <a:r>
              <a:rPr lang="en-GB" sz="2400" b="1" dirty="0"/>
              <a:t>Condoms and lube</a:t>
            </a:r>
          </a:p>
          <a:p>
            <a:pPr marL="342900" lvl="0" indent="-342900">
              <a:buFont typeface="Arial" panose="020B0604020202020204" pitchFamily="34" charset="0"/>
              <a:buChar char="•"/>
            </a:pPr>
            <a:r>
              <a:rPr lang="en-GB" sz="2400" dirty="0"/>
              <a:t>Any penetrative sex carries risks – of pregnancy or STIs. </a:t>
            </a:r>
          </a:p>
          <a:p>
            <a:pPr marL="342900" lvl="0" indent="-342900">
              <a:buFont typeface="Arial" panose="020B0604020202020204" pitchFamily="34" charset="0"/>
              <a:buChar char="•"/>
            </a:pPr>
            <a:r>
              <a:rPr lang="en-GB" sz="2400" dirty="0"/>
              <a:t>Condoms protect from both.</a:t>
            </a:r>
          </a:p>
          <a:p>
            <a:pPr marL="342900" lvl="0" indent="-342900">
              <a:buFont typeface="Arial" panose="020B0604020202020204" pitchFamily="34" charset="0"/>
              <a:buChar char="•"/>
            </a:pPr>
            <a:r>
              <a:rPr lang="en-GB" sz="2400" dirty="0"/>
              <a:t>Use condoms and lube for anal sex, it is safer and more pleasurable. </a:t>
            </a:r>
          </a:p>
        </p:txBody>
      </p:sp>
      <p:pic>
        <p:nvPicPr>
          <p:cNvPr id="6" name="Picture 5" descr="A picture containing furniture, seat, chair&#10;&#10;Description automatically generated">
            <a:extLst>
              <a:ext uri="{FF2B5EF4-FFF2-40B4-BE49-F238E27FC236}">
                <a16:creationId xmlns:a16="http://schemas.microsoft.com/office/drawing/2014/main" id="{59C96385-E918-465D-814D-4CA0F912B5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6283118" y="640081"/>
            <a:ext cx="5461724" cy="5577837"/>
          </a:xfrm>
          <a:prstGeom prst="rect">
            <a:avLst/>
          </a:prstGeom>
          <a:effectLst/>
        </p:spPr>
      </p:pic>
    </p:spTree>
    <p:extLst>
      <p:ext uri="{BB962C8B-B14F-4D97-AF65-F5344CB8AC3E}">
        <p14:creationId xmlns:p14="http://schemas.microsoft.com/office/powerpoint/2010/main" val="234844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880921" y="537269"/>
            <a:ext cx="6106403" cy="6001643"/>
          </a:xfrm>
          <a:prstGeom prst="rect">
            <a:avLst/>
          </a:prstGeom>
          <a:noFill/>
        </p:spPr>
        <p:txBody>
          <a:bodyPr wrap="square" rtlCol="0">
            <a:spAutoFit/>
          </a:bodyPr>
          <a:lstStyle/>
          <a:p>
            <a:r>
              <a:rPr lang="en-GB" sz="2400" b="1" dirty="0"/>
              <a:t>The impact of pornography</a:t>
            </a:r>
          </a:p>
          <a:p>
            <a:pPr marL="285750" indent="-285750">
              <a:buFont typeface="Arial" panose="020B0604020202020204" pitchFamily="34" charset="0"/>
              <a:buChar char="•"/>
            </a:pPr>
            <a:endParaRPr lang="en-GB" sz="2400" dirty="0"/>
          </a:p>
          <a:p>
            <a:pPr lvl="0"/>
            <a:r>
              <a:rPr lang="en-GB" sz="2400" dirty="0"/>
              <a:t>Data from a major porn site shows that from 2009 to 2015, search volume for anal sex videos increased by 120%</a:t>
            </a:r>
          </a:p>
          <a:p>
            <a:pPr lvl="0"/>
            <a:endParaRPr lang="en-GB" sz="2400" dirty="0"/>
          </a:p>
          <a:p>
            <a:pPr lvl="0"/>
            <a:r>
              <a:rPr lang="en-GB" sz="2400" dirty="0"/>
              <a:t>In a 2010 study, researchers watched the 50 most popular porn movies and found 356 depictions, in 55% of the scenes, of men and women having anal sex.</a:t>
            </a:r>
          </a:p>
          <a:p>
            <a:endParaRPr lang="en-GB" sz="2400" b="1" dirty="0"/>
          </a:p>
          <a:p>
            <a:r>
              <a:rPr lang="en-GB" sz="2400" b="1" dirty="0"/>
              <a:t>Do you think pornography is influencing what young people do or want to do sexually? Is this a good or a bad thing?</a:t>
            </a:r>
          </a:p>
          <a:p>
            <a:pPr marL="285750" lvl="0" indent="-285750">
              <a:buFont typeface="Arial" panose="020B0604020202020204" pitchFamily="34" charset="0"/>
              <a:buChar char="•"/>
            </a:pPr>
            <a:endParaRPr lang="en-GB" sz="2400" dirty="0"/>
          </a:p>
          <a:p>
            <a:r>
              <a:rPr lang="en-GB" sz="2400" b="1" dirty="0"/>
              <a:t> </a:t>
            </a:r>
            <a:endParaRPr lang="en-GB" sz="2400" dirty="0"/>
          </a:p>
        </p:txBody>
      </p:sp>
      <p:pic>
        <p:nvPicPr>
          <p:cNvPr id="7" name="Picture 6">
            <a:extLst>
              <a:ext uri="{FF2B5EF4-FFF2-40B4-BE49-F238E27FC236}">
                <a16:creationId xmlns:a16="http://schemas.microsoft.com/office/drawing/2014/main" id="{2046D19C-71AA-6E47-8465-4D4BA969C6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7326" y="296414"/>
            <a:ext cx="4662577" cy="4662577"/>
          </a:xfrm>
          <a:prstGeom prst="rect">
            <a:avLst/>
          </a:prstGeom>
        </p:spPr>
      </p:pic>
      <p:pic>
        <p:nvPicPr>
          <p:cNvPr id="9" name="Picture 8">
            <a:extLst>
              <a:ext uri="{FF2B5EF4-FFF2-40B4-BE49-F238E27FC236}">
                <a16:creationId xmlns:a16="http://schemas.microsoft.com/office/drawing/2014/main" id="{6E6E5950-051C-F44E-AEA7-5F1B6502B3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7323" y="136525"/>
            <a:ext cx="5999747" cy="5999747"/>
          </a:xfrm>
          <a:prstGeom prst="rect">
            <a:avLst/>
          </a:prstGeom>
        </p:spPr>
      </p:pic>
    </p:spTree>
    <p:extLst>
      <p:ext uri="{BB962C8B-B14F-4D97-AF65-F5344CB8AC3E}">
        <p14:creationId xmlns:p14="http://schemas.microsoft.com/office/powerpoint/2010/main" val="338579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C2DE4AB3-C40C-4EE5-8A58-19DA9FA5B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TextBox 2"/>
          <p:cNvSpPr txBox="1"/>
          <p:nvPr/>
        </p:nvSpPr>
        <p:spPr>
          <a:xfrm>
            <a:off x="6044224" y="1080699"/>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rgbClr val="000000"/>
                </a:solidFill>
              </a:rPr>
              <a:t>Your body during sex</a:t>
            </a:r>
          </a:p>
          <a:p>
            <a:pPr>
              <a:lnSpc>
                <a:spcPct val="90000"/>
              </a:lnSpc>
              <a:spcAft>
                <a:spcPts val="600"/>
              </a:spcAft>
            </a:pPr>
            <a:r>
              <a:rPr lang="en-US" sz="2800" u="sng" dirty="0">
                <a:solidFill>
                  <a:srgbClr val="000000"/>
                </a:solidFill>
                <a:hlinkClick r:id="rId4"/>
              </a:rPr>
              <a:t>https://youtu.be/f-xbQeGZ6rk</a:t>
            </a:r>
            <a:r>
              <a:rPr lang="en-US" sz="2800" dirty="0">
                <a:solidFill>
                  <a:srgbClr val="000000"/>
                </a:solidFill>
              </a:rPr>
              <a:t> </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142155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761541" y="612844"/>
            <a:ext cx="6843026" cy="5632311"/>
          </a:xfrm>
          <a:prstGeom prst="rect">
            <a:avLst/>
          </a:prstGeom>
          <a:noFill/>
        </p:spPr>
        <p:txBody>
          <a:bodyPr wrap="square" rtlCol="0">
            <a:spAutoFit/>
          </a:bodyPr>
          <a:lstStyle/>
          <a:p>
            <a:r>
              <a:rPr lang="en-GB" sz="2400" b="1" dirty="0"/>
              <a:t>Anal sex</a:t>
            </a:r>
            <a:endParaRPr lang="en-GB" sz="2400" dirty="0"/>
          </a:p>
          <a:p>
            <a:pPr lvl="0"/>
            <a:r>
              <a:rPr lang="en-GB" sz="2400" dirty="0"/>
              <a:t>Using a sample of 130 heterosexual men and women between the ages of 16 and 18 from the cities and suburbs of England, scientists conducted group interviews and individual interviews to find out about the participants’ sexual practices. </a:t>
            </a:r>
          </a:p>
          <a:p>
            <a:pPr lvl="0"/>
            <a:endParaRPr lang="en-GB" sz="2400" dirty="0"/>
          </a:p>
          <a:p>
            <a:pPr lvl="0"/>
            <a:r>
              <a:rPr lang="en-GB" sz="2400" dirty="0"/>
              <a:t>The results revealed major gender differences in the ways men and women talk about anal sex and their motivations to have it. </a:t>
            </a:r>
          </a:p>
          <a:p>
            <a:pPr lvl="0"/>
            <a:endParaRPr lang="en-GB" sz="2400" dirty="0"/>
          </a:p>
          <a:p>
            <a:pPr lvl="0"/>
            <a:r>
              <a:rPr lang="en-GB" sz="2400" dirty="0"/>
              <a:t>While men in the study tended to correlate anal sex with pleasure and macho sexual achievement, women brought up a fear of physical pain and a damaged reputation. </a:t>
            </a:r>
          </a:p>
        </p:txBody>
      </p:sp>
      <p:pic>
        <p:nvPicPr>
          <p:cNvPr id="6" name="Picture 5">
            <a:extLst>
              <a:ext uri="{FF2B5EF4-FFF2-40B4-BE49-F238E27FC236}">
                <a16:creationId xmlns:a16="http://schemas.microsoft.com/office/drawing/2014/main" id="{6AD541EE-DBC6-9F4E-BEB1-C69F071A11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2232" y="-768456"/>
            <a:ext cx="8024446" cy="8024446"/>
          </a:xfrm>
          <a:prstGeom prst="rect">
            <a:avLst/>
          </a:prstGeom>
        </p:spPr>
      </p:pic>
    </p:spTree>
    <p:extLst>
      <p:ext uri="{BB962C8B-B14F-4D97-AF65-F5344CB8AC3E}">
        <p14:creationId xmlns:p14="http://schemas.microsoft.com/office/powerpoint/2010/main" val="137516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193" y="690350"/>
            <a:ext cx="7391859" cy="5386090"/>
          </a:xfrm>
          <a:prstGeom prst="rect">
            <a:avLst/>
          </a:prstGeom>
          <a:noFill/>
        </p:spPr>
        <p:txBody>
          <a:bodyPr wrap="square" rtlCol="0">
            <a:spAutoFit/>
          </a:bodyPr>
          <a:lstStyle/>
          <a:p>
            <a:r>
              <a:rPr lang="en-GB" sz="2400" b="1" dirty="0"/>
              <a:t>Anal sex</a:t>
            </a:r>
            <a:endParaRPr lang="en-GB" sz="2400" dirty="0"/>
          </a:p>
          <a:p>
            <a:pPr lvl="0"/>
            <a:r>
              <a:rPr lang="en-GB" sz="2400" dirty="0"/>
              <a:t>Male subjects often expressed that they wanted to have anal sex to mimic pornography and because it was more pleasurable than vaginal penetration, while women mainly said they did it to please their partners. </a:t>
            </a:r>
          </a:p>
          <a:p>
            <a:pPr lvl="0"/>
            <a:endParaRPr lang="en-GB" sz="1600" dirty="0"/>
          </a:p>
          <a:p>
            <a:pPr lvl="0"/>
            <a:r>
              <a:rPr lang="en-GB" sz="2400" dirty="0"/>
              <a:t>There was a shared understanding between interviewees that women were supposed to be begged or forced into participating and should expect it to hurt, and if they turned down anal sex, they were uptight. The idea of “if you try it, you’ll like it” was frequently referred to as a tactic men used to convince women to try it. </a:t>
            </a:r>
          </a:p>
          <a:p>
            <a:pPr lvl="0"/>
            <a:endParaRPr lang="en-GB" sz="1600" dirty="0"/>
          </a:p>
          <a:p>
            <a:pPr lvl="0"/>
            <a:r>
              <a:rPr lang="en-GB" sz="2400" dirty="0"/>
              <a:t>And unfortunately, many subjects were unaware that STIs can easily be transmitted through anal sex. </a:t>
            </a:r>
          </a:p>
        </p:txBody>
      </p:sp>
      <p:pic>
        <p:nvPicPr>
          <p:cNvPr id="6" name="Picture 5">
            <a:extLst>
              <a:ext uri="{FF2B5EF4-FFF2-40B4-BE49-F238E27FC236}">
                <a16:creationId xmlns:a16="http://schemas.microsoft.com/office/drawing/2014/main" id="{6AD541EE-DBC6-9F4E-BEB1-C69F071A1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1606" y="-797489"/>
            <a:ext cx="8024446" cy="8024446"/>
          </a:xfrm>
          <a:prstGeom prst="rect">
            <a:avLst/>
          </a:prstGeom>
        </p:spPr>
      </p:pic>
      <p:sp>
        <p:nvSpPr>
          <p:cNvPr id="2" name="Rectangle 1">
            <a:extLst>
              <a:ext uri="{FF2B5EF4-FFF2-40B4-BE49-F238E27FC236}">
                <a16:creationId xmlns:a16="http://schemas.microsoft.com/office/drawing/2014/main" id="{F4093D00-BDFE-A34E-BCC4-D4CF043E9404}"/>
              </a:ext>
            </a:extLst>
          </p:cNvPr>
          <p:cNvSpPr/>
          <p:nvPr/>
        </p:nvSpPr>
        <p:spPr>
          <a:xfrm>
            <a:off x="1195718" y="6261600"/>
            <a:ext cx="10074797" cy="338554"/>
          </a:xfrm>
          <a:prstGeom prst="rect">
            <a:avLst/>
          </a:prstGeom>
        </p:spPr>
        <p:txBody>
          <a:bodyPr wrap="square">
            <a:spAutoFit/>
          </a:bodyPr>
          <a:lstStyle/>
          <a:p>
            <a:r>
              <a:rPr lang="en-GB" sz="1600" dirty="0">
                <a:solidFill>
                  <a:srgbClr val="000000"/>
                </a:solidFill>
                <a:latin typeface="+mj-lt"/>
                <a:ea typeface="Calibri" panose="020F0502020204030204" pitchFamily="34" charset="0"/>
              </a:rPr>
              <a:t>Source: Women’s Health magazine 2014 </a:t>
            </a:r>
            <a:r>
              <a:rPr lang="en-GB" sz="1600" u="sng" dirty="0">
                <a:solidFill>
                  <a:srgbClr val="000000"/>
                </a:solidFill>
                <a:latin typeface="+mj-lt"/>
                <a:ea typeface="Calibri" panose="020F0502020204030204" pitchFamily="34" charset="0"/>
                <a:hlinkClick r:id="rId4"/>
              </a:rPr>
              <a:t>https://www.womenshealthmag.com/sex-and-love/a19931416/anal-sex/</a:t>
            </a:r>
            <a:r>
              <a:rPr lang="en-GB" sz="1600" dirty="0">
                <a:solidFill>
                  <a:srgbClr val="000000"/>
                </a:solidFill>
                <a:latin typeface="+mj-lt"/>
                <a:ea typeface="Calibri" panose="020F0502020204030204" pitchFamily="34" charset="0"/>
              </a:rPr>
              <a:t> </a:t>
            </a:r>
            <a:endParaRPr lang="en-US" sz="1600" dirty="0">
              <a:latin typeface="+mj-lt"/>
            </a:endParaRPr>
          </a:p>
        </p:txBody>
      </p:sp>
    </p:spTree>
    <p:extLst>
      <p:ext uri="{BB962C8B-B14F-4D97-AF65-F5344CB8AC3E}">
        <p14:creationId xmlns:p14="http://schemas.microsoft.com/office/powerpoint/2010/main" val="355181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8930" y="1075113"/>
            <a:ext cx="5127029" cy="3785419"/>
          </a:xfrm>
          <a:prstGeom prst="rect">
            <a:avLst/>
          </a:prstGeom>
        </p:spPr>
        <p:txBody>
          <a:bodyPr vert="horz" lIns="91440" tIns="45720" rIns="91440" bIns="45720" rtlCol="0">
            <a:normAutofit lnSpcReduction="10000"/>
          </a:bodyPr>
          <a:lstStyle/>
          <a:p>
            <a:pPr>
              <a:lnSpc>
                <a:spcPct val="90000"/>
              </a:lnSpc>
              <a:spcAft>
                <a:spcPts val="600"/>
              </a:spcAft>
            </a:pPr>
            <a:r>
              <a:rPr lang="en-US" sz="2400" b="1" dirty="0"/>
              <a:t>If you are considering having sex:</a:t>
            </a:r>
          </a:p>
          <a:p>
            <a:pPr>
              <a:lnSpc>
                <a:spcPct val="90000"/>
              </a:lnSpc>
              <a:spcAft>
                <a:spcPts val="600"/>
              </a:spcAft>
            </a:pPr>
            <a:endParaRPr lang="en-US" sz="2400" dirty="0"/>
          </a:p>
          <a:p>
            <a:pPr marL="342900" lvl="0" indent="-228600">
              <a:lnSpc>
                <a:spcPct val="90000"/>
              </a:lnSpc>
              <a:spcAft>
                <a:spcPts val="600"/>
              </a:spcAft>
              <a:buFont typeface="Arial" panose="020B0604020202020204" pitchFamily="34" charset="0"/>
              <a:buChar char="•"/>
            </a:pPr>
            <a:r>
              <a:rPr lang="en-US" sz="2400" dirty="0"/>
              <a:t>Be clear with yourself about what you are ready for.</a:t>
            </a:r>
          </a:p>
          <a:p>
            <a:pPr marL="342900" lvl="0" indent="-228600">
              <a:lnSpc>
                <a:spcPct val="90000"/>
              </a:lnSpc>
              <a:spcAft>
                <a:spcPts val="600"/>
              </a:spcAft>
              <a:buFont typeface="Arial" panose="020B0604020202020204" pitchFamily="34" charset="0"/>
              <a:buChar char="•"/>
            </a:pPr>
            <a:r>
              <a:rPr lang="en-US" sz="2400" dirty="0"/>
              <a:t>Make sure your partner is taking the decision to have sex as seriously as you are.</a:t>
            </a:r>
          </a:p>
          <a:p>
            <a:pPr marL="342900" lvl="0" indent="-228600">
              <a:lnSpc>
                <a:spcPct val="90000"/>
              </a:lnSpc>
              <a:spcAft>
                <a:spcPts val="600"/>
              </a:spcAft>
              <a:buFont typeface="Arial" panose="020B0604020202020204" pitchFamily="34" charset="0"/>
              <a:buChar char="•"/>
            </a:pPr>
            <a:r>
              <a:rPr lang="en-US" sz="2400" dirty="0"/>
              <a:t>Don’t wait until the heat of the moment to decide what you are ready for.</a:t>
            </a:r>
          </a:p>
          <a:p>
            <a:pPr marL="342900" lvl="0" indent="-228600">
              <a:lnSpc>
                <a:spcPct val="90000"/>
              </a:lnSpc>
              <a:spcAft>
                <a:spcPts val="600"/>
              </a:spcAft>
              <a:buFont typeface="Arial" panose="020B0604020202020204" pitchFamily="34" charset="0"/>
              <a:buChar char="•"/>
            </a:pPr>
            <a:r>
              <a:rPr lang="en-US" sz="2400" dirty="0"/>
              <a:t>Explain what you are </a:t>
            </a:r>
            <a:r>
              <a:rPr lang="en-US" sz="2400" u="sng" dirty="0"/>
              <a:t>not</a:t>
            </a:r>
            <a:r>
              <a:rPr lang="en-US" sz="2400" dirty="0"/>
              <a:t> ready for.</a:t>
            </a:r>
          </a:p>
        </p:txBody>
      </p:sp>
      <p:sp>
        <p:nvSpPr>
          <p:cNvPr id="4" name="Footer Placeholder 3"/>
          <p:cNvSpPr>
            <a:spLocks noGrp="1"/>
          </p:cNvSpPr>
          <p:nvPr>
            <p:ph type="ftr" sz="quarter" idx="11"/>
          </p:nvPr>
        </p:nvSpPr>
        <p:spPr>
          <a:xfrm>
            <a:off x="648929" y="6356350"/>
            <a:ext cx="512703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Picture 5" descr="A close up of a piece of paper&#10;&#10;Description automatically generated">
            <a:extLst>
              <a:ext uri="{FF2B5EF4-FFF2-40B4-BE49-F238E27FC236}">
                <a16:creationId xmlns:a16="http://schemas.microsoft.com/office/drawing/2014/main" id="{D09FAB96-9D9F-4678-BF4C-EA6C693668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2" y="10"/>
            <a:ext cx="6101387" cy="6857990"/>
          </a:xfrm>
          <a:prstGeom prst="rect">
            <a:avLst/>
          </a:prstGeom>
          <a:effectLst/>
        </p:spPr>
      </p:pic>
    </p:spTree>
    <p:extLst>
      <p:ext uri="{BB962C8B-B14F-4D97-AF65-F5344CB8AC3E}">
        <p14:creationId xmlns:p14="http://schemas.microsoft.com/office/powerpoint/2010/main" val="280346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8930" y="1075113"/>
            <a:ext cx="5127029" cy="3785419"/>
          </a:xfrm>
          <a:prstGeom prst="rect">
            <a:avLst/>
          </a:prstGeom>
        </p:spPr>
        <p:txBody>
          <a:bodyPr vert="horz" lIns="91440" tIns="45720" rIns="91440" bIns="45720" rtlCol="0">
            <a:normAutofit/>
          </a:bodyPr>
          <a:lstStyle/>
          <a:p>
            <a:pPr>
              <a:lnSpc>
                <a:spcPct val="90000"/>
              </a:lnSpc>
              <a:spcAft>
                <a:spcPts val="600"/>
              </a:spcAft>
            </a:pPr>
            <a:r>
              <a:rPr lang="en-US" sz="2400" b="1" dirty="0"/>
              <a:t>If you are considering having sex:</a:t>
            </a:r>
            <a:endParaRPr lang="en-US" sz="2400" dirty="0"/>
          </a:p>
          <a:p>
            <a:pPr marL="342900" lvl="0" indent="-228600">
              <a:lnSpc>
                <a:spcPct val="90000"/>
              </a:lnSpc>
              <a:spcAft>
                <a:spcPts val="600"/>
              </a:spcAft>
              <a:buFont typeface="Arial" panose="020B0604020202020204" pitchFamily="34" charset="0"/>
              <a:buChar char="•"/>
            </a:pPr>
            <a:r>
              <a:rPr lang="en-US" sz="2400" dirty="0"/>
              <a:t>Discuss and sort what you and your partner need when it comes to contraception and/or condoms.</a:t>
            </a:r>
          </a:p>
          <a:p>
            <a:pPr marL="342900" lvl="0" indent="-228600">
              <a:lnSpc>
                <a:spcPct val="90000"/>
              </a:lnSpc>
              <a:spcAft>
                <a:spcPts val="600"/>
              </a:spcAft>
              <a:buFont typeface="Arial" panose="020B0604020202020204" pitchFamily="34" charset="0"/>
              <a:buChar char="•"/>
            </a:pPr>
            <a:r>
              <a:rPr lang="en-US" sz="2400" dirty="0"/>
              <a:t>You have the right to say no, to change your mind, to stop </a:t>
            </a:r>
            <a:r>
              <a:rPr lang="en-US" sz="2400" u="sng" dirty="0"/>
              <a:t>at any time</a:t>
            </a:r>
            <a:r>
              <a:rPr lang="en-US" sz="2400" dirty="0"/>
              <a:t>.</a:t>
            </a:r>
          </a:p>
          <a:p>
            <a:pPr marL="342900" lvl="0" indent="-228600">
              <a:lnSpc>
                <a:spcPct val="90000"/>
              </a:lnSpc>
              <a:spcAft>
                <a:spcPts val="600"/>
              </a:spcAft>
              <a:buFont typeface="Arial" panose="020B0604020202020204" pitchFamily="34" charset="0"/>
              <a:buChar char="•"/>
            </a:pPr>
            <a:r>
              <a:rPr lang="en-US" sz="2400" dirty="0"/>
              <a:t>You can discuss or ask </a:t>
            </a:r>
            <a:r>
              <a:rPr lang="en-US" sz="2400" u="sng" dirty="0"/>
              <a:t>anything</a:t>
            </a:r>
            <a:r>
              <a:rPr lang="en-US" sz="2400" dirty="0"/>
              <a:t> at a young people’s drop in/sexual health clinic.</a:t>
            </a:r>
          </a:p>
        </p:txBody>
      </p:sp>
      <p:sp>
        <p:nvSpPr>
          <p:cNvPr id="4" name="Footer Placeholder 3"/>
          <p:cNvSpPr>
            <a:spLocks noGrp="1"/>
          </p:cNvSpPr>
          <p:nvPr>
            <p:ph type="ftr" sz="quarter" idx="11"/>
          </p:nvPr>
        </p:nvSpPr>
        <p:spPr>
          <a:xfrm>
            <a:off x="648929" y="6356350"/>
            <a:ext cx="512703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Picture 5" descr="A close up of a piece of paper&#10;&#10;Description automatically generated">
            <a:extLst>
              <a:ext uri="{FF2B5EF4-FFF2-40B4-BE49-F238E27FC236}">
                <a16:creationId xmlns:a16="http://schemas.microsoft.com/office/drawing/2014/main" id="{D09FAB96-9D9F-4678-BF4C-EA6C693668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2" y="10"/>
            <a:ext cx="6101387" cy="6857990"/>
          </a:xfrm>
          <a:prstGeom prst="rect">
            <a:avLst/>
          </a:prstGeom>
          <a:effectLst/>
        </p:spPr>
      </p:pic>
    </p:spTree>
    <p:extLst>
      <p:ext uri="{BB962C8B-B14F-4D97-AF65-F5344CB8AC3E}">
        <p14:creationId xmlns:p14="http://schemas.microsoft.com/office/powerpoint/2010/main" val="219848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B1D1E2-3CD5-4EFE-AC41-15F5F781850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descr="A drawing of a cartoon character&#10;&#10;Description automatically generated">
            <a:extLst>
              <a:ext uri="{FF2B5EF4-FFF2-40B4-BE49-F238E27FC236}">
                <a16:creationId xmlns:a16="http://schemas.microsoft.com/office/drawing/2014/main" id="{B559E73C-F68F-4DB7-9268-51A13941B8E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4"/>
          <a:stretch/>
        </p:blipFill>
        <p:spPr>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6" name="Picture 5" descr="A picture containing queen&#10;&#10;Description automatically generated">
            <a:extLst>
              <a:ext uri="{FF2B5EF4-FFF2-40B4-BE49-F238E27FC236}">
                <a16:creationId xmlns:a16="http://schemas.microsoft.com/office/drawing/2014/main" id="{98650EEF-E874-467F-9698-186DE0E3B130}"/>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r="-5"/>
          <a:stretch/>
        </p:blipFill>
        <p:spPr>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3" name="Picture 12">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TextBox 2"/>
          <p:cNvSpPr txBox="1"/>
          <p:nvPr/>
        </p:nvSpPr>
        <p:spPr>
          <a:xfrm>
            <a:off x="6772296" y="1399067"/>
            <a:ext cx="4537387" cy="3639289"/>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rgbClr val="000000"/>
                </a:solidFill>
              </a:rPr>
              <a:t>The law says that sexual activity includes mutual masturbation, oral sex or penetrative sex. Penetrative sex is when a person puts their finger or penis or something else (like a sex toy/dildo) into a person’s vagina or anus (anal sex). </a:t>
            </a:r>
          </a:p>
        </p:txBody>
      </p:sp>
      <p:sp>
        <p:nvSpPr>
          <p:cNvPr id="4" name="Footer Placeholder 3"/>
          <p:cNvSpPr>
            <a:spLocks noGrp="1"/>
          </p:cNvSpPr>
          <p:nvPr>
            <p:ph type="ftr" sz="quarter" idx="11"/>
          </p:nvPr>
        </p:nvSpPr>
        <p:spPr>
          <a:xfrm>
            <a:off x="5046689" y="6223702"/>
            <a:ext cx="5615514"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168734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870854" y="483502"/>
            <a:ext cx="4947160" cy="3590788"/>
          </a:xfrm>
          <a:prstGeom prst="rect">
            <a:avLst/>
          </a:prstGeom>
        </p:spPr>
        <p:txBody>
          <a:bodyPr vert="horz" lIns="91440" tIns="45720" rIns="91440" bIns="45720" rtlCol="0">
            <a:noAutofit/>
          </a:bodyPr>
          <a:lstStyle/>
          <a:p>
            <a:pPr>
              <a:lnSpc>
                <a:spcPct val="90000"/>
              </a:lnSpc>
              <a:spcAft>
                <a:spcPts val="600"/>
              </a:spcAft>
            </a:pPr>
            <a:r>
              <a:rPr lang="en-US" sz="2400" b="1" dirty="0"/>
              <a:t>A history of masturbation</a:t>
            </a:r>
            <a:r>
              <a:rPr lang="en-US" sz="2400" dirty="0"/>
              <a:t>:</a:t>
            </a:r>
          </a:p>
          <a:p>
            <a:pPr>
              <a:lnSpc>
                <a:spcPct val="90000"/>
              </a:lnSpc>
              <a:spcAft>
                <a:spcPts val="600"/>
              </a:spcAft>
            </a:pPr>
            <a:r>
              <a:rPr lang="en-US" sz="2200" dirty="0"/>
              <a:t>People have always masturbated. But in some countries, cultures or religions, some people began to say that it’s wrong because it’s a waste of semen, which is supposed to be about creating life. Some people also claimed that masturbation could be bad for you, that it caused headaches or baldness or madness, none of which is true!</a:t>
            </a:r>
            <a:br>
              <a:rPr lang="en-US" sz="2200" dirty="0"/>
            </a:br>
            <a:br>
              <a:rPr lang="en-US" sz="2200" dirty="0"/>
            </a:br>
            <a:r>
              <a:rPr lang="en-US" sz="2200" dirty="0"/>
              <a:t>Today we know that masturbation is perfectly normal and a healthy sexual activity.</a:t>
            </a:r>
          </a:p>
          <a:p>
            <a:pPr>
              <a:lnSpc>
                <a:spcPct val="90000"/>
              </a:lnSpc>
              <a:spcAft>
                <a:spcPts val="600"/>
              </a:spcAft>
            </a:pPr>
            <a:br>
              <a:rPr lang="en-US" sz="2400" b="1" dirty="0"/>
            </a:br>
            <a:r>
              <a:rPr lang="en-US" sz="2400" b="1" dirty="0"/>
              <a:t>What myths have you heard about masturbation? </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descr="A close up of a logo&#10;&#10;Description automatically generated">
            <a:extLst>
              <a:ext uri="{FF2B5EF4-FFF2-40B4-BE49-F238E27FC236}">
                <a16:creationId xmlns:a16="http://schemas.microsoft.com/office/drawing/2014/main" id="{5F27349A-A3A8-43EE-9860-7C64B5A07D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3"/>
          <a:stretch/>
        </p:blipFill>
        <p:spPr>
          <a:xfrm>
            <a:off x="5984110" y="726569"/>
            <a:ext cx="6207889" cy="5629781"/>
          </a:xfrm>
          <a:prstGeom prst="rect">
            <a:avLst/>
          </a:prstGeom>
          <a:effectLst/>
        </p:spPr>
      </p:pic>
    </p:spTree>
    <p:extLst>
      <p:ext uri="{BB962C8B-B14F-4D97-AF65-F5344CB8AC3E}">
        <p14:creationId xmlns:p14="http://schemas.microsoft.com/office/powerpoint/2010/main" val="158436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8929" y="388634"/>
            <a:ext cx="5127031" cy="16766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dirty="0">
                <a:ea typeface="+mj-ea"/>
                <a:cs typeface="+mj-cs"/>
              </a:rPr>
              <a:t>Some facts about masturbation</a:t>
            </a:r>
          </a:p>
        </p:txBody>
      </p:sp>
      <p:sp>
        <p:nvSpPr>
          <p:cNvPr id="5" name="TextBox 4"/>
          <p:cNvSpPr txBox="1"/>
          <p:nvPr/>
        </p:nvSpPr>
        <p:spPr>
          <a:xfrm>
            <a:off x="578730" y="1740568"/>
            <a:ext cx="5127029" cy="3785419"/>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800" dirty="0"/>
              <a:t>Boys/men do it.</a:t>
            </a:r>
          </a:p>
          <a:p>
            <a:pPr marL="457200" indent="-228600">
              <a:lnSpc>
                <a:spcPct val="90000"/>
              </a:lnSpc>
              <a:spcAft>
                <a:spcPts val="600"/>
              </a:spcAft>
              <a:buFont typeface="Arial" panose="020B0604020202020204" pitchFamily="34" charset="0"/>
              <a:buChar char="•"/>
            </a:pPr>
            <a:r>
              <a:rPr lang="en-US" sz="2800" dirty="0"/>
              <a:t>Girls/women do it.</a:t>
            </a:r>
          </a:p>
          <a:p>
            <a:pPr marL="457200" indent="-228600">
              <a:lnSpc>
                <a:spcPct val="90000"/>
              </a:lnSpc>
              <a:spcAft>
                <a:spcPts val="600"/>
              </a:spcAft>
              <a:buFont typeface="Arial" panose="020B0604020202020204" pitchFamily="34" charset="0"/>
              <a:buChar char="•"/>
            </a:pPr>
            <a:r>
              <a:rPr lang="en-US" sz="2800" dirty="0"/>
              <a:t>It’s an individual thing – you work out what to do and what to imagine. </a:t>
            </a:r>
          </a:p>
          <a:p>
            <a:pPr marL="457200" indent="-228600">
              <a:lnSpc>
                <a:spcPct val="90000"/>
              </a:lnSpc>
              <a:spcAft>
                <a:spcPts val="600"/>
              </a:spcAft>
              <a:buFont typeface="Arial" panose="020B0604020202020204" pitchFamily="34" charset="0"/>
              <a:buChar char="•"/>
            </a:pPr>
            <a:r>
              <a:rPr lang="en-US" sz="2800" dirty="0"/>
              <a:t>It helps you get to know your body and what you like.</a:t>
            </a:r>
          </a:p>
          <a:p>
            <a:pPr marL="457200" indent="-228600">
              <a:lnSpc>
                <a:spcPct val="90000"/>
              </a:lnSpc>
              <a:spcAft>
                <a:spcPts val="600"/>
              </a:spcAft>
              <a:buFont typeface="Arial" panose="020B0604020202020204" pitchFamily="34" charset="0"/>
              <a:buChar char="•"/>
            </a:pPr>
            <a:r>
              <a:rPr lang="en-US" sz="2800" dirty="0"/>
              <a:t>Masturbation is a solo thing and can also be part of couple sex.</a:t>
            </a:r>
          </a:p>
        </p:txBody>
      </p:sp>
      <p:pic>
        <p:nvPicPr>
          <p:cNvPr id="6" name="Picture 5" descr="A person holding a sign&#10;&#10;Description automatically generated">
            <a:extLst>
              <a:ext uri="{FF2B5EF4-FFF2-40B4-BE49-F238E27FC236}">
                <a16:creationId xmlns:a16="http://schemas.microsoft.com/office/drawing/2014/main"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02306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4965EB0-E039-4ABF-B62A-016ECBBA0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5" name="TextBox 4"/>
          <p:cNvSpPr txBox="1"/>
          <p:nvPr/>
        </p:nvSpPr>
        <p:spPr>
          <a:xfrm>
            <a:off x="5931707" y="1080699"/>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rgbClr val="000000"/>
                </a:solidFill>
              </a:rPr>
              <a:t>Is masturbation good for you? </a:t>
            </a:r>
          </a:p>
          <a:p>
            <a:pPr>
              <a:lnSpc>
                <a:spcPct val="90000"/>
              </a:lnSpc>
              <a:spcAft>
                <a:spcPts val="600"/>
              </a:spcAft>
            </a:pPr>
            <a:r>
              <a:rPr lang="en-US" sz="2800" u="sng" dirty="0">
                <a:solidFill>
                  <a:srgbClr val="000000"/>
                </a:solidFill>
                <a:hlinkClick r:id="rId4"/>
              </a:rPr>
              <a:t>https://youtu.be/GU3JqoUDkjA</a:t>
            </a:r>
            <a:r>
              <a:rPr lang="en-US" sz="2800" dirty="0">
                <a:solidFill>
                  <a:srgbClr val="000000"/>
                </a:solidFill>
              </a:rPr>
              <a:t> </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388639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599197" y="535900"/>
            <a:ext cx="7883066" cy="4647426"/>
          </a:xfrm>
          <a:prstGeom prst="rect">
            <a:avLst/>
          </a:prstGeom>
          <a:noFill/>
        </p:spPr>
        <p:txBody>
          <a:bodyPr wrap="square" rtlCol="0">
            <a:spAutoFit/>
          </a:bodyPr>
          <a:lstStyle/>
          <a:p>
            <a:r>
              <a:rPr lang="en-GB" sz="2400" b="1" dirty="0"/>
              <a:t>Oral sex: Who’s doing it? What do they think about it?</a:t>
            </a:r>
            <a:endParaRPr lang="en-GB" sz="2400" dirty="0"/>
          </a:p>
          <a:p>
            <a:endParaRPr lang="en-GB" sz="1600" dirty="0"/>
          </a:p>
          <a:p>
            <a:r>
              <a:rPr lang="en-GB" sz="2400" dirty="0"/>
              <a:t>There are different types of oral sex, involving using your mouth and tongue to stimulate: </a:t>
            </a:r>
          </a:p>
          <a:p>
            <a:pPr marL="285750" lvl="0" indent="-285750">
              <a:buFont typeface="Arial" panose="020B0604020202020204" pitchFamily="34" charset="0"/>
              <a:buChar char="•"/>
            </a:pPr>
            <a:r>
              <a:rPr lang="en-GB" sz="2400" dirty="0"/>
              <a:t>A woman’s vagina, vulva and clitoris – known as cunnilingus, going down, giving head. </a:t>
            </a:r>
          </a:p>
          <a:p>
            <a:pPr marL="285750" lvl="0" indent="-285750">
              <a:buFont typeface="Arial" panose="020B0604020202020204" pitchFamily="34" charset="0"/>
              <a:buChar char="•"/>
            </a:pPr>
            <a:r>
              <a:rPr lang="en-GB" sz="2400" dirty="0"/>
              <a:t>A man’s penis – known as fellatio, blow job, going down, giving head. </a:t>
            </a:r>
          </a:p>
          <a:p>
            <a:pPr marL="285750" lvl="0" indent="-285750">
              <a:buFont typeface="Arial" panose="020B0604020202020204" pitchFamily="34" charset="0"/>
              <a:buChar char="•"/>
            </a:pPr>
            <a:r>
              <a:rPr lang="en-GB" sz="2400" dirty="0"/>
              <a:t>A person’s anus – known as anilingus, rimming.</a:t>
            </a:r>
          </a:p>
          <a:p>
            <a:pPr lvl="0"/>
            <a:endParaRPr lang="en-GB" sz="1600" dirty="0"/>
          </a:p>
          <a:p>
            <a:pPr lvl="0"/>
            <a:r>
              <a:rPr lang="en-GB" sz="2400" dirty="0"/>
              <a:t>In a study, over three-quarters of both men and women had experienced oral sex in the year of the survey.</a:t>
            </a:r>
          </a:p>
          <a:p>
            <a:endParaRPr lang="en-GB" sz="2400" i="1" dirty="0"/>
          </a:p>
        </p:txBody>
      </p:sp>
      <p:pic>
        <p:nvPicPr>
          <p:cNvPr id="6" name="Picture 5">
            <a:extLst>
              <a:ext uri="{FF2B5EF4-FFF2-40B4-BE49-F238E27FC236}">
                <a16:creationId xmlns:a16="http://schemas.microsoft.com/office/drawing/2014/main" id="{B6B055C1-4D5A-BD4D-8FFE-989EDB89D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0786" y="365125"/>
            <a:ext cx="5801618" cy="5801618"/>
          </a:xfrm>
          <a:prstGeom prst="rect">
            <a:avLst/>
          </a:prstGeom>
        </p:spPr>
      </p:pic>
    </p:spTree>
    <p:extLst>
      <p:ext uri="{BB962C8B-B14F-4D97-AF65-F5344CB8AC3E}">
        <p14:creationId xmlns:p14="http://schemas.microsoft.com/office/powerpoint/2010/main" val="173354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DF078-79F2-4F03-93D1-2186F1725465}"/>
              </a:ext>
            </a:extLst>
          </p:cNvPr>
          <p:cNvSpPr>
            <a:spLocks noGrp="1"/>
          </p:cNvSpPr>
          <p:nvPr>
            <p:ph idx="1"/>
          </p:nvPr>
        </p:nvSpPr>
        <p:spPr>
          <a:xfrm>
            <a:off x="648930" y="2438400"/>
            <a:ext cx="5127029" cy="3785419"/>
          </a:xfrm>
        </p:spPr>
        <p:txBody>
          <a:bodyPr>
            <a:normAutofit/>
          </a:bodyPr>
          <a:lstStyle/>
          <a:p>
            <a:pPr marL="0" indent="0">
              <a:buNone/>
            </a:pPr>
            <a:r>
              <a:rPr lang="en-GB" b="1" dirty="0"/>
              <a:t>Despite what the law says, many young people still think that oral sex isn’t really sex… why so?</a:t>
            </a:r>
          </a:p>
          <a:p>
            <a:pPr marL="0" indent="0">
              <a:buNone/>
            </a:pPr>
            <a:endParaRPr lang="en-GB" dirty="0"/>
          </a:p>
        </p:txBody>
      </p:sp>
      <p:pic>
        <p:nvPicPr>
          <p:cNvPr id="5" name="Picture 4" descr="A close up of a logo&#10;&#10;Description automatically generated">
            <a:extLst>
              <a:ext uri="{FF2B5EF4-FFF2-40B4-BE49-F238E27FC236}">
                <a16:creationId xmlns:a16="http://schemas.microsoft.com/office/drawing/2014/main" id="{D3355A70-4B74-4522-8FCC-CC822B4A147F}"/>
              </a:ext>
            </a:extLst>
          </p:cNvPr>
          <p:cNvPicPr/>
          <p:nvPr/>
        </p:nvPicPr>
        <p:blipFill rotWithShape="1">
          <a:blip r:embed="rId2" cstate="screen">
            <a:extLst>
              <a:ext uri="{28A0092B-C50C-407E-A947-70E740481C1C}">
                <a14:useLocalDpi xmlns:a14="http://schemas.microsoft.com/office/drawing/2010/main"/>
              </a:ext>
            </a:extLst>
          </a:blip>
          <a:srcRect r="-3"/>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3C2D2658-398F-4DC6-AC14-3E96300BFB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350781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924874" y="605154"/>
            <a:ext cx="5982077" cy="5262979"/>
          </a:xfrm>
          <a:prstGeom prst="rect">
            <a:avLst/>
          </a:prstGeom>
          <a:noFill/>
        </p:spPr>
        <p:txBody>
          <a:bodyPr wrap="square" rtlCol="0">
            <a:spAutoFit/>
          </a:bodyPr>
          <a:lstStyle/>
          <a:p>
            <a:r>
              <a:rPr lang="en-GB" sz="2400" b="1" dirty="0"/>
              <a:t>Anal sex: Who is doing it?</a:t>
            </a:r>
          </a:p>
          <a:p>
            <a:pPr marL="285750" indent="-28575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 a national study more than 10% of adults said they had had anal intercourse in the past year.</a:t>
            </a:r>
          </a:p>
          <a:p>
            <a:pPr marL="342900" indent="-342900">
              <a:buFont typeface="Arial" panose="020B0604020202020204" pitchFamily="34" charset="0"/>
              <a:buChar char="•"/>
            </a:pPr>
            <a:r>
              <a:rPr lang="en-GB" sz="2400" dirty="0"/>
              <a:t>A 2017 survey by a condom company of over 3,000 sexually active young adults shows that 35% of women and 15% of men are engaging in anal sex "at least some of the time."</a:t>
            </a:r>
          </a:p>
          <a:p>
            <a:pPr marL="342900" indent="-342900">
              <a:buFont typeface="Arial" panose="020B0604020202020204" pitchFamily="34" charset="0"/>
              <a:buChar char="•"/>
            </a:pPr>
            <a:r>
              <a:rPr lang="en-GB" sz="2400" dirty="0"/>
              <a:t>While people think that anal sex is most common activity for gay men in fact many don’t, or it depends on the person and the relationship.</a:t>
            </a:r>
          </a:p>
        </p:txBody>
      </p:sp>
      <p:pic>
        <p:nvPicPr>
          <p:cNvPr id="5" name="Picture 4">
            <a:extLst>
              <a:ext uri="{FF2B5EF4-FFF2-40B4-BE49-F238E27FC236}">
                <a16:creationId xmlns:a16="http://schemas.microsoft.com/office/drawing/2014/main" id="{2693B321-A884-8B49-AD9B-088A7DF24F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0307" y="-814754"/>
            <a:ext cx="8855339" cy="8024446"/>
          </a:xfrm>
          <a:prstGeom prst="rect">
            <a:avLst/>
          </a:prstGeom>
        </p:spPr>
      </p:pic>
    </p:spTree>
    <p:extLst>
      <p:ext uri="{BB962C8B-B14F-4D97-AF65-F5344CB8AC3E}">
        <p14:creationId xmlns:p14="http://schemas.microsoft.com/office/powerpoint/2010/main" val="343451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2242D18B-8C34-4AEC-B033-6BFF4D1FA57A}"/>
              </a:ext>
            </a:extLst>
          </p:cNvPr>
          <p:cNvPicPr/>
          <p:nvPr/>
        </p:nvPicPr>
        <p:blipFill rotWithShape="1">
          <a:blip r:embed="rId2" cstate="screen">
            <a:extLst>
              <a:ext uri="{28A0092B-C50C-407E-A947-70E740481C1C}">
                <a14:useLocalDpi xmlns:a14="http://schemas.microsoft.com/office/drawing/2010/main"/>
              </a:ext>
            </a:extLst>
          </a:blip>
          <a:srcRect r="-3"/>
          <a:stretch/>
        </p:blipFill>
        <p:spPr>
          <a:xfrm>
            <a:off x="1108336" y="803049"/>
            <a:ext cx="2419335" cy="2470743"/>
          </a:xfrm>
          <a:prstGeom prst="rect">
            <a:avLst/>
          </a:prstGeom>
          <a:effectLst/>
        </p:spPr>
      </p:pic>
      <p:pic>
        <p:nvPicPr>
          <p:cNvPr id="5" name="Picture 4">
            <a:extLst>
              <a:ext uri="{FF2B5EF4-FFF2-40B4-BE49-F238E27FC236}">
                <a16:creationId xmlns:a16="http://schemas.microsoft.com/office/drawing/2014/main" id="{2693B321-A884-8B49-AD9B-088A7DF24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244" y="3461344"/>
            <a:ext cx="2697959" cy="2438400"/>
          </a:xfrm>
          <a:prstGeom prst="rect">
            <a:avLst/>
          </a:prstGeom>
        </p:spPr>
      </p:pic>
      <p:sp>
        <p:nvSpPr>
          <p:cNvPr id="3" name="TextBox 2"/>
          <p:cNvSpPr txBox="1"/>
          <p:nvPr/>
        </p:nvSpPr>
        <p:spPr>
          <a:xfrm>
            <a:off x="5141424" y="1568634"/>
            <a:ext cx="6422848" cy="3785419"/>
          </a:xfrm>
          <a:prstGeom prst="rect">
            <a:avLst/>
          </a:prstGeom>
        </p:spPr>
        <p:txBody>
          <a:bodyPr vert="horz" lIns="91440" tIns="45720" rIns="91440" bIns="45720" rtlCol="0">
            <a:normAutofit/>
          </a:bodyPr>
          <a:lstStyle/>
          <a:p>
            <a:pPr>
              <a:lnSpc>
                <a:spcPct val="90000"/>
              </a:lnSpc>
              <a:spcAft>
                <a:spcPts val="600"/>
              </a:spcAft>
            </a:pPr>
            <a:r>
              <a:rPr lang="en-US" sz="2400" b="1" dirty="0"/>
              <a:t>Attitudes towards anal sex </a:t>
            </a:r>
          </a:p>
          <a:p>
            <a:pPr marL="28575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dirty="0"/>
              <a:t>Anal sex is considered a taboo. A taboo is something that is forbidden or disapproved of.</a:t>
            </a:r>
          </a:p>
          <a:p>
            <a:pPr>
              <a:lnSpc>
                <a:spcPct val="90000"/>
              </a:lnSpc>
              <a:spcAft>
                <a:spcPts val="600"/>
              </a:spcAft>
            </a:pPr>
            <a:r>
              <a:rPr lang="en-US" sz="2400" u="sng" dirty="0"/>
              <a:t>or</a:t>
            </a:r>
            <a:endParaRPr lang="en-US" sz="2400" dirty="0"/>
          </a:p>
          <a:p>
            <a:pPr lvl="0">
              <a:lnSpc>
                <a:spcPct val="90000"/>
              </a:lnSpc>
              <a:spcAft>
                <a:spcPts val="600"/>
              </a:spcAft>
            </a:pPr>
            <a:r>
              <a:rPr lang="en-US" sz="2400" dirty="0"/>
              <a:t>Anal sex is becoming more normalised or commonly discussed or expected.  </a:t>
            </a:r>
          </a:p>
          <a:p>
            <a:pPr>
              <a:lnSpc>
                <a:spcPct val="90000"/>
              </a:lnSpc>
              <a:spcAft>
                <a:spcPts val="600"/>
              </a:spcAft>
            </a:pPr>
            <a:endParaRPr lang="en-US" sz="2400" dirty="0"/>
          </a:p>
        </p:txBody>
      </p:sp>
      <p:sp>
        <p:nvSpPr>
          <p:cNvPr id="4" name="Footer Placeholder 3"/>
          <p:cNvSpPr>
            <a:spLocks noGrp="1"/>
          </p:cNvSpPr>
          <p:nvPr>
            <p:ph type="ftr" sz="quarter" idx="11"/>
          </p:nvPr>
        </p:nvSpPr>
        <p:spPr>
          <a:xfrm>
            <a:off x="5097781" y="6355080"/>
            <a:ext cx="6441946" cy="365125"/>
          </a:xfrm>
        </p:spPr>
        <p:txBody>
          <a:bodyPr vert="horz" lIns="91440" tIns="45720" rIns="91440" bIns="45720" rtlCol="0" anchor="ctr">
            <a:normAutofit/>
          </a:bodyPr>
          <a:lstStyle/>
          <a:p>
            <a:pPr algn="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65502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998</Words>
  <Application>Microsoft Macintosh PowerPoint</Application>
  <PresentationFormat>Widescreen</PresentationFormat>
  <Paragraphs>90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Sex: Masturbation, Oral and Anal Sex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S.12 Sex: Masturbation, Oral and Anal Sex</dc:title>
  <dc:creator>Colin Morrison</dc:creator>
  <cp:lastModifiedBy>Microsoft Office User</cp:lastModifiedBy>
  <cp:revision>3</cp:revision>
  <dcterms:created xsi:type="dcterms:W3CDTF">2019-04-24T14:23:56Z</dcterms:created>
  <dcterms:modified xsi:type="dcterms:W3CDTF">2019-07-25T08:48:42Z</dcterms:modified>
</cp:coreProperties>
</file>