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4"/>
  </p:notesMasterIdLst>
  <p:sldIdLst>
    <p:sldId id="256" r:id="rId2"/>
    <p:sldId id="279" r:id="rId3"/>
    <p:sldId id="293" r:id="rId4"/>
    <p:sldId id="294" r:id="rId5"/>
    <p:sldId id="295" r:id="rId6"/>
    <p:sldId id="289" r:id="rId7"/>
    <p:sldId id="287" r:id="rId8"/>
    <p:sldId id="290" r:id="rId9"/>
    <p:sldId id="291" r:id="rId10"/>
    <p:sldId id="292" r:id="rId11"/>
    <p:sldId id="288"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4407"/>
  </p:normalViewPr>
  <p:slideViewPr>
    <p:cSldViewPr snapToGrid="0" snapToObjects="1">
      <p:cViewPr varScale="1">
        <p:scale>
          <a:sx n="79" d="100"/>
          <a:sy n="79" d="100"/>
        </p:scale>
        <p:origin x="96" y="1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6/13/2020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13/06/2020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13/06/2020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13/06/2020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13/06/2020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13/06/2020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13/06/2020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13/06/2020</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13/06/2020</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13/06/2020</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13/06/2020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13/06/2020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13/06/2020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9bkpotR3L4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youtu.be/fCYIJCGO2G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73552"/>
            <a:ext cx="9137515" cy="1420238"/>
          </a:xfrm>
        </p:spPr>
        <p:txBody>
          <a:bodyPr>
            <a:normAutofit/>
          </a:bodyPr>
          <a:lstStyle/>
          <a:p>
            <a:r>
              <a:rPr lang="en-GB" sz="4400" b="1" dirty="0"/>
              <a:t>Prostitution/Paying for Sex</a:t>
            </a:r>
            <a:r>
              <a:rPr lang="en-US" sz="4400" b="1" dirty="0"/>
              <a:t> </a:t>
            </a:r>
          </a:p>
        </p:txBody>
      </p:sp>
      <p:sp>
        <p:nvSpPr>
          <p:cNvPr id="3" name="Subtitle 2"/>
          <p:cNvSpPr>
            <a:spLocks noGrp="1"/>
          </p:cNvSpPr>
          <p:nvPr>
            <p:ph type="subTitle" idx="1"/>
          </p:nvPr>
        </p:nvSpPr>
        <p:spPr>
          <a:xfrm>
            <a:off x="1524000" y="2658141"/>
            <a:ext cx="9144000" cy="3450830"/>
          </a:xfrm>
        </p:spPr>
        <p:txBody>
          <a:bodyPr>
            <a:normAutofit/>
          </a:bodyPr>
          <a:lstStyle/>
          <a:p>
            <a:pPr marL="342900" lvl="0" indent="-342900" algn="l">
              <a:buFont typeface="Arial" panose="020B0604020202020204" pitchFamily="34" charset="0"/>
              <a:buChar char="•"/>
            </a:pPr>
            <a:r>
              <a:rPr lang="en-GB" dirty="0"/>
              <a:t>I recognise and can discuss the different societal perspectives on prostitution.</a:t>
            </a:r>
          </a:p>
          <a:p>
            <a:pPr marL="342900" lvl="0" indent="-342900" algn="l">
              <a:buFont typeface="Arial" panose="020B0604020202020204" pitchFamily="34" charset="0"/>
              <a:buChar char="•"/>
            </a:pPr>
            <a:r>
              <a:rPr lang="en-GB" dirty="0"/>
              <a:t>I develop and articulate my own views on prostitution. </a:t>
            </a:r>
          </a:p>
          <a:p>
            <a:pPr marL="342900" lvl="0" indent="-342900" algn="l">
              <a:buFont typeface="Arial" panose="020B0604020202020204" pitchFamily="34" charset="0"/>
              <a:buChar char="•"/>
            </a:pPr>
            <a:r>
              <a:rPr lang="en-GB" dirty="0"/>
              <a:t>I can explain the vulnerabilities of, and harm done, to people working in prostitution.</a:t>
            </a:r>
          </a:p>
          <a:p>
            <a:pPr marL="342900" lvl="0" indent="-342900" algn="l">
              <a:buFont typeface="Arial" panose="020B0604020202020204" pitchFamily="34" charset="0"/>
              <a:buChar char="•"/>
            </a:pPr>
            <a:r>
              <a:rPr lang="en-GB" dirty="0"/>
              <a:t>I understand the commodification of sex is an abuse of power.</a:t>
            </a:r>
          </a:p>
          <a:p>
            <a:pPr marL="342900" indent="-342900" algn="l">
              <a:buFont typeface="Arial" panose="020B0604020202020204" pitchFamily="34" charset="0"/>
              <a:buChar char="•"/>
            </a:pPr>
            <a:endParaRPr lang="en-US" dirty="0">
              <a:latin typeface="+mj-lt"/>
            </a:endParaRPr>
          </a:p>
        </p:txBody>
      </p:sp>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2" name="Rectangle 1">
            <a:extLst>
              <a:ext uri="{FF2B5EF4-FFF2-40B4-BE49-F238E27FC236}">
                <a16:creationId xmlns:a16="http://schemas.microsoft.com/office/drawing/2014/main" id="{7C5354A6-F625-4F4D-9E78-09C6B876B0DE}"/>
              </a:ext>
            </a:extLst>
          </p:cNvPr>
          <p:cNvSpPr/>
          <p:nvPr/>
        </p:nvSpPr>
        <p:spPr>
          <a:xfrm>
            <a:off x="442021" y="538415"/>
            <a:ext cx="5653979" cy="5632311"/>
          </a:xfrm>
          <a:prstGeom prst="rect">
            <a:avLst/>
          </a:prstGeom>
        </p:spPr>
        <p:txBody>
          <a:bodyPr wrap="square">
            <a:spAutoFit/>
          </a:bodyPr>
          <a:lstStyle/>
          <a:p>
            <a:r>
              <a:rPr lang="en-GB" sz="2400" b="1" dirty="0"/>
              <a:t>The Law</a:t>
            </a:r>
          </a:p>
          <a:p>
            <a:pPr lvl="0"/>
            <a:r>
              <a:rPr lang="en-GB" sz="2400" dirty="0"/>
              <a:t>In Scotland the exchange of sexual services for money (prostitution) is legal, but it is illegal to sell sex in a public place, or in a brothel (in a place like a house or sauna where sex is for sale from several people). </a:t>
            </a:r>
          </a:p>
          <a:p>
            <a:pPr lvl="0"/>
            <a:endParaRPr lang="en-GB" sz="2400" dirty="0"/>
          </a:p>
          <a:p>
            <a:pPr lvl="0"/>
            <a:r>
              <a:rPr lang="en-GB" sz="2400" dirty="0"/>
              <a:t>It is illegal to organise the selling of sex or to live off the money made by doing so (pimping). </a:t>
            </a:r>
          </a:p>
          <a:p>
            <a:pPr lvl="0"/>
            <a:endParaRPr lang="en-GB" sz="2400" dirty="0"/>
          </a:p>
          <a:p>
            <a:pPr lvl="0"/>
            <a:r>
              <a:rPr lang="en-GB" sz="2400" dirty="0"/>
              <a:t>When it comes to buying sex, it is illegal to try to buy sex if you are in a public place, including driving in the street (where there is prostitution happening on the street). </a:t>
            </a:r>
            <a:endParaRPr lang="en-US" sz="2400" dirty="0"/>
          </a:p>
        </p:txBody>
      </p:sp>
      <p:pic>
        <p:nvPicPr>
          <p:cNvPr id="6" name="Picture 5" descr="A person holding a sign&#10;&#10;Description automatically generated">
            <a:extLst>
              <a:ext uri="{FF2B5EF4-FFF2-40B4-BE49-F238E27FC236}">
                <a16:creationId xmlns:a16="http://schemas.microsoft.com/office/drawing/2014/main" id="{6BD55E10-F987-4983-B1FF-7F3418D25599}"/>
              </a:ext>
            </a:extLst>
          </p:cNvPr>
          <p:cNvPicPr/>
          <p:nvPr/>
        </p:nvPicPr>
        <p:blipFill rotWithShape="1">
          <a:blip r:embed="rId2"/>
          <a:srcRect l="18054" r="11935"/>
          <a:stretch/>
        </p:blipFill>
        <p:spPr>
          <a:xfrm>
            <a:off x="6288344" y="407898"/>
            <a:ext cx="5461635" cy="5577205"/>
          </a:xfrm>
          <a:prstGeom prst="rect">
            <a:avLst/>
          </a:prstGeom>
          <a:effectLst/>
        </p:spPr>
      </p:pic>
    </p:spTree>
    <p:extLst>
      <p:ext uri="{BB962C8B-B14F-4D97-AF65-F5344CB8AC3E}">
        <p14:creationId xmlns:p14="http://schemas.microsoft.com/office/powerpoint/2010/main" val="1484426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2" name="Rectangle 1">
            <a:extLst>
              <a:ext uri="{FF2B5EF4-FFF2-40B4-BE49-F238E27FC236}">
                <a16:creationId xmlns:a16="http://schemas.microsoft.com/office/drawing/2014/main" id="{7C5354A6-F625-4F4D-9E78-09C6B876B0DE}"/>
              </a:ext>
            </a:extLst>
          </p:cNvPr>
          <p:cNvSpPr/>
          <p:nvPr/>
        </p:nvSpPr>
        <p:spPr>
          <a:xfrm>
            <a:off x="1679714" y="1351508"/>
            <a:ext cx="4717771" cy="4154984"/>
          </a:xfrm>
          <a:prstGeom prst="rect">
            <a:avLst/>
          </a:prstGeom>
        </p:spPr>
        <p:txBody>
          <a:bodyPr wrap="square">
            <a:spAutoFit/>
          </a:bodyPr>
          <a:lstStyle/>
          <a:p>
            <a:pPr lvl="0"/>
            <a:r>
              <a:rPr lang="en-GB" sz="2400" dirty="0"/>
              <a:t>Amnesty International say that people working as prostitutes should not be considered criminals as this makes them more vulnerable. Prostitutes need to be protected. Some countries have laws that target the people who buy sex, saying they are in the wrong. </a:t>
            </a:r>
          </a:p>
          <a:p>
            <a:pPr lvl="0"/>
            <a:endParaRPr lang="en-US" sz="2400" dirty="0"/>
          </a:p>
          <a:p>
            <a:pPr lvl="0"/>
            <a:r>
              <a:rPr lang="en-GB" sz="2400" b="1" dirty="0"/>
              <a:t>What do you think the law should do?</a:t>
            </a:r>
            <a:endParaRPr lang="en-US" sz="2400" dirty="0"/>
          </a:p>
        </p:txBody>
      </p:sp>
      <p:pic>
        <p:nvPicPr>
          <p:cNvPr id="6" name="Content Placeholder 6" descr="A close up of a logo&#10;&#10;Description automatically generated">
            <a:extLst>
              <a:ext uri="{FF2B5EF4-FFF2-40B4-BE49-F238E27FC236}">
                <a16:creationId xmlns:a16="http://schemas.microsoft.com/office/drawing/2014/main" id="{4EB2117C-D4DD-4B49-9159-1D3F3CCDABBB}"/>
              </a:ext>
            </a:extLst>
          </p:cNvPr>
          <p:cNvPicPr>
            <a:picLocks/>
          </p:cNvPicPr>
          <p:nvPr/>
        </p:nvPicPr>
        <p:blipFill rotWithShape="1">
          <a:blip r:embed="rId2"/>
          <a:srcRect l="2082" r="3" b="3"/>
          <a:stretch/>
        </p:blipFill>
        <p:spPr>
          <a:xfrm>
            <a:off x="6586281" y="2566491"/>
            <a:ext cx="4586052" cy="4154984"/>
          </a:xfrm>
          <a:prstGeom prst="rect">
            <a:avLst/>
          </a:prstGeom>
          <a:effectLst/>
        </p:spPr>
      </p:pic>
      <p:pic>
        <p:nvPicPr>
          <p:cNvPr id="7" name="Picture 6" descr="A close up of a logo&#10;&#10;Description automatically generated">
            <a:extLst>
              <a:ext uri="{FF2B5EF4-FFF2-40B4-BE49-F238E27FC236}">
                <a16:creationId xmlns:a16="http://schemas.microsoft.com/office/drawing/2014/main" id="{AB8694C6-35A3-4438-BB66-81EB52AE2ACA}"/>
              </a:ext>
            </a:extLst>
          </p:cNvPr>
          <p:cNvPicPr>
            <a:picLocks noChangeAspect="1"/>
          </p:cNvPicPr>
          <p:nvPr/>
        </p:nvPicPr>
        <p:blipFill>
          <a:blip r:embed="rId3"/>
          <a:stretch>
            <a:fillRect/>
          </a:stretch>
        </p:blipFill>
        <p:spPr>
          <a:xfrm>
            <a:off x="6821907" y="236654"/>
            <a:ext cx="4114800" cy="2959227"/>
          </a:xfrm>
          <a:prstGeom prst="rect">
            <a:avLst/>
          </a:prstGeom>
        </p:spPr>
      </p:pic>
    </p:spTree>
    <p:extLst>
      <p:ext uri="{BB962C8B-B14F-4D97-AF65-F5344CB8AC3E}">
        <p14:creationId xmlns:p14="http://schemas.microsoft.com/office/powerpoint/2010/main" val="101435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err="1"/>
              <a:t>rshp.scot</a:t>
            </a:r>
            <a:endParaRPr lang="en-US" dirty="0"/>
          </a:p>
        </p:txBody>
      </p:sp>
      <p:sp>
        <p:nvSpPr>
          <p:cNvPr id="5" name="Rectangle 4"/>
          <p:cNvSpPr/>
          <p:nvPr/>
        </p:nvSpPr>
        <p:spPr>
          <a:xfrm>
            <a:off x="6689112" y="2146984"/>
            <a:ext cx="4003842" cy="2308324"/>
          </a:xfrm>
          <a:prstGeom prst="rect">
            <a:avLst/>
          </a:prstGeom>
        </p:spPr>
        <p:txBody>
          <a:bodyPr wrap="square">
            <a:spAutoFit/>
          </a:bodyPr>
          <a:lstStyle/>
          <a:p>
            <a:r>
              <a:rPr lang="en-GB" sz="2400" b="1" dirty="0">
                <a:ea typeface="Calibri" charset="0"/>
                <a:cs typeface="Arial" charset="0"/>
              </a:rPr>
              <a:t>Real Men Don’t Pay</a:t>
            </a:r>
            <a:r>
              <a:rPr lang="en-GB" sz="2400" dirty="0">
                <a:ea typeface="Calibri" charset="0"/>
                <a:cs typeface="Arial" charset="0"/>
              </a:rPr>
              <a:t>: Rachel Moran Ted X presentation </a:t>
            </a:r>
            <a:r>
              <a:rPr lang="en-GB" sz="2400" b="1" u="sng" dirty="0">
                <a:solidFill>
                  <a:srgbClr val="0563C1"/>
                </a:solidFill>
                <a:ea typeface="Calibri" charset="0"/>
                <a:cs typeface="Arial" charset="0"/>
                <a:hlinkClick r:id="rId2"/>
              </a:rPr>
              <a:t>https://www.youtube.com/watch?v=9bkpotR3L4k</a:t>
            </a:r>
            <a:r>
              <a:rPr lang="en-GB" sz="2400" b="1" dirty="0">
                <a:ea typeface="Calibri" charset="0"/>
                <a:cs typeface="Arial" charset="0"/>
              </a:rPr>
              <a:t>  </a:t>
            </a:r>
          </a:p>
          <a:p>
            <a:r>
              <a:rPr lang="en-GB" sz="2400" dirty="0">
                <a:ea typeface="Calibri" charset="0"/>
                <a:cs typeface="Arial" charset="0"/>
              </a:rPr>
              <a:t>(duration 10 minutes 33 seconds) </a:t>
            </a:r>
            <a:endParaRPr lang="en-US" sz="2400" dirty="0"/>
          </a:p>
        </p:txBody>
      </p:sp>
      <p:pic>
        <p:nvPicPr>
          <p:cNvPr id="7" name="Picture 6">
            <a:extLst>
              <a:ext uri="{FF2B5EF4-FFF2-40B4-BE49-F238E27FC236}">
                <a16:creationId xmlns:a16="http://schemas.microsoft.com/office/drawing/2014/main" id="{7B1092E4-1CB1-4582-9827-B1E4635FB7F7}"/>
              </a:ext>
            </a:extLst>
          </p:cNvPr>
          <p:cNvPicPr>
            <a:picLocks noChangeAspect="1"/>
          </p:cNvPicPr>
          <p:nvPr/>
        </p:nvPicPr>
        <p:blipFill>
          <a:blip r:embed="rId3"/>
          <a:stretch>
            <a:fillRect/>
          </a:stretch>
        </p:blipFill>
        <p:spPr>
          <a:xfrm>
            <a:off x="107699" y="492162"/>
            <a:ext cx="6102520" cy="5873675"/>
          </a:xfrm>
          <a:prstGeom prst="rect">
            <a:avLst/>
          </a:prstGeom>
        </p:spPr>
      </p:pic>
    </p:spTree>
    <p:extLst>
      <p:ext uri="{BB962C8B-B14F-4D97-AF65-F5344CB8AC3E}">
        <p14:creationId xmlns:p14="http://schemas.microsoft.com/office/powerpoint/2010/main" val="1682454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3DAAC4B-C34B-4560-B518-9B672594B983}"/>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037" r="25998" b="-1"/>
          <a:stretch/>
        </p:blipFill>
        <p:spPr>
          <a:xfrm>
            <a:off x="5797543" y="10"/>
            <a:ext cx="6394152" cy="6857990"/>
          </a:xfrm>
          <a:prstGeom prst="rect">
            <a:avLst/>
          </a:prstGeom>
        </p:spPr>
      </p:pic>
      <p:pic>
        <p:nvPicPr>
          <p:cNvPr id="11" name="Picture 1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Rectangle 1">
            <a:extLst>
              <a:ext uri="{FF2B5EF4-FFF2-40B4-BE49-F238E27FC236}">
                <a16:creationId xmlns:a16="http://schemas.microsoft.com/office/drawing/2014/main" id="{7C5354A6-F625-4F4D-9E78-09C6B876B0DE}"/>
              </a:ext>
            </a:extLst>
          </p:cNvPr>
          <p:cNvSpPr/>
          <p:nvPr/>
        </p:nvSpPr>
        <p:spPr>
          <a:xfrm>
            <a:off x="401871" y="1787248"/>
            <a:ext cx="5375286" cy="3788830"/>
          </a:xfrm>
          <a:prstGeom prst="rect">
            <a:avLst/>
          </a:prstGeom>
        </p:spPr>
        <p:txBody>
          <a:bodyPr vert="horz" lIns="91440" tIns="45720" rIns="91440" bIns="45720" rtlCol="0" anchor="ctr">
            <a:noAutofit/>
          </a:bodyPr>
          <a:lstStyle/>
          <a:p>
            <a:pPr>
              <a:lnSpc>
                <a:spcPct val="90000"/>
              </a:lnSpc>
              <a:spcAft>
                <a:spcPts val="600"/>
              </a:spcAft>
            </a:pPr>
            <a:r>
              <a:rPr lang="en-US" sz="2400" b="1" dirty="0">
                <a:solidFill>
                  <a:srgbClr val="000000"/>
                </a:solidFill>
              </a:rPr>
              <a:t>Words we will hear and use</a:t>
            </a:r>
          </a:p>
          <a:p>
            <a:pPr>
              <a:lnSpc>
                <a:spcPct val="90000"/>
              </a:lnSpc>
              <a:spcAft>
                <a:spcPts val="600"/>
              </a:spcAft>
            </a:pPr>
            <a:endParaRPr lang="en-US" sz="1200" b="1" dirty="0">
              <a:solidFill>
                <a:srgbClr val="000000"/>
              </a:solidFill>
            </a:endParaRPr>
          </a:p>
          <a:p>
            <a:pPr marL="342900" indent="-342900">
              <a:lnSpc>
                <a:spcPct val="90000"/>
              </a:lnSpc>
              <a:spcAft>
                <a:spcPts val="600"/>
              </a:spcAft>
              <a:buFont typeface="Arial" panose="020B0604020202020204" pitchFamily="34" charset="0"/>
              <a:buChar char="•"/>
            </a:pPr>
            <a:r>
              <a:rPr lang="en-US" sz="2400" b="1" dirty="0">
                <a:solidFill>
                  <a:srgbClr val="000000"/>
                </a:solidFill>
              </a:rPr>
              <a:t>Prostitution </a:t>
            </a:r>
            <a:r>
              <a:rPr lang="en-US" sz="2400" dirty="0">
                <a:solidFill>
                  <a:srgbClr val="000000"/>
                </a:solidFill>
              </a:rPr>
              <a:t>This is the word that people use to describe the business that is about selling sex. But we wouldn’t use the word ‘prostitute’ to describe a person as this is considered offensive, as if we are putting a negative label on someone. </a:t>
            </a:r>
          </a:p>
          <a:p>
            <a:pPr marL="171450" indent="-171450">
              <a:lnSpc>
                <a:spcPct val="90000"/>
              </a:lnSpc>
              <a:spcAft>
                <a:spcPts val="600"/>
              </a:spcAft>
              <a:buFont typeface="Arial" panose="020B0604020202020204" pitchFamily="34" charset="0"/>
              <a:buChar char="•"/>
            </a:pPr>
            <a:endParaRPr lang="en-US" sz="1100" b="1" dirty="0">
              <a:solidFill>
                <a:srgbClr val="000000"/>
              </a:solidFill>
            </a:endParaRPr>
          </a:p>
          <a:p>
            <a:pPr marL="342900" indent="-342900">
              <a:lnSpc>
                <a:spcPct val="90000"/>
              </a:lnSpc>
              <a:spcAft>
                <a:spcPts val="600"/>
              </a:spcAft>
              <a:buFont typeface="Arial" panose="020B0604020202020204" pitchFamily="34" charset="0"/>
              <a:buChar char="•"/>
            </a:pPr>
            <a:r>
              <a:rPr lang="en-US" sz="2400" b="1" dirty="0">
                <a:solidFill>
                  <a:srgbClr val="000000"/>
                </a:solidFill>
              </a:rPr>
              <a:t>Buying sex </a:t>
            </a:r>
            <a:r>
              <a:rPr lang="en-US" sz="2400" dirty="0">
                <a:solidFill>
                  <a:srgbClr val="000000"/>
                </a:solidFill>
              </a:rPr>
              <a:t>This is generally what we mean when we talk about prostitution, but sex can mean lots of different things to different people. The reality is that for women involved in prostitution sex is often experienced as violent or degrading.</a:t>
            </a:r>
          </a:p>
          <a:p>
            <a:pPr indent="-228600">
              <a:lnSpc>
                <a:spcPct val="90000"/>
              </a:lnSpc>
              <a:spcAft>
                <a:spcPts val="600"/>
              </a:spcAft>
              <a:buFont typeface="Arial" panose="020B0604020202020204" pitchFamily="34" charset="0"/>
              <a:buChar char="•"/>
            </a:pPr>
            <a:endParaRPr lang="en-US" sz="2400" dirty="0">
              <a:solidFill>
                <a:srgbClr val="000000"/>
              </a:solidFill>
            </a:endParaRPr>
          </a:p>
        </p:txBody>
      </p:sp>
      <p:sp>
        <p:nvSpPr>
          <p:cNvPr id="4" name="Footer Placeholder 3"/>
          <p:cNvSpPr>
            <a:spLocks noGrp="1"/>
          </p:cNvSpPr>
          <p:nvPr>
            <p:ph type="ftr" sz="quarter" idx="11"/>
          </p:nvPr>
        </p:nvSpPr>
        <p:spPr>
          <a:xfrm>
            <a:off x="805661" y="6223702"/>
            <a:ext cx="6584750" cy="314067"/>
          </a:xfrm>
        </p:spPr>
        <p:txBody>
          <a:bodyPr vert="horz" lIns="91440" tIns="45720" rIns="91440" bIns="45720" rtlCol="0" anchor="ctr">
            <a:normAutofit/>
          </a:bodyPr>
          <a:lstStyle/>
          <a:p>
            <a:pPr algn="l">
              <a:spcAft>
                <a:spcPts val="600"/>
              </a:spcAft>
              <a:defRPr/>
            </a:pPr>
            <a:r>
              <a:rPr lang="en-US" sz="1100" kern="1200">
                <a:solidFill>
                  <a:srgbClr val="898989"/>
                </a:solidFill>
                <a:latin typeface="Calibri" panose="020F0502020204030204"/>
                <a:ea typeface="+mn-ea"/>
                <a:cs typeface="+mn-cs"/>
              </a:rPr>
              <a:t>rshp.scot</a:t>
            </a:r>
          </a:p>
        </p:txBody>
      </p:sp>
    </p:spTree>
    <p:extLst>
      <p:ext uri="{BB962C8B-B14F-4D97-AF65-F5344CB8AC3E}">
        <p14:creationId xmlns:p14="http://schemas.microsoft.com/office/powerpoint/2010/main" val="3974721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store front at night&#10;&#10;Description automatically generated">
            <a:extLst>
              <a:ext uri="{FF2B5EF4-FFF2-40B4-BE49-F238E27FC236}">
                <a16:creationId xmlns:a16="http://schemas.microsoft.com/office/drawing/2014/main" id="{DC3BBFC4-26DE-4EE2-A1C2-5382470EB388}"/>
              </a:ext>
            </a:extLst>
          </p:cNvPr>
          <p:cNvPicPr>
            <a:picLocks noChangeAspect="1"/>
          </p:cNvPicPr>
          <p:nvPr/>
        </p:nvPicPr>
        <p:blipFill rotWithShape="1">
          <a:blip r:embed="rId2">
            <a:alphaModFix/>
          </a:blip>
          <a:srcRect l="30041" r="9820" b="-1"/>
          <a:stretch/>
        </p:blipFill>
        <p:spPr>
          <a:xfrm>
            <a:off x="6206617" y="10"/>
            <a:ext cx="6394152" cy="6857990"/>
          </a:xfrm>
          <a:prstGeom prst="rect">
            <a:avLst/>
          </a:prstGeom>
        </p:spPr>
      </p:pic>
      <p:pic>
        <p:nvPicPr>
          <p:cNvPr id="14" name="Picture 13">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5" name="Rectangle 4">
            <a:extLst>
              <a:ext uri="{FF2B5EF4-FFF2-40B4-BE49-F238E27FC236}">
                <a16:creationId xmlns:a16="http://schemas.microsoft.com/office/drawing/2014/main" id="{993CF19D-D67C-4C78-93B6-F41775FF427A}"/>
              </a:ext>
            </a:extLst>
          </p:cNvPr>
          <p:cNvSpPr/>
          <p:nvPr/>
        </p:nvSpPr>
        <p:spPr>
          <a:xfrm>
            <a:off x="310303" y="1456764"/>
            <a:ext cx="5610642" cy="3788830"/>
          </a:xfrm>
          <a:prstGeom prst="rect">
            <a:avLst/>
          </a:prstGeom>
        </p:spPr>
        <p:txBody>
          <a:bodyPr vert="horz" lIns="91440" tIns="45720" rIns="91440" bIns="45720" rtlCol="0" anchor="ctr">
            <a:noAutofit/>
          </a:bodyPr>
          <a:lstStyle/>
          <a:p>
            <a:pPr marL="450215" indent="-228600">
              <a:lnSpc>
                <a:spcPct val="90000"/>
              </a:lnSpc>
              <a:spcAft>
                <a:spcPts val="600"/>
              </a:spcAft>
              <a:buFont typeface="Arial" panose="020B0604020202020204" pitchFamily="34" charset="0"/>
              <a:buChar char="•"/>
            </a:pPr>
            <a:r>
              <a:rPr lang="en-US" sz="2400" b="1" dirty="0">
                <a:solidFill>
                  <a:srgbClr val="000000"/>
                </a:solidFill>
              </a:rPr>
              <a:t>Sex industry/Sex Worker </a:t>
            </a:r>
            <a:r>
              <a:rPr lang="en-US" sz="2400" dirty="0">
                <a:solidFill>
                  <a:srgbClr val="000000"/>
                </a:solidFill>
              </a:rPr>
              <a:t>Many people would say that saying that prostitution is 'sex work' minimises the harm that it causes to those involved. It is therefore more helpful and sensitive to use the term 'women and men involved in prostitution' rather than 'sex workers' or 'prostitutes’.</a:t>
            </a:r>
          </a:p>
          <a:p>
            <a:pPr marL="221615">
              <a:lnSpc>
                <a:spcPct val="90000"/>
              </a:lnSpc>
              <a:spcAft>
                <a:spcPts val="600"/>
              </a:spcAft>
            </a:pPr>
            <a:endParaRPr lang="en-US" sz="1200" dirty="0">
              <a:solidFill>
                <a:srgbClr val="000000"/>
              </a:solidFill>
            </a:endParaRPr>
          </a:p>
          <a:p>
            <a:pPr marL="450215" indent="-228600">
              <a:lnSpc>
                <a:spcPct val="90000"/>
              </a:lnSpc>
              <a:spcAft>
                <a:spcPts val="600"/>
              </a:spcAft>
              <a:buFont typeface="Arial" panose="020B0604020202020204" pitchFamily="34" charset="0"/>
              <a:buChar char="•"/>
            </a:pPr>
            <a:r>
              <a:rPr lang="en-US" sz="2400" b="1" dirty="0">
                <a:solidFill>
                  <a:srgbClr val="000000"/>
                </a:solidFill>
              </a:rPr>
              <a:t>While both women and men can be involved in prostitution it is by far mostly women</a:t>
            </a:r>
            <a:r>
              <a:rPr lang="en-US" sz="2400" dirty="0">
                <a:solidFill>
                  <a:srgbClr val="000000"/>
                </a:solidFill>
              </a:rPr>
              <a:t>. Around 75% of people working in prostitution are women, 20% are men and 5% are trans/non-binary.</a:t>
            </a:r>
            <a:r>
              <a:rPr lang="en-US" sz="2400" b="1" dirty="0">
                <a:solidFill>
                  <a:srgbClr val="000000"/>
                </a:solidFill>
              </a:rPr>
              <a:t> </a:t>
            </a:r>
            <a:r>
              <a:rPr lang="en-US" sz="2400" dirty="0">
                <a:solidFill>
                  <a:srgbClr val="000000"/>
                </a:solidFill>
              </a:rPr>
              <a:t>Almost all people who buy sex are men.</a:t>
            </a:r>
            <a:endParaRPr lang="en-US" sz="2400" dirty="0">
              <a:solidFill>
                <a:srgbClr val="000000"/>
              </a:solidFill>
              <a:effectLst/>
            </a:endParaRPr>
          </a:p>
        </p:txBody>
      </p:sp>
      <p:sp>
        <p:nvSpPr>
          <p:cNvPr id="4" name="Footer Placeholder 3">
            <a:extLst>
              <a:ext uri="{FF2B5EF4-FFF2-40B4-BE49-F238E27FC236}">
                <a16:creationId xmlns:a16="http://schemas.microsoft.com/office/drawing/2014/main" id="{8E4B3360-7642-4DFE-9478-C53F1F7A788E}"/>
              </a:ext>
            </a:extLst>
          </p:cNvPr>
          <p:cNvSpPr>
            <a:spLocks noGrp="1"/>
          </p:cNvSpPr>
          <p:nvPr>
            <p:ph type="ftr" sz="quarter" idx="11"/>
          </p:nvPr>
        </p:nvSpPr>
        <p:spPr>
          <a:xfrm>
            <a:off x="805661" y="6223702"/>
            <a:ext cx="6584750" cy="314067"/>
          </a:xfrm>
        </p:spPr>
        <p:txBody>
          <a:bodyPr vert="horz" lIns="91440" tIns="45720" rIns="91440" bIns="45720" rtlCol="0" anchor="ctr">
            <a:normAutofit/>
          </a:bodyPr>
          <a:lstStyle/>
          <a:p>
            <a:pPr algn="l">
              <a:spcAft>
                <a:spcPts val="600"/>
              </a:spcAft>
              <a:defRPr/>
            </a:pPr>
            <a:r>
              <a:rPr lang="en-US" sz="1100" kern="1200">
                <a:solidFill>
                  <a:srgbClr val="898989"/>
                </a:solidFill>
                <a:latin typeface="Calibri" panose="020F0502020204030204"/>
                <a:ea typeface="+mn-ea"/>
                <a:cs typeface="+mn-cs"/>
              </a:rPr>
              <a:t>rshp.scot</a:t>
            </a:r>
          </a:p>
        </p:txBody>
      </p:sp>
    </p:spTree>
    <p:extLst>
      <p:ext uri="{BB962C8B-B14F-4D97-AF65-F5344CB8AC3E}">
        <p14:creationId xmlns:p14="http://schemas.microsoft.com/office/powerpoint/2010/main" val="216235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268372-3128-44F5-9493-A70294472AE6}"/>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1856"/>
          <a:stretch/>
        </p:blipFill>
        <p:spPr>
          <a:xfrm>
            <a:off x="5797543" y="10"/>
            <a:ext cx="6394152" cy="6857990"/>
          </a:xfrm>
          <a:prstGeom prst="rect">
            <a:avLst/>
          </a:prstGeom>
        </p:spPr>
      </p:pic>
      <p:pic>
        <p:nvPicPr>
          <p:cNvPr id="20" name="Picture 1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3" name="Content Placeholder 2">
            <a:extLst>
              <a:ext uri="{FF2B5EF4-FFF2-40B4-BE49-F238E27FC236}">
                <a16:creationId xmlns:a16="http://schemas.microsoft.com/office/drawing/2014/main" id="{5F0763F9-7926-4EAF-BB76-EBD54815298C}"/>
              </a:ext>
            </a:extLst>
          </p:cNvPr>
          <p:cNvSpPr>
            <a:spLocks noGrp="1"/>
          </p:cNvSpPr>
          <p:nvPr>
            <p:ph idx="1"/>
          </p:nvPr>
        </p:nvSpPr>
        <p:spPr>
          <a:xfrm>
            <a:off x="585414" y="1734794"/>
            <a:ext cx="4706803" cy="3788830"/>
          </a:xfrm>
        </p:spPr>
        <p:txBody>
          <a:bodyPr anchor="ctr">
            <a:noAutofit/>
          </a:bodyPr>
          <a:lstStyle/>
          <a:p>
            <a:r>
              <a:rPr lang="en-GB" sz="2000" b="1">
                <a:solidFill>
                  <a:srgbClr val="000000"/>
                </a:solidFill>
              </a:rPr>
              <a:t>Human trafficking </a:t>
            </a:r>
            <a:r>
              <a:rPr lang="en-GB" sz="2000">
                <a:solidFill>
                  <a:srgbClr val="000000"/>
                </a:solidFill>
              </a:rPr>
              <a:t>is the transportation of people from one place to another so that they can be forced to work, or be sold for sex. If the person is sold for sex this is a crime of being kidnapped and then raped. It is estimated that there are 1.4 million people in the world who have been trafficked and forced to work in prostitution. Many young people are vulnerable because of being abandoned by their families, or not having safe and trusted adults in their lives. </a:t>
            </a:r>
          </a:p>
          <a:p>
            <a:r>
              <a:rPr lang="en-GB" sz="2000" b="1">
                <a:solidFill>
                  <a:srgbClr val="000000"/>
                </a:solidFill>
              </a:rPr>
              <a:t>Modern day slavery </a:t>
            </a:r>
            <a:r>
              <a:rPr lang="en-GB" sz="2000">
                <a:solidFill>
                  <a:srgbClr val="000000"/>
                </a:solidFill>
              </a:rPr>
              <a:t>Some people would say that working in prostitution is a part of slavery, that your body is being sold as if you were something to buy or rent.</a:t>
            </a:r>
            <a:r>
              <a:rPr lang="en-GB" sz="2000" b="1">
                <a:solidFill>
                  <a:srgbClr val="000000"/>
                </a:solidFill>
              </a:rPr>
              <a:t> </a:t>
            </a:r>
            <a:r>
              <a:rPr lang="en-GB" sz="2000">
                <a:solidFill>
                  <a:srgbClr val="000000"/>
                </a:solidFill>
              </a:rPr>
              <a:t>A slave has no control, no freedom, they are used and abused.</a:t>
            </a:r>
          </a:p>
          <a:p>
            <a:pPr marL="0" indent="0">
              <a:buNone/>
            </a:pPr>
            <a:endParaRPr lang="en-GB" sz="2000">
              <a:solidFill>
                <a:srgbClr val="000000"/>
              </a:solidFill>
            </a:endParaRPr>
          </a:p>
        </p:txBody>
      </p:sp>
      <p:sp>
        <p:nvSpPr>
          <p:cNvPr id="4" name="Footer Placeholder 3">
            <a:extLst>
              <a:ext uri="{FF2B5EF4-FFF2-40B4-BE49-F238E27FC236}">
                <a16:creationId xmlns:a16="http://schemas.microsoft.com/office/drawing/2014/main" id="{510E641E-7CDB-4E43-818B-73C1994AB554}"/>
              </a:ext>
            </a:extLst>
          </p:cNvPr>
          <p:cNvSpPr>
            <a:spLocks noGrp="1"/>
          </p:cNvSpPr>
          <p:nvPr>
            <p:ph type="ftr" sz="quarter" idx="11"/>
          </p:nvPr>
        </p:nvSpPr>
        <p:spPr>
          <a:xfrm>
            <a:off x="805661" y="6223702"/>
            <a:ext cx="6584750" cy="314067"/>
          </a:xfrm>
        </p:spPr>
        <p:txBody>
          <a:bodyPr>
            <a:normAutofit/>
          </a:bodyPr>
          <a:lstStyle/>
          <a:p>
            <a:pPr algn="l">
              <a:spcAft>
                <a:spcPts val="600"/>
              </a:spcAft>
            </a:pPr>
            <a:r>
              <a:rPr lang="en-US" sz="1100">
                <a:solidFill>
                  <a:srgbClr val="898989"/>
                </a:solidFill>
              </a:rPr>
              <a:t>rshp.scot</a:t>
            </a:r>
          </a:p>
        </p:txBody>
      </p:sp>
    </p:spTree>
    <p:extLst>
      <p:ext uri="{BB962C8B-B14F-4D97-AF65-F5344CB8AC3E}">
        <p14:creationId xmlns:p14="http://schemas.microsoft.com/office/powerpoint/2010/main" val="3172000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0DA9A4AE-6299-4823-AD52-AD5307D998E0}"/>
              </a:ext>
            </a:extLst>
          </p:cNvPr>
          <p:cNvPicPr>
            <a:picLocks noChangeAspect="1"/>
          </p:cNvPicPr>
          <p:nvPr/>
        </p:nvPicPr>
        <p:blipFill rotWithShape="1">
          <a:blip r:embed="rId2">
            <a:alphaModFix/>
          </a:blip>
          <a:srcRect l="17683" r="20080" b="-1"/>
          <a:stretch/>
        </p:blipFill>
        <p:spPr>
          <a:xfrm>
            <a:off x="5797543" y="10"/>
            <a:ext cx="6394152" cy="6857990"/>
          </a:xfrm>
          <a:prstGeom prst="rect">
            <a:avLst/>
          </a:prstGeom>
        </p:spPr>
      </p:pic>
      <p:pic>
        <p:nvPicPr>
          <p:cNvPr id="14" name="Picture 9">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EFB31D13-89A1-44A0-AB16-D02BD7653587}"/>
              </a:ext>
            </a:extLst>
          </p:cNvPr>
          <p:cNvSpPr>
            <a:spLocks noGrp="1"/>
          </p:cNvSpPr>
          <p:nvPr>
            <p:ph type="title"/>
          </p:nvPr>
        </p:nvSpPr>
        <p:spPr>
          <a:xfrm>
            <a:off x="804998" y="798445"/>
            <a:ext cx="4803636" cy="1311664"/>
          </a:xfrm>
        </p:spPr>
        <p:txBody>
          <a:bodyPr>
            <a:normAutofit/>
          </a:bodyPr>
          <a:lstStyle/>
          <a:p>
            <a:endParaRPr lang="en-GB">
              <a:solidFill>
                <a:srgbClr val="000000"/>
              </a:solidFill>
            </a:endParaRPr>
          </a:p>
        </p:txBody>
      </p:sp>
      <p:sp>
        <p:nvSpPr>
          <p:cNvPr id="3" name="Content Placeholder 2">
            <a:extLst>
              <a:ext uri="{FF2B5EF4-FFF2-40B4-BE49-F238E27FC236}">
                <a16:creationId xmlns:a16="http://schemas.microsoft.com/office/drawing/2014/main" id="{A9A3D661-E2D1-4B3C-BEC5-15610B9D4ECD}"/>
              </a:ext>
            </a:extLst>
          </p:cNvPr>
          <p:cNvSpPr>
            <a:spLocks noGrp="1"/>
          </p:cNvSpPr>
          <p:nvPr>
            <p:ph idx="1"/>
          </p:nvPr>
        </p:nvSpPr>
        <p:spPr>
          <a:xfrm>
            <a:off x="769111" y="1454277"/>
            <a:ext cx="4706803" cy="3788830"/>
          </a:xfrm>
        </p:spPr>
        <p:txBody>
          <a:bodyPr anchor="ctr">
            <a:normAutofit/>
          </a:bodyPr>
          <a:lstStyle/>
          <a:p>
            <a:pPr marL="0" indent="0">
              <a:buNone/>
            </a:pPr>
            <a:r>
              <a:rPr lang="en-GB" sz="2400" dirty="0">
                <a:solidFill>
                  <a:srgbClr val="000000"/>
                </a:solidFill>
              </a:rPr>
              <a:t>Numbers involved. </a:t>
            </a:r>
          </a:p>
          <a:p>
            <a:pPr marL="0" indent="0">
              <a:buNone/>
            </a:pPr>
            <a:r>
              <a:rPr lang="en-GB" sz="2400" dirty="0">
                <a:solidFill>
                  <a:srgbClr val="000000"/>
                </a:solidFill>
              </a:rPr>
              <a:t>It is estimated that in in the UK between </a:t>
            </a:r>
            <a:r>
              <a:rPr lang="en-GB" sz="2400" b="1" dirty="0">
                <a:solidFill>
                  <a:srgbClr val="000000"/>
                </a:solidFill>
              </a:rPr>
              <a:t>58,000 and 72,800 </a:t>
            </a:r>
            <a:r>
              <a:rPr lang="en-GB" sz="2400" dirty="0">
                <a:solidFill>
                  <a:srgbClr val="000000"/>
                </a:solidFill>
              </a:rPr>
              <a:t>individuals are involved in prostitution. </a:t>
            </a:r>
          </a:p>
          <a:p>
            <a:pPr marL="0" indent="0">
              <a:buNone/>
            </a:pPr>
            <a:endParaRPr lang="en-GB" sz="2400" dirty="0">
              <a:solidFill>
                <a:srgbClr val="000000"/>
              </a:solidFill>
            </a:endParaRPr>
          </a:p>
        </p:txBody>
      </p:sp>
      <p:sp>
        <p:nvSpPr>
          <p:cNvPr id="4" name="Footer Placeholder 3">
            <a:extLst>
              <a:ext uri="{FF2B5EF4-FFF2-40B4-BE49-F238E27FC236}">
                <a16:creationId xmlns:a16="http://schemas.microsoft.com/office/drawing/2014/main" id="{6AC6365A-A357-43A3-ACB6-1A3947D5C4D7}"/>
              </a:ext>
            </a:extLst>
          </p:cNvPr>
          <p:cNvSpPr>
            <a:spLocks noGrp="1"/>
          </p:cNvSpPr>
          <p:nvPr>
            <p:ph type="ftr" sz="quarter" idx="11"/>
          </p:nvPr>
        </p:nvSpPr>
        <p:spPr>
          <a:xfrm>
            <a:off x="805661" y="6223702"/>
            <a:ext cx="6584750" cy="314067"/>
          </a:xfrm>
        </p:spPr>
        <p:txBody>
          <a:bodyPr>
            <a:normAutofit/>
          </a:bodyPr>
          <a:lstStyle/>
          <a:p>
            <a:pPr algn="l">
              <a:spcAft>
                <a:spcPts val="600"/>
              </a:spcAft>
            </a:pPr>
            <a:r>
              <a:rPr lang="en-US" sz="1100">
                <a:solidFill>
                  <a:srgbClr val="898989"/>
                </a:solidFill>
              </a:rPr>
              <a:t>rshp.scot</a:t>
            </a:r>
          </a:p>
        </p:txBody>
      </p:sp>
    </p:spTree>
    <p:extLst>
      <p:ext uri="{BB962C8B-B14F-4D97-AF65-F5344CB8AC3E}">
        <p14:creationId xmlns:p14="http://schemas.microsoft.com/office/powerpoint/2010/main" val="1858321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5B41F7-7B39-4DF8-B5D7-001CEDFF0B28}"/>
              </a:ext>
            </a:extLst>
          </p:cNvPr>
          <p:cNvSpPr>
            <a:spLocks noGrp="1"/>
          </p:cNvSpPr>
          <p:nvPr>
            <p:ph idx="1"/>
          </p:nvPr>
        </p:nvSpPr>
        <p:spPr>
          <a:xfrm>
            <a:off x="1106130" y="2149642"/>
            <a:ext cx="5127029" cy="3785419"/>
          </a:xfrm>
        </p:spPr>
        <p:txBody>
          <a:bodyPr>
            <a:normAutofit/>
          </a:bodyPr>
          <a:lstStyle/>
          <a:p>
            <a:pPr marL="0" indent="0">
              <a:buNone/>
            </a:pPr>
            <a:r>
              <a:rPr lang="en-GB" b="1" dirty="0"/>
              <a:t>Having heard this information. What are your views on prostitution? </a:t>
            </a:r>
          </a:p>
        </p:txBody>
      </p:sp>
      <p:pic>
        <p:nvPicPr>
          <p:cNvPr id="6" name="Content Placeholder 6" descr="A close up of a logo&#10;&#10;Description automatically generated">
            <a:extLst>
              <a:ext uri="{FF2B5EF4-FFF2-40B4-BE49-F238E27FC236}">
                <a16:creationId xmlns:a16="http://schemas.microsoft.com/office/drawing/2014/main" id="{492B0BF6-CFB6-4C22-8267-6CC7711AAAD4}"/>
              </a:ext>
            </a:extLst>
          </p:cNvPr>
          <p:cNvPicPr>
            <a:picLocks/>
          </p:cNvPicPr>
          <p:nvPr/>
        </p:nvPicPr>
        <p:blipFill rotWithShape="1">
          <a:blip r:embed="rId2"/>
          <a:srcRect l="2082" r="3" b="3"/>
          <a:stretch/>
        </p:blipFill>
        <p:spPr>
          <a:xfrm>
            <a:off x="6090613" y="640082"/>
            <a:ext cx="5461724" cy="5577837"/>
          </a:xfrm>
          <a:prstGeom prst="rect">
            <a:avLst/>
          </a:prstGeom>
          <a:effectLst/>
        </p:spPr>
      </p:pic>
      <p:sp>
        <p:nvSpPr>
          <p:cNvPr id="4" name="Footer Placeholder 3">
            <a:extLst>
              <a:ext uri="{FF2B5EF4-FFF2-40B4-BE49-F238E27FC236}">
                <a16:creationId xmlns:a16="http://schemas.microsoft.com/office/drawing/2014/main" id="{F2A5AA18-BD64-4543-9957-6F7F145E7722}"/>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14891160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group of people posing for the camera&#10;&#10;Description automatically generated">
            <a:extLst>
              <a:ext uri="{FF2B5EF4-FFF2-40B4-BE49-F238E27FC236}">
                <a16:creationId xmlns:a16="http://schemas.microsoft.com/office/drawing/2014/main" id="{A2250271-E558-4522-A65A-F18F73C9C3AE}"/>
              </a:ext>
            </a:extLst>
          </p:cNvPr>
          <p:cNvPicPr>
            <a:picLocks noChangeAspect="1"/>
          </p:cNvPicPr>
          <p:nvPr/>
        </p:nvPicPr>
        <p:blipFill rotWithShape="1">
          <a:blip r:embed="rId2">
            <a:alphaModFix/>
          </a:blip>
          <a:srcRect l="6956" r="14960" b="2"/>
          <a:stretch/>
        </p:blipFill>
        <p:spPr>
          <a:xfrm>
            <a:off x="5797543" y="10"/>
            <a:ext cx="6394152" cy="6857990"/>
          </a:xfrm>
          <a:prstGeom prst="rect">
            <a:avLst/>
          </a:prstGeom>
        </p:spPr>
      </p:pic>
      <p:pic>
        <p:nvPicPr>
          <p:cNvPr id="11" name="Picture 1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Rectangle 1">
            <a:extLst>
              <a:ext uri="{FF2B5EF4-FFF2-40B4-BE49-F238E27FC236}">
                <a16:creationId xmlns:a16="http://schemas.microsoft.com/office/drawing/2014/main" id="{7C5354A6-F625-4F4D-9E78-09C6B876B0DE}"/>
              </a:ext>
            </a:extLst>
          </p:cNvPr>
          <p:cNvSpPr/>
          <p:nvPr/>
        </p:nvSpPr>
        <p:spPr>
          <a:xfrm>
            <a:off x="540302" y="1534585"/>
            <a:ext cx="5112862" cy="3788830"/>
          </a:xfrm>
          <a:prstGeom prst="rect">
            <a:avLst/>
          </a:prstGeom>
        </p:spPr>
        <p:txBody>
          <a:bodyPr vert="horz" lIns="91440" tIns="45720" rIns="91440" bIns="45720" rtlCol="0" anchor="ctr">
            <a:noAutofit/>
          </a:bodyPr>
          <a:lstStyle/>
          <a:p>
            <a:pPr>
              <a:lnSpc>
                <a:spcPct val="90000"/>
              </a:lnSpc>
              <a:spcAft>
                <a:spcPts val="600"/>
              </a:spcAft>
            </a:pPr>
            <a:r>
              <a:rPr lang="en-US" sz="2400" b="1" dirty="0">
                <a:solidFill>
                  <a:srgbClr val="000000"/>
                </a:solidFill>
              </a:rPr>
              <a:t>Things people say about prostitution:</a:t>
            </a:r>
          </a:p>
          <a:p>
            <a:pPr marL="457200" lvl="0" indent="-228600">
              <a:lnSpc>
                <a:spcPct val="90000"/>
              </a:lnSpc>
              <a:spcAft>
                <a:spcPts val="600"/>
              </a:spcAft>
              <a:buFont typeface="Arial" panose="020B0604020202020204" pitchFamily="34" charset="0"/>
              <a:buChar char="•"/>
            </a:pPr>
            <a:r>
              <a:rPr lang="en-US" sz="2400" dirty="0">
                <a:solidFill>
                  <a:srgbClr val="000000"/>
                </a:solidFill>
              </a:rPr>
              <a:t>It’s a choice</a:t>
            </a:r>
          </a:p>
          <a:p>
            <a:pPr marL="457200" lvl="0" indent="-228600">
              <a:lnSpc>
                <a:spcPct val="90000"/>
              </a:lnSpc>
              <a:spcAft>
                <a:spcPts val="600"/>
              </a:spcAft>
              <a:buFont typeface="Arial" panose="020B0604020202020204" pitchFamily="34" charset="0"/>
              <a:buChar char="•"/>
            </a:pPr>
            <a:r>
              <a:rPr lang="en-US" sz="2400" dirty="0">
                <a:solidFill>
                  <a:srgbClr val="000000"/>
                </a:solidFill>
              </a:rPr>
              <a:t>It’s a job</a:t>
            </a:r>
          </a:p>
          <a:p>
            <a:pPr marL="457200" lvl="0" indent="-228600">
              <a:lnSpc>
                <a:spcPct val="90000"/>
              </a:lnSpc>
              <a:spcAft>
                <a:spcPts val="600"/>
              </a:spcAft>
              <a:buFont typeface="Arial" panose="020B0604020202020204" pitchFamily="34" charset="0"/>
              <a:buChar char="•"/>
            </a:pPr>
            <a:r>
              <a:rPr lang="en-US" sz="2400" dirty="0">
                <a:solidFill>
                  <a:srgbClr val="000000"/>
                </a:solidFill>
              </a:rPr>
              <a:t>Prostitution is a useful service for lonely men.</a:t>
            </a:r>
          </a:p>
          <a:p>
            <a:pPr marL="457200" lvl="0" indent="-228600">
              <a:lnSpc>
                <a:spcPct val="90000"/>
              </a:lnSpc>
              <a:spcAft>
                <a:spcPts val="600"/>
              </a:spcAft>
              <a:buFont typeface="Arial" panose="020B0604020202020204" pitchFamily="34" charset="0"/>
              <a:buChar char="•"/>
            </a:pPr>
            <a:r>
              <a:rPr lang="en-US" sz="2400" dirty="0">
                <a:solidFill>
                  <a:srgbClr val="000000"/>
                </a:solidFill>
              </a:rPr>
              <a:t>Men will always want there to be prostitution</a:t>
            </a:r>
          </a:p>
          <a:p>
            <a:pPr marL="457200" lvl="0" indent="-228600">
              <a:lnSpc>
                <a:spcPct val="90000"/>
              </a:lnSpc>
              <a:spcAft>
                <a:spcPts val="600"/>
              </a:spcAft>
              <a:buFont typeface="Arial" panose="020B0604020202020204" pitchFamily="34" charset="0"/>
              <a:buChar char="•"/>
            </a:pPr>
            <a:r>
              <a:rPr lang="en-US" sz="2400" dirty="0">
                <a:solidFill>
                  <a:srgbClr val="000000"/>
                </a:solidFill>
              </a:rPr>
              <a:t>Prostitution has nothing to do with human trafficking</a:t>
            </a:r>
          </a:p>
          <a:p>
            <a:pPr marL="457200" lvl="0" indent="-228600">
              <a:lnSpc>
                <a:spcPct val="90000"/>
              </a:lnSpc>
              <a:spcAft>
                <a:spcPts val="600"/>
              </a:spcAft>
              <a:buFont typeface="Arial" panose="020B0604020202020204" pitchFamily="34" charset="0"/>
              <a:buChar char="•"/>
            </a:pPr>
            <a:r>
              <a:rPr lang="en-US" sz="2400" dirty="0">
                <a:solidFill>
                  <a:srgbClr val="000000"/>
                </a:solidFill>
              </a:rPr>
              <a:t>It doesn’t do the woman any harm</a:t>
            </a:r>
          </a:p>
          <a:p>
            <a:pPr marL="457200" lvl="0" indent="-228600">
              <a:lnSpc>
                <a:spcPct val="90000"/>
              </a:lnSpc>
              <a:spcAft>
                <a:spcPts val="600"/>
              </a:spcAft>
              <a:buFont typeface="Arial" panose="020B0604020202020204" pitchFamily="34" charset="0"/>
              <a:buChar char="•"/>
            </a:pPr>
            <a:r>
              <a:rPr lang="en-US" sz="2400" dirty="0">
                <a:solidFill>
                  <a:srgbClr val="000000"/>
                </a:solidFill>
              </a:rPr>
              <a:t>Women involved in prostitution make a lot of money</a:t>
            </a:r>
          </a:p>
          <a:p>
            <a:pPr marL="457200" lvl="0" indent="-228600">
              <a:lnSpc>
                <a:spcPct val="90000"/>
              </a:lnSpc>
              <a:spcAft>
                <a:spcPts val="600"/>
              </a:spcAft>
              <a:buFont typeface="Arial" panose="020B0604020202020204" pitchFamily="34" charset="0"/>
              <a:buChar char="•"/>
            </a:pPr>
            <a:r>
              <a:rPr lang="en-US" sz="2400" dirty="0">
                <a:solidFill>
                  <a:srgbClr val="000000"/>
                </a:solidFill>
              </a:rPr>
              <a:t>We will never be able to abolish prostitution.</a:t>
            </a:r>
          </a:p>
        </p:txBody>
      </p:sp>
      <p:sp>
        <p:nvSpPr>
          <p:cNvPr id="4" name="Footer Placeholder 3"/>
          <p:cNvSpPr>
            <a:spLocks noGrp="1"/>
          </p:cNvSpPr>
          <p:nvPr>
            <p:ph type="ftr" sz="quarter" idx="11"/>
          </p:nvPr>
        </p:nvSpPr>
        <p:spPr>
          <a:xfrm>
            <a:off x="805661" y="6223702"/>
            <a:ext cx="6584750" cy="314067"/>
          </a:xfrm>
        </p:spPr>
        <p:txBody>
          <a:bodyPr vert="horz" lIns="91440" tIns="45720" rIns="91440" bIns="45720" rtlCol="0" anchor="ctr">
            <a:normAutofit/>
          </a:bodyPr>
          <a:lstStyle/>
          <a:p>
            <a:pPr algn="l">
              <a:spcAft>
                <a:spcPts val="600"/>
              </a:spcAft>
              <a:defRPr/>
            </a:pPr>
            <a:r>
              <a:rPr lang="en-US" sz="1100" kern="1200">
                <a:solidFill>
                  <a:srgbClr val="898989"/>
                </a:solidFill>
                <a:latin typeface="Calibri" panose="020F0502020204030204"/>
                <a:ea typeface="+mn-ea"/>
                <a:cs typeface="+mn-cs"/>
              </a:rPr>
              <a:t>rshp.scot</a:t>
            </a:r>
          </a:p>
        </p:txBody>
      </p:sp>
    </p:spTree>
    <p:extLst>
      <p:ext uri="{BB962C8B-B14F-4D97-AF65-F5344CB8AC3E}">
        <p14:creationId xmlns:p14="http://schemas.microsoft.com/office/powerpoint/2010/main" val="1808538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3FD396-E3D2-4627-99CA-8C89CBAA1B0E}"/>
              </a:ext>
            </a:extLst>
          </p:cNvPr>
          <p:cNvSpPr>
            <a:spLocks noGrp="1"/>
          </p:cNvSpPr>
          <p:nvPr>
            <p:ph idx="1"/>
          </p:nvPr>
        </p:nvSpPr>
        <p:spPr>
          <a:xfrm>
            <a:off x="963584" y="2053390"/>
            <a:ext cx="5127029" cy="3785419"/>
          </a:xfrm>
        </p:spPr>
        <p:txBody>
          <a:bodyPr>
            <a:normAutofit/>
          </a:bodyPr>
          <a:lstStyle/>
          <a:p>
            <a:pPr marL="0" indent="0">
              <a:buNone/>
            </a:pPr>
            <a:r>
              <a:rPr lang="en-GB" dirty="0"/>
              <a:t>Activity</a:t>
            </a:r>
          </a:p>
          <a:p>
            <a:pPr marL="0" indent="0">
              <a:buNone/>
            </a:pPr>
            <a:r>
              <a:rPr lang="en-GB" dirty="0"/>
              <a:t>Use the cards to have a conversation about </a:t>
            </a:r>
            <a:r>
              <a:rPr lang="en-GB" b="1" dirty="0"/>
              <a:t>Things people say about prostitution</a:t>
            </a:r>
            <a:endParaRPr lang="en-GB" dirty="0"/>
          </a:p>
        </p:txBody>
      </p:sp>
      <p:pic>
        <p:nvPicPr>
          <p:cNvPr id="6" name="Content Placeholder 6" descr="A close up of a logo&#10;&#10;Description automatically generated">
            <a:extLst>
              <a:ext uri="{FF2B5EF4-FFF2-40B4-BE49-F238E27FC236}">
                <a16:creationId xmlns:a16="http://schemas.microsoft.com/office/drawing/2014/main" id="{176BE002-B12D-4C13-B998-091C21A08AA6}"/>
              </a:ext>
            </a:extLst>
          </p:cNvPr>
          <p:cNvPicPr>
            <a:picLocks/>
          </p:cNvPicPr>
          <p:nvPr/>
        </p:nvPicPr>
        <p:blipFill rotWithShape="1">
          <a:blip r:embed="rId2"/>
          <a:srcRect l="2082" r="3" b="3"/>
          <a:stretch/>
        </p:blipFill>
        <p:spPr>
          <a:xfrm>
            <a:off x="6090613" y="640082"/>
            <a:ext cx="5461724" cy="5577837"/>
          </a:xfrm>
          <a:prstGeom prst="rect">
            <a:avLst/>
          </a:prstGeom>
          <a:effectLst/>
        </p:spPr>
      </p:pic>
      <p:sp>
        <p:nvSpPr>
          <p:cNvPr id="4" name="Footer Placeholder 3">
            <a:extLst>
              <a:ext uri="{FF2B5EF4-FFF2-40B4-BE49-F238E27FC236}">
                <a16:creationId xmlns:a16="http://schemas.microsoft.com/office/drawing/2014/main" id="{8C4DD90D-6BEA-407A-A173-6BDA9CDD6EC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rshp.scot</a:t>
            </a:r>
          </a:p>
        </p:txBody>
      </p:sp>
    </p:spTree>
    <p:extLst>
      <p:ext uri="{BB962C8B-B14F-4D97-AF65-F5344CB8AC3E}">
        <p14:creationId xmlns:p14="http://schemas.microsoft.com/office/powerpoint/2010/main" val="1707045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BB3E4B8F-379E-4A98-BEF9-BDE57C8CA4B3}"/>
              </a:ext>
            </a:extLst>
          </p:cNvPr>
          <p:cNvPicPr>
            <a:picLocks noChangeAspect="1"/>
          </p:cNvPicPr>
          <p:nvPr/>
        </p:nvPicPr>
        <p:blipFill>
          <a:blip r:embed="rId3"/>
          <a:stretch>
            <a:fillRect/>
          </a:stretch>
        </p:blipFill>
        <p:spPr>
          <a:xfrm>
            <a:off x="429349" y="1676843"/>
            <a:ext cx="3661831" cy="3524512"/>
          </a:xfrm>
          <a:prstGeom prst="rect">
            <a:avLst/>
          </a:prstGeom>
        </p:spPr>
      </p:pic>
      <p:sp>
        <p:nvSpPr>
          <p:cNvPr id="3" name="Content Placeholder 2">
            <a:extLst>
              <a:ext uri="{FF2B5EF4-FFF2-40B4-BE49-F238E27FC236}">
                <a16:creationId xmlns:a16="http://schemas.microsoft.com/office/drawing/2014/main" id="{222C13B0-4F56-46A9-B0E2-AF59D68846AC}"/>
              </a:ext>
            </a:extLst>
          </p:cNvPr>
          <p:cNvSpPr>
            <a:spLocks noGrp="1"/>
          </p:cNvSpPr>
          <p:nvPr>
            <p:ph idx="1"/>
          </p:nvPr>
        </p:nvSpPr>
        <p:spPr>
          <a:xfrm>
            <a:off x="6044224" y="1400930"/>
            <a:ext cx="4977578" cy="3639289"/>
          </a:xfrm>
        </p:spPr>
        <p:txBody>
          <a:bodyPr anchor="ctr">
            <a:normAutofit/>
          </a:bodyPr>
          <a:lstStyle/>
          <a:p>
            <a:pPr marL="0" indent="0">
              <a:buNone/>
            </a:pPr>
            <a:endParaRPr lang="en-GB" sz="2400" dirty="0">
              <a:solidFill>
                <a:srgbClr val="000000"/>
              </a:solidFill>
            </a:endParaRPr>
          </a:p>
          <a:p>
            <a:pPr marL="0" indent="0">
              <a:buNone/>
            </a:pPr>
            <a:r>
              <a:rPr lang="en-GB" sz="2400" b="1" dirty="0">
                <a:solidFill>
                  <a:srgbClr val="000000"/>
                </a:solidFill>
              </a:rPr>
              <a:t>Money and Power: Commercial Sexual Exploitation in Scotland</a:t>
            </a:r>
            <a:r>
              <a:rPr lang="en-GB" sz="2400" dirty="0">
                <a:solidFill>
                  <a:srgbClr val="000000"/>
                </a:solidFill>
              </a:rPr>
              <a:t> </a:t>
            </a:r>
            <a:r>
              <a:rPr lang="en-GB" sz="2400" u="sng" dirty="0">
                <a:solidFill>
                  <a:srgbClr val="000000"/>
                </a:solidFill>
                <a:hlinkClick r:id="rId4"/>
              </a:rPr>
              <a:t>https://youtu.be/fCYIJCGO2Gw</a:t>
            </a:r>
            <a:r>
              <a:rPr lang="en-GB" sz="2400" dirty="0">
                <a:solidFill>
                  <a:srgbClr val="000000"/>
                </a:solidFill>
              </a:rPr>
              <a:t> </a:t>
            </a:r>
          </a:p>
          <a:p>
            <a:pPr marL="0" indent="0">
              <a:buNone/>
            </a:pPr>
            <a:r>
              <a:rPr lang="en-GB" sz="2400" dirty="0">
                <a:solidFill>
                  <a:srgbClr val="000000"/>
                </a:solidFill>
              </a:rPr>
              <a:t>(duration 7 minutes 19)</a:t>
            </a:r>
          </a:p>
          <a:p>
            <a:pPr marL="0" indent="0">
              <a:buNone/>
            </a:pPr>
            <a:endParaRPr lang="en-GB" sz="2400" dirty="0">
              <a:solidFill>
                <a:srgbClr val="000000"/>
              </a:solidFill>
            </a:endParaRPr>
          </a:p>
        </p:txBody>
      </p:sp>
      <p:sp>
        <p:nvSpPr>
          <p:cNvPr id="4" name="Footer Placeholder 3">
            <a:extLst>
              <a:ext uri="{FF2B5EF4-FFF2-40B4-BE49-F238E27FC236}">
                <a16:creationId xmlns:a16="http://schemas.microsoft.com/office/drawing/2014/main" id="{D9EEE3B5-110D-4BA9-93CC-C893D78EC734}"/>
              </a:ext>
            </a:extLst>
          </p:cNvPr>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rshp.scot</a:t>
            </a:r>
          </a:p>
        </p:txBody>
      </p:sp>
    </p:spTree>
    <p:extLst>
      <p:ext uri="{BB962C8B-B14F-4D97-AF65-F5344CB8AC3E}">
        <p14:creationId xmlns:p14="http://schemas.microsoft.com/office/powerpoint/2010/main" val="1612264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759</Words>
  <Application>Microsoft Office PowerPoint</Application>
  <PresentationFormat>Widescreen</PresentationFormat>
  <Paragraphs>56</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Prostitution/Paying for Sex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Prostitution/Paying for Sex </dc:title>
  <dc:creator>Colin Morrison</dc:creator>
  <cp:lastModifiedBy>Colin Morrison</cp:lastModifiedBy>
  <cp:revision>2</cp:revision>
  <dcterms:created xsi:type="dcterms:W3CDTF">2020-06-12T10:33:12Z</dcterms:created>
  <dcterms:modified xsi:type="dcterms:W3CDTF">2020-06-13T16:10:46Z</dcterms:modified>
</cp:coreProperties>
</file>