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2"/>
  </p:notesMasterIdLst>
  <p:sldIdLst>
    <p:sldId id="256" r:id="rId2"/>
    <p:sldId id="261" r:id="rId3"/>
    <p:sldId id="301" r:id="rId4"/>
    <p:sldId id="262" r:id="rId5"/>
    <p:sldId id="263" r:id="rId6"/>
    <p:sldId id="310" r:id="rId7"/>
    <p:sldId id="305" r:id="rId8"/>
    <p:sldId id="311" r:id="rId9"/>
    <p:sldId id="306" r:id="rId10"/>
    <p:sldId id="312" r:id="rId11"/>
    <p:sldId id="307" r:id="rId12"/>
    <p:sldId id="313" r:id="rId13"/>
    <p:sldId id="308" r:id="rId14"/>
    <p:sldId id="314" r:id="rId15"/>
    <p:sldId id="309" r:id="rId16"/>
    <p:sldId id="317" r:id="rId17"/>
    <p:sldId id="316" r:id="rId18"/>
    <p:sldId id="315" r:id="rId19"/>
    <p:sldId id="272" r:id="rId20"/>
    <p:sldId id="303" r:id="rId21"/>
    <p:sldId id="273" r:id="rId22"/>
    <p:sldId id="280" r:id="rId23"/>
    <p:sldId id="281" r:id="rId24"/>
    <p:sldId id="304" r:id="rId25"/>
    <p:sldId id="282" r:id="rId26"/>
    <p:sldId id="283" r:id="rId27"/>
    <p:sldId id="284" r:id="rId28"/>
    <p:sldId id="285" r:id="rId29"/>
    <p:sldId id="286"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p:restoredTop sz="94407"/>
  </p:normalViewPr>
  <p:slideViewPr>
    <p:cSldViewPr snapToGrid="0" snapToObjects="1">
      <p:cViewPr varScale="1">
        <p:scale>
          <a:sx n="59" d="100"/>
          <a:sy n="59" d="100"/>
        </p:scale>
        <p:origin x="6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C61326C4-1E6F-431D-93BB-C425D3EA317C}"/>
    <pc:docChg chg="custSel addSld modSld">
      <pc:chgData name="Colin Morrison TASC Morrison" userId="9e8379d8aac75974" providerId="LiveId" clId="{C61326C4-1E6F-431D-93BB-C425D3EA317C}" dt="2023-08-16T08:39:31.433" v="86" actId="1076"/>
      <pc:docMkLst>
        <pc:docMk/>
      </pc:docMkLst>
      <pc:sldChg chg="modSp mod">
        <pc:chgData name="Colin Morrison TASC Morrison" userId="9e8379d8aac75974" providerId="LiveId" clId="{C61326C4-1E6F-431D-93BB-C425D3EA317C}" dt="2023-08-01T13:39:34.881" v="5" actId="20577"/>
        <pc:sldMkLst>
          <pc:docMk/>
          <pc:sldMk cId="979449192" sldId="256"/>
        </pc:sldMkLst>
        <pc:spChg chg="mod">
          <ac:chgData name="Colin Morrison TASC Morrison" userId="9e8379d8aac75974" providerId="LiveId" clId="{C61326C4-1E6F-431D-93BB-C425D3EA317C}" dt="2023-08-01T13:39:34.881" v="5" actId="20577"/>
          <ac:spMkLst>
            <pc:docMk/>
            <pc:sldMk cId="979449192" sldId="256"/>
            <ac:spMk id="2" creationId="{00000000-0000-0000-0000-000000000000}"/>
          </ac:spMkLst>
        </pc:spChg>
      </pc:sldChg>
      <pc:sldChg chg="modSp mod">
        <pc:chgData name="Colin Morrison TASC Morrison" userId="9e8379d8aac75974" providerId="LiveId" clId="{C61326C4-1E6F-431D-93BB-C425D3EA317C}" dt="2023-08-01T13:41:40.293" v="27" actId="20577"/>
        <pc:sldMkLst>
          <pc:docMk/>
          <pc:sldMk cId="3556267955" sldId="307"/>
        </pc:sldMkLst>
        <pc:spChg chg="mod">
          <ac:chgData name="Colin Morrison TASC Morrison" userId="9e8379d8aac75974" providerId="LiveId" clId="{C61326C4-1E6F-431D-93BB-C425D3EA317C}" dt="2023-08-01T13:41:40.293" v="27" actId="20577"/>
          <ac:spMkLst>
            <pc:docMk/>
            <pc:sldMk cId="3556267955" sldId="307"/>
            <ac:spMk id="6" creationId="{BE55C85D-4DF6-EA4F-88B2-C2DB8B8ABDE0}"/>
          </ac:spMkLst>
        </pc:spChg>
      </pc:sldChg>
      <pc:sldChg chg="modSp mod">
        <pc:chgData name="Colin Morrison TASC Morrison" userId="9e8379d8aac75974" providerId="LiveId" clId="{C61326C4-1E6F-431D-93BB-C425D3EA317C}" dt="2023-08-16T08:38:39.762" v="75" actId="255"/>
        <pc:sldMkLst>
          <pc:docMk/>
          <pc:sldMk cId="3541624693" sldId="309"/>
        </pc:sldMkLst>
        <pc:spChg chg="mod">
          <ac:chgData name="Colin Morrison TASC Morrison" userId="9e8379d8aac75974" providerId="LiveId" clId="{C61326C4-1E6F-431D-93BB-C425D3EA317C}" dt="2023-08-16T08:38:39.762" v="75" actId="255"/>
          <ac:spMkLst>
            <pc:docMk/>
            <pc:sldMk cId="3541624693" sldId="309"/>
            <ac:spMk id="6" creationId="{BE55C85D-4DF6-EA4F-88B2-C2DB8B8ABDE0}"/>
          </ac:spMkLst>
        </pc:spChg>
      </pc:sldChg>
      <pc:sldChg chg="modSp mod">
        <pc:chgData name="Colin Morrison TASC Morrison" userId="9e8379d8aac75974" providerId="LiveId" clId="{C61326C4-1E6F-431D-93BB-C425D3EA317C}" dt="2023-08-01T13:40:44.170" v="7" actId="114"/>
        <pc:sldMkLst>
          <pc:docMk/>
          <pc:sldMk cId="2524231570" sldId="310"/>
        </pc:sldMkLst>
        <pc:spChg chg="mod">
          <ac:chgData name="Colin Morrison TASC Morrison" userId="9e8379d8aac75974" providerId="LiveId" clId="{C61326C4-1E6F-431D-93BB-C425D3EA317C}" dt="2023-08-01T13:40:44.170" v="7" actId="114"/>
          <ac:spMkLst>
            <pc:docMk/>
            <pc:sldMk cId="2524231570" sldId="310"/>
            <ac:spMk id="6" creationId="{BE55C85D-4DF6-EA4F-88B2-C2DB8B8ABDE0}"/>
          </ac:spMkLst>
        </pc:spChg>
      </pc:sldChg>
      <pc:sldChg chg="modSp mod">
        <pc:chgData name="Colin Morrison TASC Morrison" userId="9e8379d8aac75974" providerId="LiveId" clId="{C61326C4-1E6F-431D-93BB-C425D3EA317C}" dt="2023-08-01T13:40:53.771" v="9" actId="114"/>
        <pc:sldMkLst>
          <pc:docMk/>
          <pc:sldMk cId="4273462010" sldId="311"/>
        </pc:sldMkLst>
        <pc:spChg chg="mod">
          <ac:chgData name="Colin Morrison TASC Morrison" userId="9e8379d8aac75974" providerId="LiveId" clId="{C61326C4-1E6F-431D-93BB-C425D3EA317C}" dt="2023-08-01T13:40:53.771" v="9" actId="114"/>
          <ac:spMkLst>
            <pc:docMk/>
            <pc:sldMk cId="4273462010" sldId="311"/>
            <ac:spMk id="6" creationId="{BE55C85D-4DF6-EA4F-88B2-C2DB8B8ABDE0}"/>
          </ac:spMkLst>
        </pc:spChg>
      </pc:sldChg>
      <pc:sldChg chg="modSp mod">
        <pc:chgData name="Colin Morrison TASC Morrison" userId="9e8379d8aac75974" providerId="LiveId" clId="{C61326C4-1E6F-431D-93BB-C425D3EA317C}" dt="2023-08-01T13:41:10.756" v="11" actId="114"/>
        <pc:sldMkLst>
          <pc:docMk/>
          <pc:sldMk cId="311668419" sldId="312"/>
        </pc:sldMkLst>
        <pc:spChg chg="mod">
          <ac:chgData name="Colin Morrison TASC Morrison" userId="9e8379d8aac75974" providerId="LiveId" clId="{C61326C4-1E6F-431D-93BB-C425D3EA317C}" dt="2023-08-01T13:41:10.756" v="11" actId="114"/>
          <ac:spMkLst>
            <pc:docMk/>
            <pc:sldMk cId="311668419" sldId="312"/>
            <ac:spMk id="6" creationId="{BE55C85D-4DF6-EA4F-88B2-C2DB8B8ABDE0}"/>
          </ac:spMkLst>
        </pc:spChg>
      </pc:sldChg>
      <pc:sldChg chg="modSp mod">
        <pc:chgData name="Colin Morrison TASC Morrison" userId="9e8379d8aac75974" providerId="LiveId" clId="{C61326C4-1E6F-431D-93BB-C425D3EA317C}" dt="2023-08-01T13:42:05.670" v="48" actId="114"/>
        <pc:sldMkLst>
          <pc:docMk/>
          <pc:sldMk cId="1330940718" sldId="313"/>
        </pc:sldMkLst>
        <pc:spChg chg="mod">
          <ac:chgData name="Colin Morrison TASC Morrison" userId="9e8379d8aac75974" providerId="LiveId" clId="{C61326C4-1E6F-431D-93BB-C425D3EA317C}" dt="2023-08-01T13:42:05.670" v="48" actId="114"/>
          <ac:spMkLst>
            <pc:docMk/>
            <pc:sldMk cId="1330940718" sldId="313"/>
            <ac:spMk id="6" creationId="{BE55C85D-4DF6-EA4F-88B2-C2DB8B8ABDE0}"/>
          </ac:spMkLst>
        </pc:spChg>
      </pc:sldChg>
      <pc:sldChg chg="modSp mod">
        <pc:chgData name="Colin Morrison TASC Morrison" userId="9e8379d8aac75974" providerId="LiveId" clId="{C61326C4-1E6F-431D-93BB-C425D3EA317C}" dt="2023-08-01T13:43:06.247" v="67" actId="1076"/>
        <pc:sldMkLst>
          <pc:docMk/>
          <pc:sldMk cId="524600228" sldId="314"/>
        </pc:sldMkLst>
        <pc:spChg chg="mod">
          <ac:chgData name="Colin Morrison TASC Morrison" userId="9e8379d8aac75974" providerId="LiveId" clId="{C61326C4-1E6F-431D-93BB-C425D3EA317C}" dt="2023-08-01T13:43:06.247" v="67" actId="1076"/>
          <ac:spMkLst>
            <pc:docMk/>
            <pc:sldMk cId="524600228" sldId="314"/>
            <ac:spMk id="6" creationId="{BE55C85D-4DF6-EA4F-88B2-C2DB8B8ABDE0}"/>
          </ac:spMkLst>
        </pc:spChg>
      </pc:sldChg>
      <pc:sldChg chg="add">
        <pc:chgData name="Colin Morrison TASC Morrison" userId="9e8379d8aac75974" providerId="LiveId" clId="{C61326C4-1E6F-431D-93BB-C425D3EA317C}" dt="2023-08-16T08:37:55.137" v="68" actId="2890"/>
        <pc:sldMkLst>
          <pc:docMk/>
          <pc:sldMk cId="611950667" sldId="316"/>
        </pc:sldMkLst>
      </pc:sldChg>
      <pc:sldChg chg="delSp modSp add mod setBg delDesignElem">
        <pc:chgData name="Colin Morrison TASC Morrison" userId="9e8379d8aac75974" providerId="LiveId" clId="{C61326C4-1E6F-431D-93BB-C425D3EA317C}" dt="2023-08-16T08:39:31.433" v="86" actId="1076"/>
        <pc:sldMkLst>
          <pc:docMk/>
          <pc:sldMk cId="2823679084" sldId="317"/>
        </pc:sldMkLst>
        <pc:spChg chg="mod">
          <ac:chgData name="Colin Morrison TASC Morrison" userId="9e8379d8aac75974" providerId="LiveId" clId="{C61326C4-1E6F-431D-93BB-C425D3EA317C}" dt="2023-08-16T08:39:31.433" v="86" actId="1076"/>
          <ac:spMkLst>
            <pc:docMk/>
            <pc:sldMk cId="2823679084" sldId="317"/>
            <ac:spMk id="6" creationId="{BE55C85D-4DF6-EA4F-88B2-C2DB8B8ABDE0}"/>
          </ac:spMkLst>
        </pc:spChg>
        <pc:spChg chg="del">
          <ac:chgData name="Colin Morrison TASC Morrison" userId="9e8379d8aac75974" providerId="LiveId" clId="{C61326C4-1E6F-431D-93BB-C425D3EA317C}" dt="2023-08-16T08:38:52.627" v="77"/>
          <ac:spMkLst>
            <pc:docMk/>
            <pc:sldMk cId="2823679084" sldId="317"/>
            <ac:spMk id="12" creationId="{2A0E4E09-FC02-4ADC-951A-3FFA90B6FE39}"/>
          </ac:spMkLst>
        </pc:spChg>
        <pc:picChg chg="del">
          <ac:chgData name="Colin Morrison TASC Morrison" userId="9e8379d8aac75974" providerId="LiveId" clId="{C61326C4-1E6F-431D-93BB-C425D3EA317C}" dt="2023-08-16T08:38:52.627" v="77"/>
          <ac:picMkLst>
            <pc:docMk/>
            <pc:sldMk cId="2823679084" sldId="317"/>
            <ac:picMk id="14" creationId="{24F266AD-725B-4A9D-B448-4C000F95CB47}"/>
          </ac:picMkLst>
        </pc:picChg>
      </pc:sldChg>
    </pc:docChg>
  </pc:docChgLst>
  <pc:docChgLst>
    <pc:chgData name="Colin Morrison TASC Morrison" userId="9e8379d8aac75974" providerId="LiveId" clId="{5C4CD7D0-ECC8-45C3-A20A-F74A6D39F7E1}"/>
    <pc:docChg chg="modSld">
      <pc:chgData name="Colin Morrison TASC Morrison" userId="9e8379d8aac75974" providerId="LiveId" clId="{5C4CD7D0-ECC8-45C3-A20A-F74A6D39F7E1}" dt="2024-01-09T16:46:57.737" v="5" actId="207"/>
      <pc:docMkLst>
        <pc:docMk/>
      </pc:docMkLst>
      <pc:sldChg chg="modSp mod">
        <pc:chgData name="Colin Morrison TASC Morrison" userId="9e8379d8aac75974" providerId="LiveId" clId="{5C4CD7D0-ECC8-45C3-A20A-F74A6D39F7E1}" dt="2024-01-09T16:46:23.711" v="0" actId="207"/>
        <pc:sldMkLst>
          <pc:docMk/>
          <pc:sldMk cId="979449192" sldId="256"/>
        </pc:sldMkLst>
        <pc:spChg chg="mod">
          <ac:chgData name="Colin Morrison TASC Morrison" userId="9e8379d8aac75974" providerId="LiveId" clId="{5C4CD7D0-ECC8-45C3-A20A-F74A6D39F7E1}" dt="2024-01-09T16:46:23.711" v="0" actId="207"/>
          <ac:spMkLst>
            <pc:docMk/>
            <pc:sldMk cId="979449192" sldId="256"/>
            <ac:spMk id="2" creationId="{00000000-0000-0000-0000-000000000000}"/>
          </ac:spMkLst>
        </pc:spChg>
      </pc:sldChg>
      <pc:sldChg chg="modSp mod">
        <pc:chgData name="Colin Morrison TASC Morrison" userId="9e8379d8aac75974" providerId="LiveId" clId="{5C4CD7D0-ECC8-45C3-A20A-F74A6D39F7E1}" dt="2024-01-09T16:46:51.748" v="4" actId="207"/>
        <pc:sldMkLst>
          <pc:docMk/>
          <pc:sldMk cId="3541624693" sldId="309"/>
        </pc:sldMkLst>
        <pc:spChg chg="mod">
          <ac:chgData name="Colin Morrison TASC Morrison" userId="9e8379d8aac75974" providerId="LiveId" clId="{5C4CD7D0-ECC8-45C3-A20A-F74A6D39F7E1}" dt="2024-01-09T16:46:51.748" v="4" actId="207"/>
          <ac:spMkLst>
            <pc:docMk/>
            <pc:sldMk cId="3541624693" sldId="309"/>
            <ac:spMk id="6" creationId="{BE55C85D-4DF6-EA4F-88B2-C2DB8B8ABDE0}"/>
          </ac:spMkLst>
        </pc:spChg>
      </pc:sldChg>
      <pc:sldChg chg="modSp mod">
        <pc:chgData name="Colin Morrison TASC Morrison" userId="9e8379d8aac75974" providerId="LiveId" clId="{5C4CD7D0-ECC8-45C3-A20A-F74A6D39F7E1}" dt="2024-01-09T16:46:41.917" v="1" actId="207"/>
        <pc:sldMkLst>
          <pc:docMk/>
          <pc:sldMk cId="524600228" sldId="314"/>
        </pc:sldMkLst>
        <pc:spChg chg="mod">
          <ac:chgData name="Colin Morrison TASC Morrison" userId="9e8379d8aac75974" providerId="LiveId" clId="{5C4CD7D0-ECC8-45C3-A20A-F74A6D39F7E1}" dt="2024-01-09T16:46:41.917" v="1" actId="207"/>
          <ac:spMkLst>
            <pc:docMk/>
            <pc:sldMk cId="524600228" sldId="314"/>
            <ac:spMk id="6" creationId="{BE55C85D-4DF6-EA4F-88B2-C2DB8B8ABDE0}"/>
          </ac:spMkLst>
        </pc:spChg>
      </pc:sldChg>
      <pc:sldChg chg="modSp mod">
        <pc:chgData name="Colin Morrison TASC Morrison" userId="9e8379d8aac75974" providerId="LiveId" clId="{5C4CD7D0-ECC8-45C3-A20A-F74A6D39F7E1}" dt="2024-01-09T16:46:57.737" v="5" actId="207"/>
        <pc:sldMkLst>
          <pc:docMk/>
          <pc:sldMk cId="2823679084" sldId="317"/>
        </pc:sldMkLst>
        <pc:spChg chg="mod">
          <ac:chgData name="Colin Morrison TASC Morrison" userId="9e8379d8aac75974" providerId="LiveId" clId="{5C4CD7D0-ECC8-45C3-A20A-F74A6D39F7E1}" dt="2024-01-09T16:46:57.737" v="5" actId="207"/>
          <ac:spMkLst>
            <pc:docMk/>
            <pc:sldMk cId="2823679084" sldId="317"/>
            <ac:spMk id="6" creationId="{BE55C85D-4DF6-EA4F-88B2-C2DB8B8ABD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09/01/2024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09/01/2024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09/01/2024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09/01/2024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GdB2rmGqqN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hildline.org.uk/info-advice/bullying-abuse-safety/online-mobile-safety/online-porn/"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788"/>
            <a:ext cx="9144000" cy="1709981"/>
          </a:xfrm>
        </p:spPr>
        <p:txBody>
          <a:bodyPr>
            <a:normAutofit/>
          </a:bodyPr>
          <a:lstStyle/>
          <a:p>
            <a:r>
              <a:rPr lang="en-GB" sz="3600" b="1" dirty="0">
                <a:latin typeface="+mn-lt"/>
              </a:rPr>
              <a:t>Pornography: </a:t>
            </a:r>
            <a:br>
              <a:rPr lang="en-GB" sz="3600" b="1" dirty="0">
                <a:latin typeface="+mn-lt"/>
              </a:rPr>
            </a:br>
            <a:r>
              <a:rPr lang="en-GB" sz="3600" b="1" dirty="0">
                <a:effectLst/>
                <a:latin typeface="+mn-lt"/>
                <a:ea typeface="Calibri" panose="020F0502020204030204" pitchFamily="34" charset="0"/>
              </a:rPr>
              <a:t>What is it? What harm does it do? </a:t>
            </a:r>
            <a:endParaRPr lang="en-US" sz="3600" b="1" dirty="0">
              <a:latin typeface="+mn-lt"/>
              <a:ea typeface="Futura Medium" charset="0"/>
              <a:cs typeface="Futura Medium" charset="0"/>
            </a:endParaRPr>
          </a:p>
        </p:txBody>
      </p:sp>
      <p:sp>
        <p:nvSpPr>
          <p:cNvPr id="3" name="Subtitle 2"/>
          <p:cNvSpPr>
            <a:spLocks noGrp="1"/>
          </p:cNvSpPr>
          <p:nvPr>
            <p:ph type="subTitle" idx="1"/>
          </p:nvPr>
        </p:nvSpPr>
        <p:spPr>
          <a:xfrm>
            <a:off x="1355834" y="2954215"/>
            <a:ext cx="9480331" cy="3215357"/>
          </a:xfrm>
        </p:spPr>
        <p:txBody>
          <a:bodyPr>
            <a:normAutofit/>
          </a:bodyPr>
          <a:lstStyle/>
          <a:p>
            <a:pPr lvl="0" algn="l"/>
            <a:r>
              <a:rPr lang="en-GB" dirty="0"/>
              <a:t>I can talk about the difference between sex as it is portrayed in pornography and sex between consenting adults in a relationship.</a:t>
            </a:r>
          </a:p>
          <a:p>
            <a:pPr lvl="0" algn="l"/>
            <a:r>
              <a:rPr lang="en-GB" dirty="0"/>
              <a:t>I can explain that pornography presents behaviours that can be violent or degrading, and that these behaviours are not appropriate in real-life relationships.</a:t>
            </a:r>
          </a:p>
          <a:p>
            <a:pPr lvl="0" algn="l"/>
            <a:r>
              <a:rPr lang="en-GB" dirty="0"/>
              <a:t>I can express my own developing opinion about pornography.</a:t>
            </a:r>
          </a:p>
          <a:p>
            <a:pPr lvl="0" algn="l"/>
            <a:r>
              <a:rPr lang="en-GB" dirty="0"/>
              <a:t>I can identify where or who to go to if I have a question or concern.</a:t>
            </a:r>
          </a:p>
          <a:p>
            <a:pPr algn="l"/>
            <a:endParaRPr lang="en-GB"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hand holding a remote control&#10;&#10;Description automatically generated">
            <a:extLst>
              <a:ext uri="{FF2B5EF4-FFF2-40B4-BE49-F238E27FC236}">
                <a16:creationId xmlns:a16="http://schemas.microsoft.com/office/drawing/2014/main" id="{0A2F2700-D2D1-4A79-A61C-57F21F1DB2F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1058" r="1056"/>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14592" y="1334871"/>
            <a:ext cx="4706803" cy="37888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solidFill>
                  <a:srgbClr val="000000"/>
                </a:solidFill>
              </a:rPr>
              <a:t>You can watch too much porn</a:t>
            </a:r>
          </a:p>
          <a:p>
            <a:pPr marL="0" lvl="0" indent="0">
              <a:buNone/>
            </a:pPr>
            <a:r>
              <a:rPr lang="en-US" sz="2400" dirty="0">
                <a:solidFill>
                  <a:srgbClr val="000000"/>
                </a:solidFill>
              </a:rPr>
              <a:t>New scientific research says people who watch too much porn can become addicted. Then they need to watch more and more to feel sexually excited. You can also lose touch with what real sex and relationships are actually like. </a:t>
            </a:r>
            <a:endParaRPr lang="en-US" sz="2400" b="1" dirty="0">
              <a:solidFill>
                <a:srgbClr val="000000"/>
              </a:solidFill>
            </a:endParaRP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31166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207412" y="1884420"/>
            <a:ext cx="5127029" cy="539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b="1" dirty="0"/>
              <a:t>Agree, Disagree or ‘Depends’?</a:t>
            </a:r>
          </a:p>
          <a:p>
            <a:pPr marL="0" lvl="0" indent="0">
              <a:buNone/>
            </a:pPr>
            <a:endParaRPr lang="en-US" b="1" dirty="0"/>
          </a:p>
          <a:p>
            <a:pPr lvl="0" indent="0">
              <a:buNone/>
            </a:pPr>
            <a:r>
              <a:rPr lang="en-US" dirty="0"/>
              <a:t>Watching porn can be bad for relationships</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27029" cy="5039771"/>
          </a:xfrm>
          <a:prstGeom prst="rect">
            <a:avLst/>
          </a:prstGeom>
          <a:effectLst/>
        </p:spPr>
      </p:pic>
    </p:spTree>
    <p:extLst>
      <p:ext uri="{BB962C8B-B14F-4D97-AF65-F5344CB8AC3E}">
        <p14:creationId xmlns:p14="http://schemas.microsoft.com/office/powerpoint/2010/main" val="355626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itting on a bench&#10;&#10;Description automatically generated">
            <a:extLst>
              <a:ext uri="{FF2B5EF4-FFF2-40B4-BE49-F238E27FC236}">
                <a16:creationId xmlns:a16="http://schemas.microsoft.com/office/drawing/2014/main" id="{0CEF592E-85D1-43A5-8A36-9F2B186E97D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2114"/>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05661" y="1217436"/>
            <a:ext cx="4706803" cy="37888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solidFill>
                  <a:srgbClr val="000000"/>
                </a:solidFill>
              </a:rPr>
              <a:t>Watching porn can be bad for relationships</a:t>
            </a:r>
          </a:p>
          <a:p>
            <a:pPr marL="0" lvl="0" indent="0">
              <a:buNone/>
            </a:pPr>
            <a:r>
              <a:rPr lang="en-US" sz="2400" dirty="0">
                <a:solidFill>
                  <a:srgbClr val="000000"/>
                </a:solidFill>
              </a:rPr>
              <a:t>Porn can make boys or men think badly of women. If you watch too much porn, then you might have less enjoyment from real sex with a partner. </a:t>
            </a:r>
            <a:endParaRPr lang="en-US" sz="2400" b="1" dirty="0">
              <a:solidFill>
                <a:srgbClr val="000000"/>
              </a:solidFill>
            </a:endParaRP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33094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115959" y="2101237"/>
            <a:ext cx="5127029" cy="539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t>Agree, Disagree or ‘Depends’?</a:t>
            </a:r>
          </a:p>
          <a:p>
            <a:pPr marL="0" indent="0">
              <a:buNone/>
            </a:pPr>
            <a:r>
              <a:rPr lang="en-GB" sz="2400" b="1" dirty="0"/>
              <a:t>Most young people have seen porn</a:t>
            </a:r>
            <a:r>
              <a:rPr lang="en-GB" sz="2400" dirty="0"/>
              <a:t> </a:t>
            </a:r>
          </a:p>
          <a:p>
            <a:pPr marL="0" lvl="0" indent="0">
              <a:buNone/>
            </a:pPr>
            <a:endParaRPr lang="en-US" sz="2400" b="1" dirty="0"/>
          </a:p>
          <a:p>
            <a:pPr marL="0" lvl="0" indent="0">
              <a:buNone/>
            </a:pPr>
            <a:endParaRPr lang="en-US" sz="2000" b="1" dirty="0"/>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27029" cy="5039771"/>
          </a:xfrm>
          <a:prstGeom prst="rect">
            <a:avLst/>
          </a:prstGeom>
          <a:effectLst/>
        </p:spPr>
      </p:pic>
    </p:spTree>
    <p:extLst>
      <p:ext uri="{BB962C8B-B14F-4D97-AF65-F5344CB8AC3E}">
        <p14:creationId xmlns:p14="http://schemas.microsoft.com/office/powerpoint/2010/main" val="279439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hand holding a bag&#10;&#10;Description automatically generated">
            <a:extLst>
              <a:ext uri="{FF2B5EF4-FFF2-40B4-BE49-F238E27FC236}">
                <a16:creationId xmlns:a16="http://schemas.microsoft.com/office/drawing/2014/main" id="{2D61E473-DF86-41B2-98BA-9D6E4E4437B2}"/>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2370"/>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704061" y="1534585"/>
            <a:ext cx="4706803" cy="37888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solidFill>
                  <a:srgbClr val="000000"/>
                </a:solidFill>
              </a:rPr>
              <a:t>Most young people have seen porn</a:t>
            </a:r>
            <a:r>
              <a:rPr lang="en-US" sz="2400" dirty="0">
                <a:solidFill>
                  <a:srgbClr val="000000"/>
                </a:solidFill>
              </a:rPr>
              <a:t> </a:t>
            </a:r>
          </a:p>
          <a:p>
            <a:pPr marL="0" indent="0">
              <a:buNone/>
            </a:pPr>
            <a:r>
              <a:rPr lang="en-GB" sz="2400" i="1" dirty="0">
                <a:effectLst/>
                <a:ea typeface="Calibri" panose="020F0502020204030204" pitchFamily="34" charset="0"/>
                <a:cs typeface="Calibri" panose="020F0502020204030204" pitchFamily="34" charset="0"/>
              </a:rPr>
              <a:t>Recent research tells us that:</a:t>
            </a:r>
          </a:p>
          <a:p>
            <a:r>
              <a:rPr lang="en-GB" sz="2400" i="1" dirty="0">
                <a:effectLst/>
                <a:ea typeface="Calibri" panose="020F0502020204030204" pitchFamily="34" charset="0"/>
                <a:cs typeface="Calibri" panose="020F0502020204030204" pitchFamily="34" charset="0"/>
              </a:rPr>
              <a:t>27% of children had seen pornography by age 11. </a:t>
            </a:r>
          </a:p>
          <a:p>
            <a:r>
              <a:rPr lang="en-GB" sz="2400" i="1" dirty="0">
                <a:effectLst/>
                <a:ea typeface="Calibri" panose="020F0502020204030204" pitchFamily="34" charset="0"/>
                <a:cs typeface="Calibri" panose="020F0502020204030204" pitchFamily="34" charset="0"/>
              </a:rPr>
              <a:t>50% had seen pornography by age 13. </a:t>
            </a:r>
          </a:p>
          <a:p>
            <a:r>
              <a:rPr lang="en-GB" sz="2400" i="1" dirty="0">
                <a:effectLst/>
                <a:ea typeface="Calibri" panose="020F0502020204030204" pitchFamily="34" charset="0"/>
                <a:cs typeface="Calibri" panose="020F0502020204030204" pitchFamily="34" charset="0"/>
              </a:rPr>
              <a:t>The average age at which young people first see pornography is just under 13.</a:t>
            </a:r>
            <a:r>
              <a:rPr lang="en-GB" sz="2400" dirty="0">
                <a:effectLst/>
                <a:ea typeface="Calibri" panose="020F0502020204030204" pitchFamily="34" charset="0"/>
                <a:cs typeface="Calibri" panose="020F0502020204030204" pitchFamily="34" charset="0"/>
              </a:rPr>
              <a:t> </a:t>
            </a:r>
          </a:p>
          <a:p>
            <a:pPr marL="0" indent="0">
              <a:buNone/>
            </a:pPr>
            <a:r>
              <a:rPr lang="en-GB" sz="2400" i="1" dirty="0">
                <a:effectLst/>
                <a:ea typeface="Calibri" panose="020F0502020204030204" pitchFamily="34" charset="0"/>
                <a:cs typeface="Calibri" panose="020F0502020204030204" pitchFamily="34" charset="0"/>
              </a:rPr>
              <a:t>Porn is really easy to find and see but it doesn’t mean you have to like it or watch it.</a:t>
            </a:r>
            <a:endParaRPr lang="en-GB" sz="2400" dirty="0">
              <a:effectLst/>
              <a:ea typeface="Calibri" panose="020F0502020204030204" pitchFamily="34" charset="0"/>
              <a:cs typeface="Arial" panose="020B0604020202020204" pitchFamily="34" charset="0"/>
            </a:endParaRPr>
          </a:p>
          <a:p>
            <a:pPr marL="0" indent="0">
              <a:buNone/>
            </a:pPr>
            <a:endParaRPr lang="en-US" sz="2400" b="1" dirty="0">
              <a:solidFill>
                <a:srgbClr val="000000"/>
              </a:solidFill>
            </a:endParaRP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52460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79326" y="1831727"/>
            <a:ext cx="5127029" cy="227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b="1" dirty="0"/>
              <a:t>Agree, Disagree or ‘Depends’?</a:t>
            </a:r>
          </a:p>
          <a:p>
            <a:pPr marL="0" lvl="0" indent="0">
              <a:buNone/>
            </a:pPr>
            <a:r>
              <a:rPr lang="en-GB" b="1" dirty="0">
                <a:effectLst/>
                <a:ea typeface="Calibri" panose="020F0502020204030204" pitchFamily="34" charset="0"/>
              </a:rPr>
              <a:t>You need to be careful what you search for.</a:t>
            </a:r>
            <a:endParaRPr lang="en-US" b="1" dirty="0"/>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27029" cy="5039771"/>
          </a:xfrm>
          <a:prstGeom prst="rect">
            <a:avLst/>
          </a:prstGeom>
          <a:effectLst/>
        </p:spPr>
      </p:pic>
    </p:spTree>
    <p:extLst>
      <p:ext uri="{BB962C8B-B14F-4D97-AF65-F5344CB8AC3E}">
        <p14:creationId xmlns:p14="http://schemas.microsoft.com/office/powerpoint/2010/main" val="3541624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 using a computer&#10;&#10;Description automatically generated">
            <a:extLst>
              <a:ext uri="{FF2B5EF4-FFF2-40B4-BE49-F238E27FC236}">
                <a16:creationId xmlns:a16="http://schemas.microsoft.com/office/drawing/2014/main" id="{187938A8-76F0-446A-827C-501D52FE3860}"/>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98"/>
          <a:stretch/>
        </p:blipFill>
        <p:spPr>
          <a:xfrm>
            <a:off x="5768642" y="-1"/>
            <a:ext cx="6423053" cy="6858001"/>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02453" y="1227266"/>
            <a:ext cx="4805996" cy="1644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spcBef>
                <a:spcPct val="0"/>
              </a:spcBef>
              <a:spcAft>
                <a:spcPts val="600"/>
              </a:spcAft>
              <a:buNone/>
            </a:pPr>
            <a:r>
              <a:rPr lang="en-GB" sz="2400" b="1" dirty="0">
                <a:effectLst/>
                <a:ea typeface="Calibri" panose="020F0502020204030204" pitchFamily="34" charset="0"/>
              </a:rPr>
              <a:t>You need to be careful what you search for </a:t>
            </a:r>
            <a:endParaRPr lang="en-US" sz="2400" b="1" dirty="0"/>
          </a:p>
          <a:p>
            <a:pPr lvl="0" indent="0">
              <a:spcBef>
                <a:spcPct val="0"/>
              </a:spcBef>
              <a:spcAft>
                <a:spcPts val="600"/>
              </a:spcAft>
              <a:buNone/>
            </a:pPr>
            <a:r>
              <a:rPr lang="en-GB" sz="2400" dirty="0">
                <a:effectLst/>
                <a:ea typeface="Calibri" panose="020F0502020204030204" pitchFamily="34" charset="0"/>
              </a:rPr>
              <a:t>If you search for something on the web you can’t predict where it will take you. And if a site you visit uses cookies it is possible that you then start getting pop ups or ads for the thing you looked for. So, if you have a question or a worry, best ask an adult you trust rather than the internet.</a:t>
            </a:r>
            <a:endParaRPr lang="en-US" sz="2400" i="1" dirty="0">
              <a:ea typeface="+mj-ea"/>
              <a:cs typeface="+mj-cs"/>
            </a:endParaRPr>
          </a:p>
        </p:txBody>
      </p:sp>
      <p:sp>
        <p:nvSpPr>
          <p:cNvPr id="4" name="Footer Placeholder 3"/>
          <p:cNvSpPr>
            <a:spLocks noGrp="1"/>
          </p:cNvSpPr>
          <p:nvPr>
            <p:ph type="ftr" sz="quarter" idx="11"/>
          </p:nvPr>
        </p:nvSpPr>
        <p:spPr>
          <a:xfrm>
            <a:off x="804483" y="6254496"/>
            <a:ext cx="4347687"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282367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160278" y="1818433"/>
            <a:ext cx="5127029" cy="539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t>Agree, Disagree or ‘Depends’?</a:t>
            </a:r>
          </a:p>
          <a:p>
            <a:pPr marL="0" lvl="0" indent="0">
              <a:buNone/>
            </a:pPr>
            <a:endParaRPr lang="en-US" sz="2000" b="1" dirty="0"/>
          </a:p>
          <a:p>
            <a:pPr lvl="0" indent="0">
              <a:buNone/>
            </a:pPr>
            <a:r>
              <a:rPr lang="en-US" sz="2400" dirty="0"/>
              <a:t>You can learn how to have sex by watching porn</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27029" cy="5039771"/>
          </a:xfrm>
          <a:prstGeom prst="rect">
            <a:avLst/>
          </a:prstGeom>
          <a:effectLst/>
        </p:spPr>
      </p:pic>
    </p:spTree>
    <p:extLst>
      <p:ext uri="{BB962C8B-B14F-4D97-AF65-F5344CB8AC3E}">
        <p14:creationId xmlns:p14="http://schemas.microsoft.com/office/powerpoint/2010/main" val="61195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erson using a computer&#10;&#10;Description automatically generated">
            <a:extLst>
              <a:ext uri="{FF2B5EF4-FFF2-40B4-BE49-F238E27FC236}">
                <a16:creationId xmlns:a16="http://schemas.microsoft.com/office/drawing/2014/main" id="{187938A8-76F0-446A-827C-501D52FE3860}"/>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98"/>
          <a:stretch/>
        </p:blipFill>
        <p:spPr>
          <a:xfrm>
            <a:off x="5768642" y="-1"/>
            <a:ext cx="6423053" cy="6858001"/>
          </a:xfrm>
          <a:prstGeom prst="rect">
            <a:avLst/>
          </a:prstGeom>
        </p:spPr>
      </p:pic>
      <p:pic>
        <p:nvPicPr>
          <p:cNvPr id="14" name="Picture 13">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03336" y="2304952"/>
            <a:ext cx="4805996" cy="16445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indent="0">
              <a:spcBef>
                <a:spcPct val="0"/>
              </a:spcBef>
              <a:spcAft>
                <a:spcPts val="600"/>
              </a:spcAft>
              <a:buNone/>
            </a:pPr>
            <a:r>
              <a:rPr lang="en-US" sz="2400" b="1" dirty="0">
                <a:solidFill>
                  <a:srgbClr val="000000"/>
                </a:solidFill>
                <a:ea typeface="+mj-ea"/>
                <a:cs typeface="+mj-cs"/>
              </a:rPr>
              <a:t>You can learn how to have sex by watching porn</a:t>
            </a:r>
          </a:p>
          <a:p>
            <a:pPr lvl="0" indent="0">
              <a:spcBef>
                <a:spcPct val="0"/>
              </a:spcBef>
              <a:spcAft>
                <a:spcPts val="600"/>
              </a:spcAft>
              <a:buNone/>
            </a:pPr>
            <a:r>
              <a:rPr lang="en-US" sz="2400" i="1" dirty="0">
                <a:solidFill>
                  <a:srgbClr val="000000"/>
                </a:solidFill>
                <a:ea typeface="+mj-ea"/>
                <a:cs typeface="+mj-cs"/>
              </a:rPr>
              <a:t>Real sex and porn sex are different…..</a:t>
            </a:r>
            <a:endParaRPr lang="en-US" sz="2400" dirty="0">
              <a:solidFill>
                <a:srgbClr val="000000"/>
              </a:solidFill>
              <a:ea typeface="+mj-ea"/>
              <a:cs typeface="+mj-cs"/>
            </a:endParaRPr>
          </a:p>
        </p:txBody>
      </p:sp>
      <p:sp>
        <p:nvSpPr>
          <p:cNvPr id="4" name="Footer Placeholder 3"/>
          <p:cNvSpPr>
            <a:spLocks noGrp="1"/>
          </p:cNvSpPr>
          <p:nvPr>
            <p:ph type="ftr" sz="quarter" idx="11"/>
          </p:nvPr>
        </p:nvSpPr>
        <p:spPr>
          <a:xfrm>
            <a:off x="804483" y="6254496"/>
            <a:ext cx="4347687"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33760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6" name="Title 1">
            <a:extLst>
              <a:ext uri="{FF2B5EF4-FFF2-40B4-BE49-F238E27FC236}">
                <a16:creationId xmlns:a16="http://schemas.microsoft.com/office/drawing/2014/main" id="{80F65201-1849-4D87-8079-92E2973502DC}"/>
              </a:ext>
            </a:extLst>
          </p:cNvPr>
          <p:cNvSpPr>
            <a:spLocks noGrp="1"/>
          </p:cNvSpPr>
          <p:nvPr>
            <p:ph type="title"/>
          </p:nvPr>
        </p:nvSpPr>
        <p:spPr>
          <a:xfrm>
            <a:off x="804484" y="2463294"/>
            <a:ext cx="4805996" cy="1297115"/>
          </a:xfrm>
        </p:spPr>
        <p:txBody>
          <a:bodyPr vert="horz" lIns="91440" tIns="45720" rIns="91440" bIns="45720" rtlCol="0" anchor="t">
            <a:noAutofit/>
          </a:bodyPr>
          <a:lstStyle/>
          <a:p>
            <a:r>
              <a:rPr lang="en-US" sz="2400" b="1" kern="1200" dirty="0">
                <a:solidFill>
                  <a:srgbClr val="000000"/>
                </a:solidFill>
                <a:latin typeface="+mn-lt"/>
                <a:ea typeface="+mj-ea"/>
                <a:cs typeface="+mj-cs"/>
              </a:rPr>
              <a:t>Real or not real?</a:t>
            </a:r>
            <a:br>
              <a:rPr lang="en-US" sz="2400" b="1" kern="1200" dirty="0">
                <a:solidFill>
                  <a:srgbClr val="000000"/>
                </a:solidFill>
                <a:latin typeface="+mn-lt"/>
                <a:ea typeface="+mj-ea"/>
                <a:cs typeface="+mj-cs"/>
              </a:rPr>
            </a:br>
            <a:br>
              <a:rPr lang="en-US" sz="2400" b="1" kern="1200" dirty="0">
                <a:solidFill>
                  <a:srgbClr val="000000"/>
                </a:solidFill>
                <a:latin typeface="+mn-lt"/>
                <a:ea typeface="+mj-ea"/>
                <a:cs typeface="+mj-cs"/>
              </a:rPr>
            </a:br>
            <a:r>
              <a:rPr lang="en-US" sz="2400" b="1" kern="1200" dirty="0">
                <a:solidFill>
                  <a:srgbClr val="000000"/>
                </a:solidFill>
                <a:latin typeface="+mn-lt"/>
                <a:ea typeface="+mj-ea"/>
                <a:cs typeface="+mj-cs"/>
              </a:rPr>
              <a:t>Porn: Fact or Fiction </a:t>
            </a:r>
            <a:br>
              <a:rPr lang="en-US" sz="2400" kern="1200" dirty="0">
                <a:solidFill>
                  <a:srgbClr val="000000"/>
                </a:solidFill>
                <a:latin typeface="+mn-lt"/>
                <a:ea typeface="+mj-ea"/>
                <a:cs typeface="+mj-cs"/>
              </a:rPr>
            </a:br>
            <a:r>
              <a:rPr lang="en-US" sz="2400" kern="1200" dirty="0">
                <a:solidFill>
                  <a:srgbClr val="000000"/>
                </a:solidFill>
                <a:latin typeface="+mn-lt"/>
                <a:ea typeface="+mj-ea"/>
                <a:cs typeface="+mj-cs"/>
              </a:rPr>
              <a:t>(duration 1 minute 58 seconds) </a:t>
            </a:r>
            <a:r>
              <a:rPr lang="en-US" sz="2400" u="sng" kern="1200" dirty="0">
                <a:solidFill>
                  <a:srgbClr val="000000"/>
                </a:solidFill>
                <a:latin typeface="+mn-lt"/>
                <a:ea typeface="+mj-ea"/>
                <a:cs typeface="+mj-cs"/>
                <a:hlinkClick r:id="rId3"/>
              </a:rPr>
              <a:t>https://youtu.be/GdB2rmGqqNU</a:t>
            </a:r>
            <a:r>
              <a:rPr lang="en-US" sz="2400" u="sng" kern="1200" dirty="0">
                <a:solidFill>
                  <a:srgbClr val="000000"/>
                </a:solidFill>
                <a:latin typeface="+mn-lt"/>
                <a:ea typeface="+mj-ea"/>
                <a:cs typeface="+mj-cs"/>
              </a:rPr>
              <a:t> </a:t>
            </a:r>
            <a:endParaRPr lang="en-US" sz="2400" b="1" kern="1200" dirty="0">
              <a:solidFill>
                <a:srgbClr val="000000"/>
              </a:solidFill>
              <a:latin typeface="+mn-lt"/>
              <a:ea typeface="+mj-ea"/>
              <a:cs typeface="+mj-cs"/>
            </a:endParaRPr>
          </a:p>
        </p:txBody>
      </p:sp>
      <p:sp>
        <p:nvSpPr>
          <p:cNvPr id="19"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76B123A5-E5BE-4295-9DF9-8558587272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9770" y="1892978"/>
            <a:ext cx="4141760" cy="3986443"/>
          </a:xfrm>
          <a:prstGeom prst="rect">
            <a:avLst/>
          </a:prstGeom>
        </p:spPr>
      </p:pic>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277723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monitor, wall, person&#10;&#10;Description automatically generated">
            <a:extLst>
              <a:ext uri="{FF2B5EF4-FFF2-40B4-BE49-F238E27FC236}">
                <a16:creationId xmlns:a16="http://schemas.microsoft.com/office/drawing/2014/main" id="{E386D529-8F8D-4F97-8500-4D3AE33EC84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03834" y="1217436"/>
            <a:ext cx="4706803" cy="37888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solidFill>
                  <a:srgbClr val="000000"/>
                </a:solidFill>
              </a:rPr>
              <a:t>Pornography is sometimes called ‘porn’. </a:t>
            </a:r>
          </a:p>
          <a:p>
            <a:pPr marL="0" indent="0">
              <a:buNone/>
            </a:pPr>
            <a:r>
              <a:rPr lang="en-US" sz="2400" dirty="0">
                <a:solidFill>
                  <a:srgbClr val="000000"/>
                </a:solidFill>
              </a:rPr>
              <a:t>Pornography is a photograph, image, film or words that are about something sexual and is made or shared to make another person sexually excited. </a:t>
            </a: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53907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6123D-03DF-4215-ACC6-E0CB4AC9A0BA}"/>
              </a:ext>
            </a:extLst>
          </p:cNvPr>
          <p:cNvSpPr>
            <a:spLocks noGrp="1"/>
          </p:cNvSpPr>
          <p:nvPr>
            <p:ph idx="1"/>
          </p:nvPr>
        </p:nvSpPr>
        <p:spPr>
          <a:xfrm>
            <a:off x="1322294" y="1685776"/>
            <a:ext cx="5168153" cy="4351338"/>
          </a:xfrm>
        </p:spPr>
        <p:txBody>
          <a:bodyPr/>
          <a:lstStyle/>
          <a:p>
            <a:pPr marL="0" indent="0">
              <a:buNone/>
            </a:pPr>
            <a:r>
              <a:rPr lang="en-GB" b="1" dirty="0"/>
              <a:t>Real Sex or Porn Sex?</a:t>
            </a:r>
          </a:p>
        </p:txBody>
      </p:sp>
      <p:sp>
        <p:nvSpPr>
          <p:cNvPr id="4" name="Footer Placeholder 3">
            <a:extLst>
              <a:ext uri="{FF2B5EF4-FFF2-40B4-BE49-F238E27FC236}">
                <a16:creationId xmlns:a16="http://schemas.microsoft.com/office/drawing/2014/main" id="{F2B24391-1BE3-46F0-A020-81C3EDF8B75E}"/>
              </a:ext>
            </a:extLst>
          </p:cNvPr>
          <p:cNvSpPr>
            <a:spLocks noGrp="1"/>
          </p:cNvSpPr>
          <p:nvPr>
            <p:ph type="ftr" sz="quarter" idx="11"/>
          </p:nvPr>
        </p:nvSpPr>
        <p:spPr/>
        <p:txBody>
          <a:bodyPr/>
          <a:lstStyle/>
          <a:p>
            <a:r>
              <a:rPr lang="en-US"/>
              <a:t>rshp.scot</a:t>
            </a:r>
          </a:p>
        </p:txBody>
      </p:sp>
      <p:pic>
        <p:nvPicPr>
          <p:cNvPr id="5" name="Picture 4" descr="A close up of a logo&#10;&#10;Description automatically generated">
            <a:extLst>
              <a:ext uri="{FF2B5EF4-FFF2-40B4-BE49-F238E27FC236}">
                <a16:creationId xmlns:a16="http://schemas.microsoft.com/office/drawing/2014/main" id="{30300122-9414-48BC-B7FF-99CAA0C60220}"/>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68153" cy="5039771"/>
          </a:xfrm>
          <a:prstGeom prst="rect">
            <a:avLst/>
          </a:prstGeom>
          <a:effectLst/>
        </p:spPr>
      </p:pic>
    </p:spTree>
    <p:extLst>
      <p:ext uri="{BB962C8B-B14F-4D97-AF65-F5344CB8AC3E}">
        <p14:creationId xmlns:p14="http://schemas.microsoft.com/office/powerpoint/2010/main" val="144972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2632251420"/>
              </p:ext>
            </p:extLst>
          </p:nvPr>
        </p:nvGraphicFramePr>
        <p:xfrm>
          <a:off x="1847655" y="2408428"/>
          <a:ext cx="8361574" cy="1020572"/>
        </p:xfrm>
        <a:graphic>
          <a:graphicData uri="http://schemas.openxmlformats.org/drawingml/2006/table">
            <a:tbl>
              <a:tblPr firstRow="1" firstCol="1" bandRow="1"/>
              <a:tblGrid>
                <a:gridCol w="4221723">
                  <a:extLst>
                    <a:ext uri="{9D8B030D-6E8A-4147-A177-3AD203B41FA5}">
                      <a16:colId xmlns:a16="http://schemas.microsoft.com/office/drawing/2014/main" val="1165831876"/>
                    </a:ext>
                  </a:extLst>
                </a:gridCol>
                <a:gridCol w="4139851">
                  <a:extLst>
                    <a:ext uri="{9D8B030D-6E8A-4147-A177-3AD203B41FA5}">
                      <a16:colId xmlns:a16="http://schemas.microsoft.com/office/drawing/2014/main" val="2932762260"/>
                    </a:ext>
                  </a:extLst>
                </a:gridCol>
              </a:tblGrid>
              <a:tr h="816868">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People don’t always want to have sex.</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Everyone is always up for sex.</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1841033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4275632706"/>
              </p:ext>
            </p:extLst>
          </p:nvPr>
        </p:nvGraphicFramePr>
        <p:xfrm>
          <a:off x="1112363" y="2151529"/>
          <a:ext cx="9219413" cy="2064258"/>
        </p:xfrm>
        <a:graphic>
          <a:graphicData uri="http://schemas.openxmlformats.org/drawingml/2006/table">
            <a:tbl>
              <a:tblPr firstRow="1" firstCol="1" bandRow="1"/>
              <a:tblGrid>
                <a:gridCol w="4666558">
                  <a:extLst>
                    <a:ext uri="{9D8B030D-6E8A-4147-A177-3AD203B41FA5}">
                      <a16:colId xmlns:a16="http://schemas.microsoft.com/office/drawing/2014/main" val="1165831876"/>
                    </a:ext>
                  </a:extLst>
                </a:gridCol>
                <a:gridCol w="4552855">
                  <a:extLst>
                    <a:ext uri="{9D8B030D-6E8A-4147-A177-3AD203B41FA5}">
                      <a16:colId xmlns:a16="http://schemas.microsoft.com/office/drawing/2014/main" val="2932762260"/>
                    </a:ext>
                  </a:extLst>
                </a:gridCol>
              </a:tblGrid>
              <a:tr h="816868">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get pregnant or get an STI if you don’t use condoms and contraception.	</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People don’t use condoms and there are no consequences.</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216238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2035524059"/>
              </p:ext>
            </p:extLst>
          </p:nvPr>
        </p:nvGraphicFramePr>
        <p:xfrm>
          <a:off x="1574276" y="1991577"/>
          <a:ext cx="8804635" cy="2278766"/>
        </p:xfrm>
        <a:graphic>
          <a:graphicData uri="http://schemas.openxmlformats.org/drawingml/2006/table">
            <a:tbl>
              <a:tblPr firstRow="1" firstCol="1" bandRow="1"/>
              <a:tblGrid>
                <a:gridCol w="4456612">
                  <a:extLst>
                    <a:ext uri="{9D8B030D-6E8A-4147-A177-3AD203B41FA5}">
                      <a16:colId xmlns:a16="http://schemas.microsoft.com/office/drawing/2014/main" val="1165831876"/>
                    </a:ext>
                  </a:extLst>
                </a:gridCol>
                <a:gridCol w="4348023">
                  <a:extLst>
                    <a:ext uri="{9D8B030D-6E8A-4147-A177-3AD203B41FA5}">
                      <a16:colId xmlns:a16="http://schemas.microsoft.com/office/drawing/2014/main" val="2932762260"/>
                    </a:ext>
                  </a:extLst>
                </a:gridCol>
              </a:tblGrid>
              <a:tr h="227876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8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 have extra-large penises. Women have extra-large breasts and small vulvas. </a:t>
                      </a:r>
                    </a:p>
                    <a:p>
                      <a:pPr>
                        <a:lnSpc>
                          <a:spcPct val="107000"/>
                        </a:lnSpc>
                        <a:spcAft>
                          <a:spcPts val="0"/>
                        </a:spcAft>
                      </a:pPr>
                      <a:endParaRPr lang="en-GB" sz="2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8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Bodies, vulvas, breasts and penises can be all shapes and sizes. </a:t>
                      </a:r>
                      <a:endParaRPr lang="en-GB" sz="2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en-GB" sz="2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37643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963400376"/>
              </p:ext>
            </p:extLst>
          </p:nvPr>
        </p:nvGraphicFramePr>
        <p:xfrm>
          <a:off x="1574276" y="2328013"/>
          <a:ext cx="8804635" cy="1541339"/>
        </p:xfrm>
        <a:graphic>
          <a:graphicData uri="http://schemas.openxmlformats.org/drawingml/2006/table">
            <a:tbl>
              <a:tblPr firstRow="1" firstCol="1" bandRow="1"/>
              <a:tblGrid>
                <a:gridCol w="4456612">
                  <a:extLst>
                    <a:ext uri="{9D8B030D-6E8A-4147-A177-3AD203B41FA5}">
                      <a16:colId xmlns:a16="http://schemas.microsoft.com/office/drawing/2014/main" val="1165831876"/>
                    </a:ext>
                  </a:extLst>
                </a:gridCol>
                <a:gridCol w="4348023">
                  <a:extLst>
                    <a:ext uri="{9D8B030D-6E8A-4147-A177-3AD203B41FA5}">
                      <a16:colId xmlns:a16="http://schemas.microsoft.com/office/drawing/2014/main" val="2932762260"/>
                    </a:ext>
                  </a:extLst>
                </a:gridCol>
              </a:tblGrid>
              <a:tr h="1541339">
                <a:tc>
                  <a:txBody>
                    <a:bodyPr/>
                    <a:lstStyle/>
                    <a:p>
                      <a:pPr>
                        <a:lnSpc>
                          <a:spcPct val="107000"/>
                        </a:lnSpc>
                        <a:spcAft>
                          <a:spcPts val="0"/>
                        </a:spcAft>
                      </a:pPr>
                      <a:r>
                        <a:rPr lang="en-GB" sz="28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People have body hair.</a:t>
                      </a:r>
                      <a:endParaRPr lang="en-GB" sz="2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8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No-one has any body hair.</a:t>
                      </a:r>
                      <a:endParaRPr lang="en-GB" sz="2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202420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1823111245"/>
              </p:ext>
            </p:extLst>
          </p:nvPr>
        </p:nvGraphicFramePr>
        <p:xfrm>
          <a:off x="1583703" y="1949920"/>
          <a:ext cx="8502978" cy="2064258"/>
        </p:xfrm>
        <a:graphic>
          <a:graphicData uri="http://schemas.openxmlformats.org/drawingml/2006/table">
            <a:tbl>
              <a:tblPr firstRow="1" firstCol="1" bandRow="1"/>
              <a:tblGrid>
                <a:gridCol w="4185501">
                  <a:extLst>
                    <a:ext uri="{9D8B030D-6E8A-4147-A177-3AD203B41FA5}">
                      <a16:colId xmlns:a16="http://schemas.microsoft.com/office/drawing/2014/main" val="1165831876"/>
                    </a:ext>
                  </a:extLst>
                </a:gridCol>
                <a:gridCol w="4317477">
                  <a:extLst>
                    <a:ext uri="{9D8B030D-6E8A-4147-A177-3AD203B41FA5}">
                      <a16:colId xmlns:a16="http://schemas.microsoft.com/office/drawing/2014/main" val="2932762260"/>
                    </a:ext>
                  </a:extLst>
                </a:gridCol>
              </a:tblGrid>
              <a:tr h="81686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Sex is loud, people scream as soon as they start having sex.</a:t>
                      </a:r>
                    </a:p>
                    <a:p>
                      <a:pPr>
                        <a:lnSpc>
                          <a:spcPct val="107000"/>
                        </a:lnSpc>
                        <a:spcAft>
                          <a:spcPts val="0"/>
                        </a:spcAft>
                      </a:pP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People can be quiet, or loud and make different sorts of noises when having sex.</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280139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250746780"/>
              </p:ext>
            </p:extLst>
          </p:nvPr>
        </p:nvGraphicFramePr>
        <p:xfrm>
          <a:off x="1800520" y="2383953"/>
          <a:ext cx="8361575" cy="1542415"/>
        </p:xfrm>
        <a:graphic>
          <a:graphicData uri="http://schemas.openxmlformats.org/drawingml/2006/table">
            <a:tbl>
              <a:tblPr firstRow="1" firstCol="1" bandRow="1"/>
              <a:tblGrid>
                <a:gridCol w="4119513">
                  <a:extLst>
                    <a:ext uri="{9D8B030D-6E8A-4147-A177-3AD203B41FA5}">
                      <a16:colId xmlns:a16="http://schemas.microsoft.com/office/drawing/2014/main" val="1165831876"/>
                    </a:ext>
                  </a:extLst>
                </a:gridCol>
                <a:gridCol w="4242062">
                  <a:extLst>
                    <a:ext uri="{9D8B030D-6E8A-4147-A177-3AD203B41FA5}">
                      <a16:colId xmlns:a16="http://schemas.microsoft.com/office/drawing/2014/main" val="2932762260"/>
                    </a:ext>
                  </a:extLst>
                </a:gridCol>
              </a:tblGrid>
              <a:tr h="816868">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 ejaculate/orgasm  after a few minutes.</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Men’s erections last for a long time without ejaculating.</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1665115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3331415975"/>
              </p:ext>
            </p:extLst>
          </p:nvPr>
        </p:nvGraphicFramePr>
        <p:xfrm>
          <a:off x="1781666" y="2216710"/>
          <a:ext cx="8267307" cy="1020572"/>
        </p:xfrm>
        <a:graphic>
          <a:graphicData uri="http://schemas.openxmlformats.org/drawingml/2006/table">
            <a:tbl>
              <a:tblPr firstRow="1" firstCol="1" bandRow="1"/>
              <a:tblGrid>
                <a:gridCol w="4131427">
                  <a:extLst>
                    <a:ext uri="{9D8B030D-6E8A-4147-A177-3AD203B41FA5}">
                      <a16:colId xmlns:a16="http://schemas.microsoft.com/office/drawing/2014/main" val="1165831876"/>
                    </a:ext>
                  </a:extLst>
                </a:gridCol>
                <a:gridCol w="4135880">
                  <a:extLst>
                    <a:ext uri="{9D8B030D-6E8A-4147-A177-3AD203B41FA5}">
                      <a16:colId xmlns:a16="http://schemas.microsoft.com/office/drawing/2014/main" val="2932762260"/>
                    </a:ext>
                  </a:extLst>
                </a:gridCol>
              </a:tblGrid>
              <a:tr h="98021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Sex often involves lots of different 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Sex usually involves 2 people.</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1433700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404938348"/>
              </p:ext>
            </p:extLst>
          </p:nvPr>
        </p:nvGraphicFramePr>
        <p:xfrm>
          <a:off x="1498862" y="1988945"/>
          <a:ext cx="8408709" cy="3107944"/>
        </p:xfrm>
        <a:graphic>
          <a:graphicData uri="http://schemas.openxmlformats.org/drawingml/2006/table">
            <a:tbl>
              <a:tblPr firstRow="1" firstCol="1" bandRow="1"/>
              <a:tblGrid>
                <a:gridCol w="4256207">
                  <a:extLst>
                    <a:ext uri="{9D8B030D-6E8A-4147-A177-3AD203B41FA5}">
                      <a16:colId xmlns:a16="http://schemas.microsoft.com/office/drawing/2014/main" val="1165831876"/>
                    </a:ext>
                  </a:extLst>
                </a:gridCol>
                <a:gridCol w="4152502">
                  <a:extLst>
                    <a:ext uri="{9D8B030D-6E8A-4147-A177-3AD203B41FA5}">
                      <a16:colId xmlns:a16="http://schemas.microsoft.com/office/drawing/2014/main" val="2932762260"/>
                    </a:ext>
                  </a:extLst>
                </a:gridCol>
              </a:tblGrid>
              <a:tr h="81686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Sex is rough and can be violent, without  feelings  or emotions. </a:t>
                      </a:r>
                      <a:r>
                        <a:rPr lang="en-GB" sz="3200" b="0" u="none" strike="noStrike" kern="1200">
                          <a:solidFill>
                            <a:schemeClr val="tx1"/>
                          </a:solidFill>
                          <a:effectLst/>
                          <a:latin typeface="+mn-lt"/>
                          <a:ea typeface="+mn-ea"/>
                          <a:cs typeface="+mn-cs"/>
                        </a:rPr>
                        <a:t>People</a:t>
                      </a:r>
                      <a:r>
                        <a:rPr lang="en-GB" sz="3200" u="none" strike="noStrike" kern="1200">
                          <a:solidFill>
                            <a:schemeClr val="tx1"/>
                          </a:solidFill>
                          <a:effectLst/>
                          <a:latin typeface="+mn-lt"/>
                          <a:ea typeface="+mn-ea"/>
                          <a:cs typeface="+mn-cs"/>
                        </a:rPr>
                        <a:t> </a:t>
                      </a:r>
                      <a:r>
                        <a:rPr lang="en-GB" sz="3200" u="none" strike="noStrike" kern="1200" dirty="0">
                          <a:solidFill>
                            <a:schemeClr val="tx1"/>
                          </a:solidFill>
                          <a:effectLst/>
                          <a:latin typeface="+mn-lt"/>
                          <a:ea typeface="+mn-ea"/>
                          <a:cs typeface="+mn-cs"/>
                        </a:rPr>
                        <a:t>are sometimes abused and hurt.</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Sex can be fun, gentle and people can show love for each other.</a:t>
                      </a:r>
                    </a:p>
                    <a:p>
                      <a:pPr>
                        <a:lnSpc>
                          <a:spcPct val="107000"/>
                        </a:lnSpc>
                        <a:spcAft>
                          <a:spcPts val="0"/>
                        </a:spcAft>
                      </a:pP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2078322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3" name="Table 2">
            <a:extLst>
              <a:ext uri="{FF2B5EF4-FFF2-40B4-BE49-F238E27FC236}">
                <a16:creationId xmlns:a16="http://schemas.microsoft.com/office/drawing/2014/main" id="{43584F81-4C6D-224E-A786-9DD19A437348}"/>
              </a:ext>
            </a:extLst>
          </p:cNvPr>
          <p:cNvGraphicFramePr>
            <a:graphicFrameLocks noGrp="1"/>
          </p:cNvGraphicFramePr>
          <p:nvPr>
            <p:extLst>
              <p:ext uri="{D42A27DB-BD31-4B8C-83A1-F6EECF244321}">
                <p14:modId xmlns:p14="http://schemas.microsoft.com/office/powerpoint/2010/main" val="1167938920"/>
              </p:ext>
            </p:extLst>
          </p:nvPr>
        </p:nvGraphicFramePr>
        <p:xfrm>
          <a:off x="1960775" y="2125135"/>
          <a:ext cx="8173039" cy="1542415"/>
        </p:xfrm>
        <a:graphic>
          <a:graphicData uri="http://schemas.openxmlformats.org/drawingml/2006/table">
            <a:tbl>
              <a:tblPr firstRow="1" firstCol="1" bandRow="1"/>
              <a:tblGrid>
                <a:gridCol w="3978112">
                  <a:extLst>
                    <a:ext uri="{9D8B030D-6E8A-4147-A177-3AD203B41FA5}">
                      <a16:colId xmlns:a16="http://schemas.microsoft.com/office/drawing/2014/main" val="1165831876"/>
                    </a:ext>
                  </a:extLst>
                </a:gridCol>
                <a:gridCol w="4194927">
                  <a:extLst>
                    <a:ext uri="{9D8B030D-6E8A-4147-A177-3AD203B41FA5}">
                      <a16:colId xmlns:a16="http://schemas.microsoft.com/office/drawing/2014/main" val="2932762260"/>
                    </a:ext>
                  </a:extLst>
                </a:gridCol>
              </a:tblGrid>
              <a:tr h="816868">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always have to get consent.</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Consent is never discussed, men just assume, or don’t care.</a:t>
                      </a:r>
                      <a:endParaRPr lang="en-GB" sz="3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801"/>
                  </a:ext>
                </a:extLst>
              </a:tr>
            </a:tbl>
          </a:graphicData>
        </a:graphic>
      </p:graphicFrame>
    </p:spTree>
    <p:extLst>
      <p:ext uri="{BB962C8B-B14F-4D97-AF65-F5344CB8AC3E}">
        <p14:creationId xmlns:p14="http://schemas.microsoft.com/office/powerpoint/2010/main" val="221916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itting in a room&#10;&#10;Description automatically generated">
            <a:extLst>
              <a:ext uri="{FF2B5EF4-FFF2-40B4-BE49-F238E27FC236}">
                <a16:creationId xmlns:a16="http://schemas.microsoft.com/office/drawing/2014/main" id="{30480878-F5AF-4C95-A1D6-84C247EF08E8}"/>
              </a:ext>
            </a:extLst>
          </p:cNvPr>
          <p:cNvPicPr>
            <a:picLocks noChangeAspect="1"/>
          </p:cNvPicPr>
          <p:nvPr/>
        </p:nvPicPr>
        <p:blipFill rotWithShape="1">
          <a:blip r:embed="rId2">
            <a:alphaModFix/>
          </a:blip>
          <a:srcRect l="14900" r="22863" b="-1"/>
          <a:stretch/>
        </p:blipFill>
        <p:spPr>
          <a:xfrm>
            <a:off x="5797543" y="10"/>
            <a:ext cx="6394152" cy="6857990"/>
          </a:xfrm>
          <a:prstGeom prst="rect">
            <a:avLst/>
          </a:prstGeom>
        </p:spPr>
      </p:pic>
      <p:pic>
        <p:nvPicPr>
          <p:cNvPr id="18" name="Picture 1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793077" y="1334871"/>
            <a:ext cx="4706803" cy="37888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solidFill>
                  <a:srgbClr val="000000"/>
                </a:solidFill>
              </a:rPr>
              <a:t>Porn can show people’s sexual body parts or show people having sex. </a:t>
            </a:r>
          </a:p>
          <a:p>
            <a:pPr marL="0">
              <a:buFont typeface="Arial" panose="020B0604020202020204" pitchFamily="34" charset="0"/>
              <a:buChar char="•"/>
            </a:pPr>
            <a:endParaRPr lang="en-US" sz="2400" dirty="0">
              <a:solidFill>
                <a:srgbClr val="000000"/>
              </a:solidFill>
            </a:endParaRPr>
          </a:p>
          <a:p>
            <a:pPr marL="0" indent="0">
              <a:buNone/>
            </a:pPr>
            <a:r>
              <a:rPr lang="en-US" sz="2400" dirty="0">
                <a:solidFill>
                  <a:srgbClr val="000000"/>
                </a:solidFill>
              </a:rPr>
              <a:t>Some porn can be upsetting because it shows a person being hurt or abused. Porn can show sexual acts that many people would find distressing and painful in real life</a:t>
            </a: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527261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3453206" y="1117219"/>
            <a:ext cx="4323907" cy="178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200" b="1" dirty="0"/>
              <a:t>Childline: information about Pornography</a:t>
            </a:r>
            <a:endParaRPr lang="en-US" sz="3200" dirty="0"/>
          </a:p>
        </p:txBody>
      </p:sp>
      <p:sp>
        <p:nvSpPr>
          <p:cNvPr id="5" name="Content Placeholder 2">
            <a:extLst>
              <a:ext uri="{FF2B5EF4-FFF2-40B4-BE49-F238E27FC236}">
                <a16:creationId xmlns:a16="http://schemas.microsoft.com/office/drawing/2014/main" id="{5F586879-4139-0B4C-A2BF-DF3C81169703}"/>
              </a:ext>
            </a:extLst>
          </p:cNvPr>
          <p:cNvSpPr txBox="1">
            <a:spLocks/>
          </p:cNvSpPr>
          <p:nvPr/>
        </p:nvSpPr>
        <p:spPr>
          <a:xfrm>
            <a:off x="3827281" y="2844445"/>
            <a:ext cx="3519971" cy="178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2400" b="1" u="sng" dirty="0">
                <a:latin typeface="+mj-lt"/>
                <a:hlinkClick r:id="rId2"/>
              </a:rPr>
              <a:t>https://www.childline.org.uk/info-advice/bullying-abuse-safety/online-mobile-safety/online-porn/</a:t>
            </a:r>
            <a:r>
              <a:rPr lang="en-GB" sz="2400" b="1" dirty="0">
                <a:latin typeface="+mj-lt"/>
              </a:rPr>
              <a:t> </a:t>
            </a:r>
          </a:p>
        </p:txBody>
      </p:sp>
      <p:pic>
        <p:nvPicPr>
          <p:cNvPr id="7" name="Picture 6" descr="A close up of a toy&#10;&#10;Description automatically generated">
            <a:extLst>
              <a:ext uri="{FF2B5EF4-FFF2-40B4-BE49-F238E27FC236}">
                <a16:creationId xmlns:a16="http://schemas.microsoft.com/office/drawing/2014/main" id="{8970FFFD-A208-4239-B190-AF260220C3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65" y="1752574"/>
            <a:ext cx="3352851" cy="3352851"/>
          </a:xfrm>
          <a:prstGeom prst="rect">
            <a:avLst/>
          </a:prstGeom>
        </p:spPr>
      </p:pic>
      <p:pic>
        <p:nvPicPr>
          <p:cNvPr id="8" name="Picture 7">
            <a:extLst>
              <a:ext uri="{FF2B5EF4-FFF2-40B4-BE49-F238E27FC236}">
                <a16:creationId xmlns:a16="http://schemas.microsoft.com/office/drawing/2014/main" id="{B873DE36-0DC7-4043-8182-E072272C6F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7227" y="1046008"/>
            <a:ext cx="4694773" cy="4694773"/>
          </a:xfrm>
          <a:prstGeom prst="rect">
            <a:avLst/>
          </a:prstGeom>
        </p:spPr>
      </p:pic>
    </p:spTree>
    <p:extLst>
      <p:ext uri="{BB962C8B-B14F-4D97-AF65-F5344CB8AC3E}">
        <p14:creationId xmlns:p14="http://schemas.microsoft.com/office/powerpoint/2010/main" val="138319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C2E771-3483-4ACC-A51C-79C494CBA4F9}"/>
              </a:ext>
            </a:extLst>
          </p:cNvPr>
          <p:cNvPicPr>
            <a:picLocks noChangeAspect="1"/>
          </p:cNvPicPr>
          <p:nvPr/>
        </p:nvPicPr>
        <p:blipFill rotWithShape="1">
          <a:blip r:embed="rId2">
            <a:alphaModFix/>
          </a:blip>
          <a:srcRect l="21423" r="25895"/>
          <a:stretch/>
        </p:blipFill>
        <p:spPr>
          <a:xfrm>
            <a:off x="5768642" y="-1"/>
            <a:ext cx="6423053" cy="6858001"/>
          </a:xfrm>
          <a:prstGeom prst="rect">
            <a:avLst/>
          </a:prstGeom>
        </p:spPr>
      </p:pic>
      <p:pic>
        <p:nvPicPr>
          <p:cNvPr id="23" name="Picture 2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41151" y="2606703"/>
            <a:ext cx="4805996" cy="1644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2400" b="1" dirty="0">
                <a:solidFill>
                  <a:srgbClr val="000000"/>
                </a:solidFill>
                <a:ea typeface="+mj-ea"/>
                <a:cs typeface="+mj-cs"/>
              </a:rPr>
              <a:t>Porn</a:t>
            </a:r>
            <a:r>
              <a:rPr lang="en-US" sz="2400" dirty="0">
                <a:solidFill>
                  <a:srgbClr val="000000"/>
                </a:solidFill>
                <a:ea typeface="+mj-ea"/>
                <a:cs typeface="+mj-cs"/>
              </a:rPr>
              <a:t> and </a:t>
            </a:r>
            <a:r>
              <a:rPr lang="en-US" sz="2400" b="1" dirty="0">
                <a:solidFill>
                  <a:srgbClr val="000000"/>
                </a:solidFill>
                <a:ea typeface="+mj-ea"/>
                <a:cs typeface="+mj-cs"/>
              </a:rPr>
              <a:t>sex</a:t>
            </a:r>
            <a:r>
              <a:rPr lang="en-US" sz="2400" dirty="0">
                <a:solidFill>
                  <a:srgbClr val="000000"/>
                </a:solidFill>
                <a:ea typeface="+mj-ea"/>
                <a:cs typeface="+mj-cs"/>
              </a:rPr>
              <a:t> are the most searched words on the internet. </a:t>
            </a:r>
          </a:p>
          <a:p>
            <a:pPr marL="0" indent="0">
              <a:spcBef>
                <a:spcPct val="0"/>
              </a:spcBef>
              <a:spcAft>
                <a:spcPts val="600"/>
              </a:spcAft>
              <a:buNone/>
            </a:pPr>
            <a:endParaRPr lang="en-US" sz="2400" dirty="0">
              <a:solidFill>
                <a:srgbClr val="000000"/>
              </a:solidFill>
              <a:ea typeface="+mj-ea"/>
              <a:cs typeface="+mj-cs"/>
            </a:endParaRPr>
          </a:p>
          <a:p>
            <a:pPr marL="0" indent="0">
              <a:spcBef>
                <a:spcPct val="0"/>
              </a:spcBef>
              <a:spcAft>
                <a:spcPts val="600"/>
              </a:spcAft>
              <a:buNone/>
            </a:pPr>
            <a:r>
              <a:rPr lang="en-US" sz="2400" dirty="0">
                <a:solidFill>
                  <a:srgbClr val="000000"/>
                </a:solidFill>
                <a:ea typeface="+mj-ea"/>
                <a:cs typeface="+mj-cs"/>
              </a:rPr>
              <a:t>Porn is easily accessible, especially online.</a:t>
            </a:r>
          </a:p>
        </p:txBody>
      </p:sp>
      <p:sp>
        <p:nvSpPr>
          <p:cNvPr id="4" name="Footer Placeholder 3"/>
          <p:cNvSpPr>
            <a:spLocks noGrp="1"/>
          </p:cNvSpPr>
          <p:nvPr>
            <p:ph type="ftr" sz="quarter" idx="11"/>
          </p:nvPr>
        </p:nvSpPr>
        <p:spPr>
          <a:xfrm>
            <a:off x="804483" y="6254496"/>
            <a:ext cx="4347687"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66786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273400" y="1780726"/>
            <a:ext cx="5127029" cy="539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b="1" dirty="0"/>
              <a:t>Agree, Disagree or ‘Depends’?</a:t>
            </a:r>
          </a:p>
          <a:p>
            <a:pPr marL="0" lvl="0" indent="0">
              <a:buNone/>
            </a:pPr>
            <a:endParaRPr lang="en-US" b="1" dirty="0"/>
          </a:p>
          <a:p>
            <a:pPr lvl="0" indent="0">
              <a:buNone/>
            </a:pPr>
            <a:r>
              <a:rPr lang="en-US" dirty="0"/>
              <a:t>Watching porn is harmless fun</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27029" cy="5039771"/>
          </a:xfrm>
          <a:prstGeom prst="rect">
            <a:avLst/>
          </a:prstGeom>
          <a:effectLst/>
        </p:spPr>
      </p:pic>
    </p:spTree>
    <p:extLst>
      <p:ext uri="{BB962C8B-B14F-4D97-AF65-F5344CB8AC3E}">
        <p14:creationId xmlns:p14="http://schemas.microsoft.com/office/powerpoint/2010/main" val="48240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09425" y="1427181"/>
            <a:ext cx="5903348"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a:buFont typeface="Arial" panose="020B0604020202020204" pitchFamily="34" charset="0"/>
              <a:buChar char="•"/>
            </a:pPr>
            <a:endParaRPr lang="en-US" sz="2400" b="1" dirty="0"/>
          </a:p>
          <a:p>
            <a:pPr marL="0" lvl="0" indent="0">
              <a:buNone/>
            </a:pPr>
            <a:r>
              <a:rPr lang="en-US" sz="2400" b="1" dirty="0"/>
              <a:t>Watching porn is harmless fun</a:t>
            </a:r>
          </a:p>
          <a:p>
            <a:pPr marL="0" indent="0">
              <a:buNone/>
            </a:pPr>
            <a:r>
              <a:rPr lang="en-US" sz="2400" dirty="0"/>
              <a:t>Some people are of the view that porn encourages the person watching to just see the other person as a sexual object, and not as an equal human being, so this is bad for our relationships. A lot of porn does show people being hurt or abused, this is not okay and it’s not normal or fun.</a:t>
            </a:r>
          </a:p>
          <a:p>
            <a:pPr lvl="0">
              <a:buFont typeface="Arial" panose="020B0604020202020204" pitchFamily="34" charset="0"/>
              <a:buChar char="•"/>
            </a:pPr>
            <a:endParaRPr lang="en-US" sz="2400" dirty="0"/>
          </a:p>
        </p:txBody>
      </p:sp>
      <p:sp>
        <p:nvSpPr>
          <p:cNvPr id="4" name="Footer Placeholder 3"/>
          <p:cNvSpPr>
            <a:spLocks noGrp="1"/>
          </p:cNvSpPr>
          <p:nvPr>
            <p:ph type="ftr" sz="quarter" idx="11"/>
          </p:nvPr>
        </p:nvSpPr>
        <p:spPr>
          <a:xfrm>
            <a:off x="3096285" y="6356350"/>
            <a:ext cx="4139134"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pic>
        <p:nvPicPr>
          <p:cNvPr id="3" name="Picture 2" descr="A person is using his cell phone&#10;&#10;Description automatically generated">
            <a:extLst>
              <a:ext uri="{FF2B5EF4-FFF2-40B4-BE49-F238E27FC236}">
                <a16:creationId xmlns:a16="http://schemas.microsoft.com/office/drawing/2014/main" id="{57B51B9B-A370-4DED-8EE2-1056002FF858}"/>
              </a:ext>
            </a:extLst>
          </p:cNvPr>
          <p:cNvPicPr>
            <a:picLocks noChangeAspect="1"/>
          </p:cNvPicPr>
          <p:nvPr/>
        </p:nvPicPr>
        <p:blipFill rotWithShape="1">
          <a:blip r:embed="rId2"/>
          <a:srcRect r="1" b="1250"/>
          <a:stretch/>
        </p:blipFill>
        <p:spPr>
          <a:xfrm>
            <a:off x="7556408" y="10"/>
            <a:ext cx="4635591" cy="6857990"/>
          </a:xfrm>
          <a:prstGeom prst="rect">
            <a:avLst/>
          </a:prstGeom>
          <a:effectLst/>
        </p:spPr>
      </p:pic>
    </p:spTree>
    <p:extLst>
      <p:ext uri="{BB962C8B-B14F-4D97-AF65-F5344CB8AC3E}">
        <p14:creationId xmlns:p14="http://schemas.microsoft.com/office/powerpoint/2010/main" val="252423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200800" y="1714736"/>
            <a:ext cx="5127029" cy="539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b="1" dirty="0"/>
              <a:t>Agree, Disagree or ‘Depends’?</a:t>
            </a:r>
          </a:p>
          <a:p>
            <a:pPr marL="0" lvl="0" indent="0">
              <a:buNone/>
            </a:pPr>
            <a:endParaRPr lang="en-US" b="1" dirty="0"/>
          </a:p>
          <a:p>
            <a:pPr lvl="0" indent="0">
              <a:buNone/>
            </a:pPr>
            <a:r>
              <a:rPr lang="en-US" dirty="0"/>
              <a:t>Porn is only for men and boys</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27029" cy="5039771"/>
          </a:xfrm>
          <a:prstGeom prst="rect">
            <a:avLst/>
          </a:prstGeom>
          <a:effectLst/>
        </p:spPr>
      </p:pic>
    </p:spTree>
    <p:extLst>
      <p:ext uri="{BB962C8B-B14F-4D97-AF65-F5344CB8AC3E}">
        <p14:creationId xmlns:p14="http://schemas.microsoft.com/office/powerpoint/2010/main" val="100116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wall, indoor, man&#10;&#10;Description automatically generated">
            <a:extLst>
              <a:ext uri="{FF2B5EF4-FFF2-40B4-BE49-F238E27FC236}">
                <a16:creationId xmlns:a16="http://schemas.microsoft.com/office/drawing/2014/main" id="{C1531825-4872-4785-A4EF-99D796189707}"/>
              </a:ext>
            </a:extLst>
          </p:cNvPr>
          <p:cNvPicPr>
            <a:picLocks noChangeAspect="1"/>
          </p:cNvPicPr>
          <p:nvPr/>
        </p:nvPicPr>
        <p:blipFill rotWithShape="1">
          <a:blip r:embed="rId2">
            <a:alphaModFix/>
          </a:blip>
          <a:srcRect l="28800" r="27845"/>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67716" y="1014640"/>
            <a:ext cx="4706803" cy="37888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a:buFont typeface="Arial" panose="020B0604020202020204" pitchFamily="34" charset="0"/>
              <a:buChar char="•"/>
            </a:pPr>
            <a:endParaRPr lang="en-US" sz="2400" b="1" dirty="0">
              <a:solidFill>
                <a:srgbClr val="000000"/>
              </a:solidFill>
            </a:endParaRPr>
          </a:p>
          <a:p>
            <a:pPr marL="0" lvl="0" indent="0">
              <a:buNone/>
            </a:pPr>
            <a:r>
              <a:rPr lang="en-US" sz="2400" b="1" dirty="0">
                <a:solidFill>
                  <a:srgbClr val="000000"/>
                </a:solidFill>
              </a:rPr>
              <a:t>Porn is only for men and boys</a:t>
            </a:r>
          </a:p>
          <a:p>
            <a:pPr marL="0" lvl="0" indent="0">
              <a:buNone/>
            </a:pPr>
            <a:r>
              <a:rPr lang="en-US" sz="2400" dirty="0">
                <a:solidFill>
                  <a:srgbClr val="000000"/>
                </a:solidFill>
              </a:rPr>
              <a:t>Most porn is watched by men and boys, but girls and women do watch it too. Nobody should be made to watch porn if they don’t want to.</a:t>
            </a:r>
            <a:endParaRPr lang="en-US" sz="2400" b="1" dirty="0">
              <a:solidFill>
                <a:srgbClr val="000000"/>
              </a:solidFill>
            </a:endParaRP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427346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386521" y="1563908"/>
            <a:ext cx="5127029" cy="539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b="1" dirty="0"/>
              <a:t>Agree, Disagree or ‘Depends’?</a:t>
            </a:r>
          </a:p>
          <a:p>
            <a:pPr marL="0" lvl="0" indent="0">
              <a:buNone/>
            </a:pPr>
            <a:endParaRPr lang="en-US" b="1" dirty="0"/>
          </a:p>
          <a:p>
            <a:pPr marL="685800" lvl="0" indent="-457200">
              <a:buFont typeface="+mj-lt"/>
              <a:buAutoNum type="arabicPeriod"/>
            </a:pPr>
            <a:endParaRPr lang="en-US" dirty="0"/>
          </a:p>
          <a:p>
            <a:pPr lvl="0" indent="0">
              <a:buNone/>
            </a:pPr>
            <a:r>
              <a:rPr lang="en-US" dirty="0"/>
              <a:t>You can watch too much porn</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85646" y="909114"/>
            <a:ext cx="5127029" cy="5039771"/>
          </a:xfrm>
          <a:prstGeom prst="rect">
            <a:avLst/>
          </a:prstGeom>
          <a:effectLst/>
        </p:spPr>
      </p:pic>
    </p:spTree>
    <p:extLst>
      <p:ext uri="{BB962C8B-B14F-4D97-AF65-F5344CB8AC3E}">
        <p14:creationId xmlns:p14="http://schemas.microsoft.com/office/powerpoint/2010/main" val="3912207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984</Words>
  <Application>Microsoft Office PowerPoint</Application>
  <PresentationFormat>Widescreen</PresentationFormat>
  <Paragraphs>106</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Pornography:  What is it? What harm does it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 or not real?  Porn: Fact or Fiction  (duration 1 minute 58 seconds) https://youtu.be/GdB2rmGqqNU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Pornography</dc:title>
  <dc:creator>Colin Morrison</dc:creator>
  <cp:lastModifiedBy>Colin Morrison TASC Morrison</cp:lastModifiedBy>
  <cp:revision>3</cp:revision>
  <dcterms:created xsi:type="dcterms:W3CDTF">2019-06-28T14:39:11Z</dcterms:created>
  <dcterms:modified xsi:type="dcterms:W3CDTF">2024-01-09T16:47:01Z</dcterms:modified>
</cp:coreProperties>
</file>