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5"/>
  </p:notesMasterIdLst>
  <p:sldIdLst>
    <p:sldId id="256" r:id="rId2"/>
    <p:sldId id="277" r:id="rId3"/>
    <p:sldId id="276" r:id="rId4"/>
    <p:sldId id="262" r:id="rId5"/>
    <p:sldId id="270" r:id="rId6"/>
    <p:sldId id="266" r:id="rId7"/>
    <p:sldId id="271" r:id="rId8"/>
    <p:sldId id="272" r:id="rId9"/>
    <p:sldId id="273" r:id="rId10"/>
    <p:sldId id="267" r:id="rId11"/>
    <p:sldId id="274"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407"/>
  </p:normalViewPr>
  <p:slideViewPr>
    <p:cSldViewPr snapToGrid="0" snapToObjects="1">
      <p:cViewPr varScale="1">
        <p:scale>
          <a:sx n="59" d="100"/>
          <a:sy n="59" d="100"/>
        </p:scale>
        <p:origin x="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userId="9e8379d8aac75974" providerId="LiveId" clId="{BABDF989-5284-4100-BB4F-6BCAE595BE00}"/>
    <pc:docChg chg="custSel modSld">
      <pc:chgData name="Colin Morrison" userId="9e8379d8aac75974" providerId="LiveId" clId="{BABDF989-5284-4100-BB4F-6BCAE595BE00}" dt="2020-06-25T09:03:46.083" v="4" actId="12"/>
      <pc:docMkLst>
        <pc:docMk/>
      </pc:docMkLst>
      <pc:sldChg chg="addSp modSp mod setBg">
        <pc:chgData name="Colin Morrison" userId="9e8379d8aac75974" providerId="LiveId" clId="{BABDF989-5284-4100-BB4F-6BCAE595BE00}" dt="2020-06-25T09:03:46.083" v="4" actId="12"/>
        <pc:sldMkLst>
          <pc:docMk/>
          <pc:sldMk cId="979449192" sldId="256"/>
        </pc:sldMkLst>
        <pc:spChg chg="mod">
          <ac:chgData name="Colin Morrison" userId="9e8379d8aac75974" providerId="LiveId" clId="{BABDF989-5284-4100-BB4F-6BCAE595BE00}" dt="2020-06-25T09:03:40.994" v="2" actId="255"/>
          <ac:spMkLst>
            <pc:docMk/>
            <pc:sldMk cId="979449192" sldId="256"/>
            <ac:spMk id="2" creationId="{00000000-0000-0000-0000-000000000000}"/>
          </ac:spMkLst>
        </pc:spChg>
        <pc:spChg chg="mod">
          <ac:chgData name="Colin Morrison" userId="9e8379d8aac75974" providerId="LiveId" clId="{BABDF989-5284-4100-BB4F-6BCAE595BE00}" dt="2020-06-25T09:03:46.083" v="4" actId="12"/>
          <ac:spMkLst>
            <pc:docMk/>
            <pc:sldMk cId="979449192" sldId="256"/>
            <ac:spMk id="3" creationId="{00000000-0000-0000-0000-000000000000}"/>
          </ac:spMkLst>
        </pc:spChg>
        <pc:spChg chg="mod">
          <ac:chgData name="Colin Morrison" userId="9e8379d8aac75974" providerId="LiveId" clId="{BABDF989-5284-4100-BB4F-6BCAE595BE00}" dt="2020-06-25T09:03:31.950" v="0" actId="26606"/>
          <ac:spMkLst>
            <pc:docMk/>
            <pc:sldMk cId="979449192" sldId="256"/>
            <ac:spMk id="4" creationId="{00000000-0000-0000-0000-000000000000}"/>
          </ac:spMkLst>
        </pc:spChg>
        <pc:spChg chg="add">
          <ac:chgData name="Colin Morrison" userId="9e8379d8aac75974" providerId="LiveId" clId="{BABDF989-5284-4100-BB4F-6BCAE595BE00}" dt="2020-06-25T09:03:31.950" v="0" actId="26606"/>
          <ac:spMkLst>
            <pc:docMk/>
            <pc:sldMk cId="979449192" sldId="256"/>
            <ac:spMk id="9" creationId="{F1C4E306-BC28-4A7B-871B-1926F6FA6EF3}"/>
          </ac:spMkLst>
        </pc:spChg>
        <pc:spChg chg="add">
          <ac:chgData name="Colin Morrison" userId="9e8379d8aac75974" providerId="LiveId" clId="{BABDF989-5284-4100-BB4F-6BCAE595BE00}" dt="2020-06-25T09:03:31.950" v="0" actId="26606"/>
          <ac:spMkLst>
            <pc:docMk/>
            <pc:sldMk cId="979449192" sldId="256"/>
            <ac:spMk id="11" creationId="{C3ECC9B4-989C-4F71-A6BC-DEBC1D9FD0BD}"/>
          </ac:spMkLst>
        </pc:spChg>
        <pc:spChg chg="add">
          <ac:chgData name="Colin Morrison" userId="9e8379d8aac75974" providerId="LiveId" clId="{BABDF989-5284-4100-BB4F-6BCAE595BE00}" dt="2020-06-25T09:03:31.950" v="0" actId="26606"/>
          <ac:spMkLst>
            <pc:docMk/>
            <pc:sldMk cId="979449192" sldId="256"/>
            <ac:spMk id="13" creationId="{E20AF01B-D099-4710-BF18-E2832A9B61CF}"/>
          </ac:spMkLst>
        </pc:spChg>
        <pc:spChg chg="add">
          <ac:chgData name="Colin Morrison" userId="9e8379d8aac75974" providerId="LiveId" clId="{BABDF989-5284-4100-BB4F-6BCAE595BE00}" dt="2020-06-25T09:03:31.950" v="0" actId="26606"/>
          <ac:spMkLst>
            <pc:docMk/>
            <pc:sldMk cId="979449192" sldId="256"/>
            <ac:spMk id="15" creationId="{B0E4BB4F-99AB-4C4E-A763-C5AC5273DF5D}"/>
          </ac:spMkLst>
        </pc:spChg>
      </pc:sldChg>
    </pc:docChg>
  </pc:docChgLst>
  <pc:docChgLst>
    <pc:chgData name="Colin Morrison TASC Morrison" userId="9e8379d8aac75974" providerId="LiveId" clId="{E39ECF2B-B3EB-4C40-865C-4726A7B23A6A}"/>
    <pc:docChg chg="modSld">
      <pc:chgData name="Colin Morrison TASC Morrison" userId="9e8379d8aac75974" providerId="LiveId" clId="{E39ECF2B-B3EB-4C40-865C-4726A7B23A6A}" dt="2023-12-01T09:48:01.367" v="0" actId="207"/>
      <pc:docMkLst>
        <pc:docMk/>
      </pc:docMkLst>
      <pc:sldChg chg="modSp mod">
        <pc:chgData name="Colin Morrison TASC Morrison" userId="9e8379d8aac75974" providerId="LiveId" clId="{E39ECF2B-B3EB-4C40-865C-4726A7B23A6A}" dt="2023-12-01T09:48:01.367" v="0" actId="207"/>
        <pc:sldMkLst>
          <pc:docMk/>
          <pc:sldMk cId="979449192" sldId="256"/>
        </pc:sldMkLst>
        <pc:spChg chg="mod">
          <ac:chgData name="Colin Morrison TASC Morrison" userId="9e8379d8aac75974" providerId="LiveId" clId="{E39ECF2B-B3EB-4C40-865C-4726A7B23A6A}" dt="2023-12-01T09:48:01.367" v="0" actId="207"/>
          <ac:spMkLst>
            <pc:docMk/>
            <pc:sldMk cId="979449192" sldId="256"/>
            <ac:spMk id="2" creationId="{00000000-0000-0000-0000-000000000000}"/>
          </ac:spMkLst>
        </pc:spChg>
      </pc:sldChg>
    </pc:docChg>
  </pc:docChgLst>
  <pc:docChgLst>
    <pc:chgData name="Colin Morrison TASC Morrison" userId="9e8379d8aac75974" providerId="LiveId" clId="{8FB8FF6F-957A-4BF7-BBD1-B8A1E557CAA6}"/>
    <pc:docChg chg="modSld">
      <pc:chgData name="Colin Morrison TASC Morrison" userId="9e8379d8aac75974" providerId="LiveId" clId="{8FB8FF6F-957A-4BF7-BBD1-B8A1E557CAA6}" dt="2023-08-05T08:58:26.618" v="2" actId="20577"/>
      <pc:docMkLst>
        <pc:docMk/>
      </pc:docMkLst>
      <pc:sldChg chg="modSp mod">
        <pc:chgData name="Colin Morrison TASC Morrison" userId="9e8379d8aac75974" providerId="LiveId" clId="{8FB8FF6F-957A-4BF7-BBD1-B8A1E557CAA6}" dt="2023-08-05T08:58:26.618" v="2" actId="20577"/>
        <pc:sldMkLst>
          <pc:docMk/>
          <pc:sldMk cId="979449192" sldId="256"/>
        </pc:sldMkLst>
        <pc:spChg chg="mod">
          <ac:chgData name="Colin Morrison TASC Morrison" userId="9e8379d8aac75974" providerId="LiveId" clId="{8FB8FF6F-957A-4BF7-BBD1-B8A1E557CAA6}" dt="2023-08-05T08:58:26.618" v="2" actId="20577"/>
          <ac:spMkLst>
            <pc:docMk/>
            <pc:sldMk cId="979449192"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01/12/2023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01/12/2023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01/12/2023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01/12/2023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01/12/2023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01/12/2023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01/12/2023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01/12/2023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01/12/2023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01/12/2023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01/12/2023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qNN3nAevQK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16893" y="1238250"/>
            <a:ext cx="7003107" cy="4381500"/>
          </a:xfrm>
        </p:spPr>
        <p:txBody>
          <a:bodyPr anchor="ctr">
            <a:normAutofit/>
          </a:bodyPr>
          <a:lstStyle/>
          <a:p>
            <a:pPr algn="l"/>
            <a:r>
              <a:rPr lang="en-GB" sz="4400" b="1" dirty="0">
                <a:latin typeface="+mn-lt"/>
              </a:rPr>
              <a:t>Make it good/</a:t>
            </a:r>
            <a:r>
              <a:rPr lang="en-GB" sz="4400" b="1" dirty="0">
                <a:effectLst/>
                <a:latin typeface="+mn-lt"/>
                <a:ea typeface="Calibri" panose="020F0502020204030204" pitchFamily="34" charset="0"/>
              </a:rPr>
              <a:t>Loving and intimate Relationships</a:t>
            </a:r>
            <a:r>
              <a:rPr lang="en-GB" sz="4400" b="1" dirty="0">
                <a:latin typeface="+mn-lt"/>
              </a:rPr>
              <a:t>:</a:t>
            </a:r>
            <a:br>
              <a:rPr lang="en-GB" sz="4400" b="1" dirty="0">
                <a:latin typeface="+mn-lt"/>
              </a:rPr>
            </a:br>
            <a:br>
              <a:rPr lang="en-GB" sz="4400" b="1" dirty="0">
                <a:latin typeface="+mn-lt"/>
              </a:rPr>
            </a:br>
            <a:r>
              <a:rPr lang="en-GB" sz="4400" b="1" dirty="0">
                <a:latin typeface="+mn-lt"/>
              </a:rPr>
              <a:t>The sexual relationship I want</a:t>
            </a:r>
            <a:endParaRPr lang="en-US" sz="4400" dirty="0">
              <a:latin typeface="+mn-lt"/>
            </a:endParaRPr>
          </a:p>
        </p:txBody>
      </p:sp>
      <p:sp>
        <p:nvSpPr>
          <p:cNvPr id="3" name="Subtitle 2"/>
          <p:cNvSpPr>
            <a:spLocks noGrp="1"/>
          </p:cNvSpPr>
          <p:nvPr>
            <p:ph type="subTitle" idx="1"/>
          </p:nvPr>
        </p:nvSpPr>
        <p:spPr>
          <a:xfrm>
            <a:off x="8614611" y="1238250"/>
            <a:ext cx="3177339" cy="4381500"/>
          </a:xfrm>
        </p:spPr>
        <p:txBody>
          <a:bodyPr anchor="ctr">
            <a:normAutofit/>
          </a:bodyPr>
          <a:lstStyle/>
          <a:p>
            <a:pPr marL="342900" lvl="0" indent="-342900" algn="l">
              <a:buFont typeface="Arial" panose="020B0604020202020204" pitchFamily="34" charset="0"/>
              <a:buChar char="•"/>
            </a:pPr>
            <a:r>
              <a:rPr lang="en-GB" dirty="0"/>
              <a:t>I can describe what the good relationship would mean for me.</a:t>
            </a:r>
          </a:p>
          <a:p>
            <a:pPr marL="342900" lvl="0" indent="-342900" algn="l">
              <a:buFont typeface="Arial" panose="020B0604020202020204" pitchFamily="34" charset="0"/>
              <a:buChar char="•"/>
            </a:pPr>
            <a:r>
              <a:rPr lang="en-GB" dirty="0"/>
              <a:t>I am building skills and confidence to make decisions about my own personal relationships, including sexual relationships.</a:t>
            </a:r>
          </a:p>
          <a:p>
            <a:pPr marL="342900" lvl="0" indent="-342900" algn="l">
              <a:buFont typeface="Arial" panose="020B0604020202020204" pitchFamily="34" charset="0"/>
              <a:buChar char="•"/>
            </a:pPr>
            <a:endParaRPr lang="en-US" dirty="0"/>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a:normAutofit/>
          </a:bodyPr>
          <a:lstStyle/>
          <a:p>
            <a:pPr algn="r">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2532" y="1746409"/>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400" dirty="0">
                <a:ea typeface="+mj-ea"/>
                <a:cs typeface="+mj-cs"/>
              </a:rPr>
              <a:t> </a:t>
            </a:r>
          </a:p>
          <a:p>
            <a:pPr>
              <a:lnSpc>
                <a:spcPct val="90000"/>
              </a:lnSpc>
              <a:spcBef>
                <a:spcPct val="0"/>
              </a:spcBef>
              <a:spcAft>
                <a:spcPts val="600"/>
              </a:spcAft>
            </a:pPr>
            <a:r>
              <a:rPr lang="en-US" sz="2400" dirty="0">
                <a:ea typeface="+mj-ea"/>
                <a:cs typeface="+mj-cs"/>
              </a:rPr>
              <a:t>Does pornography influence what young people think about sex and what they do?</a:t>
            </a:r>
            <a:endParaRPr lang="en-US" sz="2400" i="1" dirty="0">
              <a:ea typeface="+mj-ea"/>
              <a:cs typeface="+mj-cs"/>
            </a:endParaRP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492DCC06-D15C-4D48-A4C5-AE4C889D577B}"/>
              </a:ext>
            </a:extLst>
          </p:cNvPr>
          <p:cNvPicPr/>
          <p:nvPr/>
        </p:nvPicPr>
        <p:blipFill rotWithShape="1">
          <a:blip r:embed="rId2"/>
          <a:srcRect t="1268"/>
          <a:stretch/>
        </p:blipFill>
        <p:spPr>
          <a:xfrm>
            <a:off x="5922492" y="666728"/>
            <a:ext cx="5536001" cy="5465791"/>
          </a:xfrm>
          <a:prstGeom prst="rect">
            <a:avLst/>
          </a:prstGeom>
        </p:spPr>
      </p:pic>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64700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2000AB77-6044-4B3E-A637-2F99BA8FB797}"/>
              </a:ext>
            </a:extLst>
          </p:cNvPr>
          <p:cNvPicPr>
            <a:picLocks noChangeAspect="1"/>
          </p:cNvPicPr>
          <p:nvPr/>
        </p:nvPicPr>
        <p:blipFill rotWithShape="1">
          <a:blip r:embed="rId2"/>
          <a:srcRect l="2068"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5156071" y="775605"/>
            <a:ext cx="6051497" cy="4351338"/>
          </a:xfrm>
          <a:prstGeom prst="rect">
            <a:avLst/>
          </a:prstGeom>
        </p:spPr>
        <p:txBody>
          <a:bodyPr vert="horz" lIns="91440" tIns="45720" rIns="91440" bIns="45720" rtlCol="0">
            <a:noAutofit/>
          </a:bodyPr>
          <a:lstStyle/>
          <a:p>
            <a:pPr>
              <a:lnSpc>
                <a:spcPct val="90000"/>
              </a:lnSpc>
              <a:spcAft>
                <a:spcPts val="600"/>
              </a:spcAft>
            </a:pPr>
            <a:r>
              <a:rPr lang="en-US" sz="2400" b="1" dirty="0"/>
              <a:t>Has pornography influenced what young people think about sex and what they do?</a:t>
            </a:r>
          </a:p>
          <a:p>
            <a:pPr indent="-228600">
              <a:lnSpc>
                <a:spcPct val="90000"/>
              </a:lnSpc>
              <a:spcAft>
                <a:spcPts val="600"/>
              </a:spcAft>
              <a:buFont typeface="Arial" panose="020B0604020202020204" pitchFamily="34" charset="0"/>
              <a:buChar char="•"/>
            </a:pPr>
            <a:endParaRPr lang="en-US" sz="2400" i="1" dirty="0"/>
          </a:p>
          <a:p>
            <a:pPr>
              <a:lnSpc>
                <a:spcPct val="90000"/>
              </a:lnSpc>
              <a:spcAft>
                <a:spcPts val="600"/>
              </a:spcAft>
            </a:pPr>
            <a:r>
              <a:rPr lang="en-US" sz="2400" i="1" dirty="0"/>
              <a:t>There is definitely an expectation to climax, even if you can’t or aren’t in the right mood, I think guys just expect a girl to come as soon as they touch you. They don’t talk about orgasm and stuff in school so unless you tell them, or they ask you, which is just really awkward, how are guys meant to know about it? It’s not like in the pornos. </a:t>
            </a:r>
            <a:r>
              <a:rPr lang="en-US" sz="2400" dirty="0"/>
              <a:t>(age 17)</a:t>
            </a:r>
          </a:p>
          <a:p>
            <a:pPr marL="228600"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i="1" dirty="0"/>
              <a:t>Porn influences what people think, people might think they want something they see and then they can’t say no. </a:t>
            </a:r>
            <a:r>
              <a:rPr lang="en-US" sz="2400" dirty="0"/>
              <a:t>(age 16)</a:t>
            </a:r>
          </a:p>
        </p:txBody>
      </p:sp>
      <p:sp>
        <p:nvSpPr>
          <p:cNvPr id="4" name="Footer Placeholder 3"/>
          <p:cNvSpPr>
            <a:spLocks noGrp="1"/>
          </p:cNvSpPr>
          <p:nvPr>
            <p:ph type="ftr" sz="quarter" idx="11"/>
          </p:nvPr>
        </p:nvSpPr>
        <p:spPr>
          <a:xfrm>
            <a:off x="5827047" y="6356350"/>
            <a:ext cx="3864123"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2942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77B4C115-E490-4B0F-BF86-2D6E0B65AC76}"/>
              </a:ext>
            </a:extLst>
          </p:cNvPr>
          <p:cNvPicPr>
            <a:picLocks noChangeAspect="1"/>
          </p:cNvPicPr>
          <p:nvPr/>
        </p:nvPicPr>
        <p:blipFill rotWithShape="1">
          <a:blip r:embed="rId2"/>
          <a:srcRect l="748" r="1318" b="-3"/>
          <a:stretch/>
        </p:blipFill>
        <p:spPr>
          <a:xfrm>
            <a:off x="327714" y="1220217"/>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4300292" y="619510"/>
            <a:ext cx="6612349" cy="4351338"/>
          </a:xfrm>
          <a:prstGeom prst="rect">
            <a:avLst/>
          </a:prstGeom>
        </p:spPr>
        <p:txBody>
          <a:bodyPr vert="horz" lIns="91440" tIns="45720" rIns="91440" bIns="45720" rtlCol="0">
            <a:noAutofit/>
          </a:bodyPr>
          <a:lstStyle/>
          <a:p>
            <a:pPr>
              <a:lnSpc>
                <a:spcPct val="90000"/>
              </a:lnSpc>
              <a:spcAft>
                <a:spcPts val="600"/>
              </a:spcAft>
            </a:pPr>
            <a:r>
              <a:rPr lang="en-US" sz="2400" b="1" dirty="0"/>
              <a:t>Extensive online research tell us that good sex:</a:t>
            </a:r>
          </a:p>
          <a:p>
            <a:pPr>
              <a:lnSpc>
                <a:spcPct val="90000"/>
              </a:lnSpc>
              <a:spcAft>
                <a:spcPts val="600"/>
              </a:spcAft>
            </a:pPr>
            <a:endParaRPr lang="en-US" sz="1200" dirty="0"/>
          </a:p>
          <a:p>
            <a:pPr marL="342900" indent="-228600">
              <a:lnSpc>
                <a:spcPct val="90000"/>
              </a:lnSpc>
              <a:spcAft>
                <a:spcPts val="600"/>
              </a:spcAft>
              <a:buFont typeface="Arial" panose="020B0604020202020204" pitchFamily="34" charset="0"/>
              <a:buChar char="•"/>
            </a:pPr>
            <a:r>
              <a:rPr lang="en-US" sz="2400" dirty="0"/>
              <a:t>Is in your brain as much as anywhere else – you need to be in the mood and feel comfortable.</a:t>
            </a:r>
          </a:p>
          <a:p>
            <a:pPr marL="342900" indent="-228600">
              <a:lnSpc>
                <a:spcPct val="90000"/>
              </a:lnSpc>
              <a:spcAft>
                <a:spcPts val="600"/>
              </a:spcAft>
              <a:buFont typeface="Arial" panose="020B0604020202020204" pitchFamily="34" charset="0"/>
              <a:buChar char="•"/>
            </a:pPr>
            <a:r>
              <a:rPr lang="en-US" sz="2400" dirty="0"/>
              <a:t>Means having a laugh, deciding to have sex is a serious decision, but you have to have fun, and laugh at the embarrassing bits.</a:t>
            </a:r>
          </a:p>
          <a:p>
            <a:pPr marL="342900" indent="-228600">
              <a:lnSpc>
                <a:spcPct val="90000"/>
              </a:lnSpc>
              <a:spcAft>
                <a:spcPts val="600"/>
              </a:spcAft>
              <a:buFont typeface="Arial" panose="020B0604020202020204" pitchFamily="34" charset="0"/>
              <a:buChar char="•"/>
            </a:pPr>
            <a:r>
              <a:rPr lang="en-US" sz="2400" dirty="0"/>
              <a:t>Is based on trust and honesty. You shouldn’t be worried about them having sex with others, or them talking about you after.</a:t>
            </a:r>
          </a:p>
          <a:p>
            <a:pPr marL="342900" indent="-228600">
              <a:lnSpc>
                <a:spcPct val="90000"/>
              </a:lnSpc>
              <a:spcAft>
                <a:spcPts val="600"/>
              </a:spcAft>
              <a:buFont typeface="Arial" panose="020B0604020202020204" pitchFamily="34" charset="0"/>
              <a:buChar char="•"/>
            </a:pPr>
            <a:r>
              <a:rPr lang="en-US" sz="2400" dirty="0"/>
              <a:t>Is when your partner actually cares about you enjoying it too.</a:t>
            </a:r>
          </a:p>
          <a:p>
            <a:pPr marL="342900" indent="-228600">
              <a:lnSpc>
                <a:spcPct val="90000"/>
              </a:lnSpc>
              <a:spcAft>
                <a:spcPts val="600"/>
              </a:spcAft>
              <a:buFont typeface="Arial" panose="020B0604020202020204" pitchFamily="34" charset="0"/>
              <a:buChar char="•"/>
            </a:pPr>
            <a:r>
              <a:rPr lang="en-US" sz="2400" dirty="0"/>
              <a:t>Means learning how to get condoms right. The more practice the easier it will become. Use lube. </a:t>
            </a:r>
          </a:p>
          <a:p>
            <a:pPr marL="342900" indent="-228600">
              <a:lnSpc>
                <a:spcPct val="90000"/>
              </a:lnSpc>
              <a:spcAft>
                <a:spcPts val="600"/>
              </a:spcAft>
              <a:buFont typeface="Arial" panose="020B0604020202020204" pitchFamily="34" charset="0"/>
              <a:buChar char="•"/>
            </a:pPr>
            <a:r>
              <a:rPr lang="en-US" sz="2400" dirty="0"/>
              <a:t>It is </a:t>
            </a:r>
            <a:r>
              <a:rPr lang="en-US" sz="2400" u="sng" dirty="0"/>
              <a:t>never</a:t>
            </a:r>
            <a:r>
              <a:rPr lang="en-US" sz="2400" dirty="0"/>
              <a:t> about being treated badly.</a:t>
            </a:r>
          </a:p>
        </p:txBody>
      </p:sp>
      <p:sp>
        <p:nvSpPr>
          <p:cNvPr id="4" name="Footer Placeholder 3"/>
          <p:cNvSpPr>
            <a:spLocks noGrp="1"/>
          </p:cNvSpPr>
          <p:nvPr>
            <p:ph type="ftr" sz="quarter" idx="11"/>
          </p:nvPr>
        </p:nvSpPr>
        <p:spPr>
          <a:xfrm>
            <a:off x="5827047" y="6356350"/>
            <a:ext cx="3864123"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6955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13809" y="1791192"/>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400" b="1" kern="1200" dirty="0">
                <a:solidFill>
                  <a:schemeClr val="tx1"/>
                </a:solidFill>
                <a:ea typeface="+mj-ea"/>
                <a:cs typeface="+mj-cs"/>
              </a:rPr>
              <a:t>How do you know if someone wants to have sex with you? </a:t>
            </a:r>
          </a:p>
          <a:p>
            <a:pPr>
              <a:lnSpc>
                <a:spcPct val="90000"/>
              </a:lnSpc>
              <a:spcBef>
                <a:spcPct val="0"/>
              </a:spcBef>
              <a:spcAft>
                <a:spcPts val="600"/>
              </a:spcAft>
            </a:pPr>
            <a:r>
              <a:rPr lang="en-US" sz="2400" u="sng" kern="1200" dirty="0">
                <a:solidFill>
                  <a:schemeClr val="tx1"/>
                </a:solidFill>
                <a:ea typeface="+mj-ea"/>
                <a:cs typeface="+mj-cs"/>
                <a:hlinkClick r:id="rId2"/>
              </a:rPr>
              <a:t>https://youtu.be/qNN3nAevQKY</a:t>
            </a:r>
            <a:r>
              <a:rPr lang="en-US" sz="2400" kern="1200" dirty="0">
                <a:solidFill>
                  <a:schemeClr val="tx1"/>
                </a:solidFill>
                <a:ea typeface="+mj-ea"/>
                <a:cs typeface="+mj-cs"/>
              </a:rPr>
              <a:t>  </a:t>
            </a:r>
          </a:p>
        </p:txBody>
      </p:sp>
      <p:grpSp>
        <p:nvGrpSpPr>
          <p:cNvPr id="21" name="Group 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AA4E46-7B1B-44A1-8028-4D7FEF6638D6}"/>
              </a:ext>
            </a:extLst>
          </p:cNvPr>
          <p:cNvPicPr>
            <a:picLocks noChangeAspect="1"/>
          </p:cNvPicPr>
          <p:nvPr/>
        </p:nvPicPr>
        <p:blipFill>
          <a:blip r:embed="rId3"/>
          <a:stretch>
            <a:fillRect/>
          </a:stretch>
        </p:blipFill>
        <p:spPr>
          <a:xfrm>
            <a:off x="5922492" y="735423"/>
            <a:ext cx="5536001" cy="5328400"/>
          </a:xfrm>
          <a:prstGeom prst="rect">
            <a:avLst/>
          </a:prstGeom>
        </p:spPr>
      </p:pic>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54964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65125"/>
            <a:ext cx="10515600" cy="9668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ea typeface="+mj-ea"/>
                <a:cs typeface="+mj-cs"/>
              </a:rPr>
              <a:t>So, how do you know if you are </a:t>
            </a:r>
            <a:r>
              <a:rPr lang="en-US" sz="2800" b="1" u="sng" dirty="0">
                <a:ea typeface="+mj-ea"/>
                <a:cs typeface="+mj-cs"/>
              </a:rPr>
              <a:t>ready</a:t>
            </a:r>
            <a:r>
              <a:rPr lang="en-US" sz="2800" b="1" dirty="0">
                <a:ea typeface="+mj-ea"/>
                <a:cs typeface="+mj-cs"/>
              </a:rPr>
              <a:t> to have sex?</a:t>
            </a:r>
            <a:r>
              <a:rPr lang="en-US" sz="2800" dirty="0">
                <a:ea typeface="+mj-ea"/>
                <a:cs typeface="+mj-cs"/>
              </a:rPr>
              <a:t> </a:t>
            </a:r>
            <a:endParaRPr lang="en-US" sz="2800" b="1" dirty="0">
              <a:ea typeface="+mj-ea"/>
              <a:cs typeface="+mj-cs"/>
            </a:endParaRPr>
          </a:p>
        </p:txBody>
      </p:sp>
      <p:sp>
        <p:nvSpPr>
          <p:cNvPr id="5" name="TextBox 4"/>
          <p:cNvSpPr txBox="1"/>
          <p:nvPr/>
        </p:nvSpPr>
        <p:spPr>
          <a:xfrm>
            <a:off x="446491" y="4523593"/>
            <a:ext cx="3433531" cy="1378658"/>
          </a:xfrm>
          <a:prstGeom prst="rect">
            <a:avLst/>
          </a:prstGeom>
        </p:spPr>
        <p:txBody>
          <a:bodyPr vert="horz" lIns="91440" tIns="45720" rIns="91440" bIns="45720" rtlCol="0">
            <a:noAutofit/>
          </a:bodyPr>
          <a:lstStyle/>
          <a:p>
            <a:pPr marL="114300">
              <a:lnSpc>
                <a:spcPct val="90000"/>
              </a:lnSpc>
              <a:spcAft>
                <a:spcPts val="600"/>
              </a:spcAft>
            </a:pPr>
            <a:r>
              <a:rPr lang="en-US" sz="2800" dirty="0"/>
              <a:t>Your body just feels ready. You never want to rush into it or feel pressured. </a:t>
            </a:r>
          </a:p>
        </p:txBody>
      </p:sp>
      <p:sp>
        <p:nvSpPr>
          <p:cNvPr id="7" name="TextBox 6">
            <a:extLst>
              <a:ext uri="{FF2B5EF4-FFF2-40B4-BE49-F238E27FC236}">
                <a16:creationId xmlns:a16="http://schemas.microsoft.com/office/drawing/2014/main" id="{863DCBCE-3421-4868-8364-26B77BA439B0}"/>
              </a:ext>
            </a:extLst>
          </p:cNvPr>
          <p:cNvSpPr txBox="1"/>
          <p:nvPr/>
        </p:nvSpPr>
        <p:spPr>
          <a:xfrm>
            <a:off x="7821826" y="3586539"/>
            <a:ext cx="3774987" cy="3252765"/>
          </a:xfrm>
          <a:prstGeom prst="rect">
            <a:avLst/>
          </a:prstGeom>
        </p:spPr>
        <p:txBody>
          <a:bodyPr vert="horz" lIns="91440" tIns="45720" rIns="91440" bIns="45720" rtlCol="0">
            <a:noAutofit/>
          </a:bodyPr>
          <a:lstStyle/>
          <a:p>
            <a:pPr marL="114300">
              <a:lnSpc>
                <a:spcPct val="90000"/>
              </a:lnSpc>
              <a:spcAft>
                <a:spcPts val="600"/>
              </a:spcAft>
            </a:pPr>
            <a:r>
              <a:rPr lang="en-US" sz="2800" dirty="0"/>
              <a:t>You </a:t>
            </a:r>
            <a:r>
              <a:rPr lang="en-US" sz="2800" b="1" dirty="0"/>
              <a:t>know your partner</a:t>
            </a:r>
            <a:r>
              <a:rPr lang="en-US" sz="2800" dirty="0"/>
              <a:t>. </a:t>
            </a:r>
            <a:r>
              <a:rPr lang="en-US" sz="2800" b="1" dirty="0">
                <a:solidFill>
                  <a:srgbClr val="000000"/>
                </a:solidFill>
              </a:rPr>
              <a:t>You both respect each other</a:t>
            </a:r>
            <a:r>
              <a:rPr lang="en-US" sz="2800" dirty="0">
                <a:solidFill>
                  <a:srgbClr val="000000"/>
                </a:solidFill>
              </a:rPr>
              <a:t>.</a:t>
            </a:r>
            <a:r>
              <a:rPr lang="en-US" sz="2800" b="1" dirty="0">
                <a:solidFill>
                  <a:srgbClr val="000000"/>
                </a:solidFill>
              </a:rPr>
              <a:t> </a:t>
            </a:r>
            <a:r>
              <a:rPr lang="en-US" sz="2800" dirty="0">
                <a:solidFill>
                  <a:srgbClr val="000000"/>
                </a:solidFill>
              </a:rPr>
              <a:t>You</a:t>
            </a:r>
            <a:r>
              <a:rPr lang="en-US" sz="2800" b="1" dirty="0">
                <a:solidFill>
                  <a:srgbClr val="000000"/>
                </a:solidFill>
              </a:rPr>
              <a:t> </a:t>
            </a:r>
            <a:r>
              <a:rPr lang="en-US" sz="2800" dirty="0"/>
              <a:t>want your first time to be with them (or that you are ready for your first time with them). </a:t>
            </a:r>
          </a:p>
        </p:txBody>
      </p:sp>
      <p:sp>
        <p:nvSpPr>
          <p:cNvPr id="8" name="TextBox 7">
            <a:extLst>
              <a:ext uri="{FF2B5EF4-FFF2-40B4-BE49-F238E27FC236}">
                <a16:creationId xmlns:a16="http://schemas.microsoft.com/office/drawing/2014/main" id="{1DA82AB3-AA84-4683-A015-634EB952A98B}"/>
              </a:ext>
            </a:extLst>
          </p:cNvPr>
          <p:cNvSpPr txBox="1"/>
          <p:nvPr/>
        </p:nvSpPr>
        <p:spPr>
          <a:xfrm>
            <a:off x="4162580" y="4157169"/>
            <a:ext cx="3550186" cy="1378658"/>
          </a:xfrm>
          <a:prstGeom prst="rect">
            <a:avLst/>
          </a:prstGeom>
        </p:spPr>
        <p:txBody>
          <a:bodyPr vert="horz" lIns="91440" tIns="45720" rIns="91440" bIns="45720" rtlCol="0">
            <a:noAutofit/>
          </a:bodyPr>
          <a:lstStyle/>
          <a:p>
            <a:pPr marL="114300">
              <a:lnSpc>
                <a:spcPct val="90000"/>
              </a:lnSpc>
              <a:spcAft>
                <a:spcPts val="600"/>
              </a:spcAft>
            </a:pPr>
            <a:r>
              <a:rPr lang="en-US" sz="2800" dirty="0"/>
              <a:t>You feel emotionally ready. </a:t>
            </a:r>
            <a:r>
              <a:rPr lang="en-US" sz="2800" b="1" dirty="0"/>
              <a:t>Sex is an emotional thing</a:t>
            </a:r>
            <a:r>
              <a:rPr lang="en-US" sz="2800" dirty="0"/>
              <a:t>. If you don’t feel ready, you’re not, so wait.</a:t>
            </a:r>
          </a:p>
        </p:txBody>
      </p:sp>
      <p:pic>
        <p:nvPicPr>
          <p:cNvPr id="9" name="Picture 8">
            <a:extLst>
              <a:ext uri="{FF2B5EF4-FFF2-40B4-BE49-F238E27FC236}">
                <a16:creationId xmlns:a16="http://schemas.microsoft.com/office/drawing/2014/main" id="{1AC7B44C-FA4E-4CD5-AD48-9C2FEA8A3B02}"/>
              </a:ext>
            </a:extLst>
          </p:cNvPr>
          <p:cNvPicPr>
            <a:picLocks noChangeAspect="1"/>
          </p:cNvPicPr>
          <p:nvPr/>
        </p:nvPicPr>
        <p:blipFill>
          <a:blip r:embed="rId2"/>
          <a:stretch>
            <a:fillRect/>
          </a:stretch>
        </p:blipFill>
        <p:spPr>
          <a:xfrm>
            <a:off x="1087395" y="1055482"/>
            <a:ext cx="1462395" cy="2817873"/>
          </a:xfrm>
          <a:prstGeom prst="rect">
            <a:avLst/>
          </a:prstGeom>
        </p:spPr>
      </p:pic>
      <p:pic>
        <p:nvPicPr>
          <p:cNvPr id="11" name="Picture 10">
            <a:extLst>
              <a:ext uri="{FF2B5EF4-FFF2-40B4-BE49-F238E27FC236}">
                <a16:creationId xmlns:a16="http://schemas.microsoft.com/office/drawing/2014/main" id="{19CFC36D-9BD6-43C4-BF09-5964C033678A}"/>
              </a:ext>
            </a:extLst>
          </p:cNvPr>
          <p:cNvPicPr>
            <a:picLocks noChangeAspect="1"/>
          </p:cNvPicPr>
          <p:nvPr/>
        </p:nvPicPr>
        <p:blipFill>
          <a:blip r:embed="rId3"/>
          <a:stretch>
            <a:fillRect/>
          </a:stretch>
        </p:blipFill>
        <p:spPr>
          <a:xfrm>
            <a:off x="4829910" y="1045779"/>
            <a:ext cx="1621675" cy="279900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9906696D-681D-4C71-85A2-9722EF813107}"/>
              </a:ext>
            </a:extLst>
          </p:cNvPr>
          <p:cNvPicPr>
            <a:picLocks noChangeAspect="1"/>
          </p:cNvPicPr>
          <p:nvPr/>
        </p:nvPicPr>
        <p:blipFill>
          <a:blip r:embed="rId4"/>
          <a:stretch>
            <a:fillRect/>
          </a:stretch>
        </p:blipFill>
        <p:spPr>
          <a:xfrm>
            <a:off x="8935098" y="1045778"/>
            <a:ext cx="1506361" cy="2576353"/>
          </a:xfrm>
          <a:prstGeom prst="rect">
            <a:avLst/>
          </a:prstGeom>
        </p:spPr>
      </p:pic>
    </p:spTree>
    <p:extLst>
      <p:ext uri="{BB962C8B-B14F-4D97-AF65-F5344CB8AC3E}">
        <p14:creationId xmlns:p14="http://schemas.microsoft.com/office/powerpoint/2010/main" val="56562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34855" y="2792627"/>
            <a:ext cx="4329186" cy="2460334"/>
          </a:xfrm>
          <a:prstGeom prst="rect">
            <a:avLst/>
          </a:prstGeom>
        </p:spPr>
        <p:txBody>
          <a:bodyPr vert="horz" lIns="91440" tIns="45720" rIns="91440" bIns="45720" rtlCol="0" anchor="b">
            <a:noAutofit/>
          </a:bodyPr>
          <a:lstStyle/>
          <a:p>
            <a:pPr marL="114300">
              <a:lnSpc>
                <a:spcPct val="90000"/>
              </a:lnSpc>
              <a:spcAft>
                <a:spcPts val="600"/>
              </a:spcAft>
            </a:pPr>
            <a:r>
              <a:rPr lang="en-US" sz="2800" dirty="0">
                <a:solidFill>
                  <a:srgbClr val="000000"/>
                </a:solidFill>
              </a:rPr>
              <a:t>You have got </a:t>
            </a:r>
            <a:r>
              <a:rPr lang="en-US" sz="2800" b="1" dirty="0">
                <a:solidFill>
                  <a:srgbClr val="000000"/>
                </a:solidFill>
              </a:rPr>
              <a:t>condoms and contraception sorted</a:t>
            </a:r>
            <a:r>
              <a:rPr lang="en-US" sz="2800" dirty="0">
                <a:solidFill>
                  <a:srgbClr val="000000"/>
                </a:solidFill>
              </a:rPr>
              <a:t>. Yes, both. So that you are both protected from STIs and for heterosexual couples there is no risk of pregnancy.</a:t>
            </a:r>
          </a:p>
        </p:txBody>
      </p:sp>
      <p:sp>
        <p:nvSpPr>
          <p:cNvPr id="7" name="TextBox 6">
            <a:extLst>
              <a:ext uri="{FF2B5EF4-FFF2-40B4-BE49-F238E27FC236}">
                <a16:creationId xmlns:a16="http://schemas.microsoft.com/office/drawing/2014/main" id="{05DFA97D-5CC2-46E0-91D5-0B57748F2AB0}"/>
              </a:ext>
            </a:extLst>
          </p:cNvPr>
          <p:cNvSpPr txBox="1"/>
          <p:nvPr/>
        </p:nvSpPr>
        <p:spPr>
          <a:xfrm>
            <a:off x="1060886" y="2653913"/>
            <a:ext cx="5780840" cy="3780972"/>
          </a:xfrm>
          <a:prstGeom prst="rect">
            <a:avLst/>
          </a:prstGeom>
        </p:spPr>
        <p:txBody>
          <a:bodyPr vert="horz" lIns="91440" tIns="45720" rIns="91440" bIns="45720" rtlCol="0" anchor="b">
            <a:noAutofit/>
          </a:bodyPr>
          <a:lstStyle/>
          <a:p>
            <a:pPr marL="114300">
              <a:lnSpc>
                <a:spcPct val="90000"/>
              </a:lnSpc>
              <a:spcAft>
                <a:spcPts val="600"/>
              </a:spcAft>
            </a:pPr>
            <a:r>
              <a:rPr lang="en-US" sz="2800" b="1" dirty="0">
                <a:solidFill>
                  <a:srgbClr val="000000"/>
                </a:solidFill>
              </a:rPr>
              <a:t>You are doing it because you really want to</a:t>
            </a:r>
            <a:r>
              <a:rPr lang="en-US" sz="2800" dirty="0">
                <a:solidFill>
                  <a:srgbClr val="000000"/>
                </a:solidFill>
              </a:rPr>
              <a:t>. Don’t give in to peer pressure, or pressure from a partner, and don’t believe that everybody else is doing it so you have to. Take a moment and think about this: </a:t>
            </a:r>
            <a:r>
              <a:rPr lang="en-US" sz="2800" i="1" dirty="0">
                <a:solidFill>
                  <a:srgbClr val="000000"/>
                </a:solidFill>
              </a:rPr>
              <a:t>if you decide you don’t want to have sex just now, will your partner be okay with that? </a:t>
            </a:r>
          </a:p>
        </p:txBody>
      </p:sp>
      <p:pic>
        <p:nvPicPr>
          <p:cNvPr id="6" name="Picture 5">
            <a:extLst>
              <a:ext uri="{FF2B5EF4-FFF2-40B4-BE49-F238E27FC236}">
                <a16:creationId xmlns:a16="http://schemas.microsoft.com/office/drawing/2014/main" id="{60CC5BF4-5400-429E-944B-7EE730227576}"/>
              </a:ext>
            </a:extLst>
          </p:cNvPr>
          <p:cNvPicPr>
            <a:picLocks noChangeAspect="1"/>
          </p:cNvPicPr>
          <p:nvPr/>
        </p:nvPicPr>
        <p:blipFill>
          <a:blip r:embed="rId2"/>
          <a:stretch>
            <a:fillRect/>
          </a:stretch>
        </p:blipFill>
        <p:spPr>
          <a:xfrm>
            <a:off x="2879954" y="0"/>
            <a:ext cx="1395441" cy="2792627"/>
          </a:xfrm>
          <a:prstGeom prst="rect">
            <a:avLst/>
          </a:prstGeom>
        </p:spPr>
      </p:pic>
      <p:pic>
        <p:nvPicPr>
          <p:cNvPr id="10" name="Picture 9">
            <a:extLst>
              <a:ext uri="{FF2B5EF4-FFF2-40B4-BE49-F238E27FC236}">
                <a16:creationId xmlns:a16="http://schemas.microsoft.com/office/drawing/2014/main" id="{F6585F10-A449-496E-A063-2C31D32C2282}"/>
              </a:ext>
            </a:extLst>
          </p:cNvPr>
          <p:cNvPicPr>
            <a:picLocks noChangeAspect="1"/>
          </p:cNvPicPr>
          <p:nvPr/>
        </p:nvPicPr>
        <p:blipFill>
          <a:blip r:embed="rId3"/>
          <a:stretch>
            <a:fillRect/>
          </a:stretch>
        </p:blipFill>
        <p:spPr>
          <a:xfrm>
            <a:off x="7916607" y="-12355"/>
            <a:ext cx="1654251" cy="2957320"/>
          </a:xfrm>
          <a:prstGeom prst="rect">
            <a:avLst/>
          </a:prstGeom>
        </p:spPr>
      </p:pic>
    </p:spTree>
    <p:extLst>
      <p:ext uri="{BB962C8B-B14F-4D97-AF65-F5344CB8AC3E}">
        <p14:creationId xmlns:p14="http://schemas.microsoft.com/office/powerpoint/2010/main" val="343375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520" y="2079063"/>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dirty="0"/>
              <a:t>“Sex ed puts us off having sex. It kind of just concentrates on all the negative stuff, like STIs and getting pregnant when you don’t want to. They don’t talk about how it can be good…I don’t think they want to tell us it can be good; in case everyone would want to do it.” (age 16)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86069775-E5AB-4644-A1BE-D604C2609541}"/>
              </a:ext>
            </a:extLst>
          </p:cNvPr>
          <p:cNvPicPr>
            <a:picLocks noChangeAspect="1"/>
          </p:cNvPicPr>
          <p:nvPr/>
        </p:nvPicPr>
        <p:blipFill rotWithShape="1">
          <a:blip r:embed="rId2"/>
          <a:srcRect t="3062" r="4" b="4"/>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C1844F-A44F-4269-8912-D08955960950}"/>
              </a:ext>
            </a:extLst>
          </p:cNvPr>
          <p:cNvSpPr>
            <a:spLocks noGrp="1"/>
          </p:cNvSpPr>
          <p:nvPr>
            <p:ph idx="1"/>
          </p:nvPr>
        </p:nvSpPr>
        <p:spPr>
          <a:xfrm>
            <a:off x="620489" y="1867501"/>
            <a:ext cx="5278066" cy="3979585"/>
          </a:xfrm>
        </p:spPr>
        <p:txBody>
          <a:bodyPr anchor="ctr">
            <a:normAutofit/>
          </a:bodyPr>
          <a:lstStyle/>
          <a:p>
            <a:pPr marL="0" indent="0">
              <a:buNone/>
            </a:pPr>
            <a:r>
              <a:rPr lang="en-GB" sz="2400" b="1" dirty="0"/>
              <a:t>Make 2 lists</a:t>
            </a:r>
            <a:r>
              <a:rPr lang="en-GB" sz="2400" dirty="0"/>
              <a:t>.</a:t>
            </a:r>
          </a:p>
          <a:p>
            <a:pPr marL="0" indent="0">
              <a:buNone/>
            </a:pPr>
            <a:endParaRPr lang="en-GB" sz="2400" dirty="0"/>
          </a:p>
          <a:p>
            <a:pPr marL="0" indent="0">
              <a:buNone/>
            </a:pPr>
            <a:r>
              <a:rPr lang="en-GB" sz="2400" dirty="0"/>
              <a:t>One a list of all the things that you think will make sex, good sex. </a:t>
            </a:r>
          </a:p>
          <a:p>
            <a:pPr marL="0" indent="0">
              <a:buNone/>
            </a:pPr>
            <a:endParaRPr lang="en-GB" sz="2400" dirty="0"/>
          </a:p>
          <a:p>
            <a:pPr marL="0" indent="0">
              <a:buNone/>
            </a:pPr>
            <a:r>
              <a:rPr lang="en-GB" sz="2400" dirty="0"/>
              <a:t>A second list, of all the things that would make sex, bad sex. </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256F21-8E1B-4418-9662-239877CC625E}"/>
              </a:ext>
            </a:extLst>
          </p:cNvPr>
          <p:cNvPicPr>
            <a:picLocks noChangeAspect="1"/>
          </p:cNvPicPr>
          <p:nvPr/>
        </p:nvPicPr>
        <p:blipFill>
          <a:blip r:embed="rId2"/>
          <a:stretch>
            <a:fillRect/>
          </a:stretch>
        </p:blipFill>
        <p:spPr>
          <a:xfrm>
            <a:off x="8022761" y="581892"/>
            <a:ext cx="2518756" cy="2518756"/>
          </a:xfrm>
          <a:prstGeom prst="rect">
            <a:avLst/>
          </a:prstGeom>
        </p:spPr>
      </p:pic>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54A718-F8B3-447F-896D-86189CBF33E4}"/>
              </a:ext>
            </a:extLst>
          </p:cNvPr>
          <p:cNvPicPr>
            <a:picLocks noChangeAspect="1"/>
          </p:cNvPicPr>
          <p:nvPr/>
        </p:nvPicPr>
        <p:blipFill>
          <a:blip r:embed="rId2"/>
          <a:stretch>
            <a:fillRect/>
          </a:stretch>
        </p:blipFill>
        <p:spPr>
          <a:xfrm>
            <a:off x="8021829" y="3707894"/>
            <a:ext cx="2518756" cy="2518756"/>
          </a:xfrm>
          <a:prstGeom prst="rect">
            <a:avLst/>
          </a:prstGeom>
        </p:spPr>
      </p:pic>
      <p:sp>
        <p:nvSpPr>
          <p:cNvPr id="4" name="Footer Placeholder 3">
            <a:extLst>
              <a:ext uri="{FF2B5EF4-FFF2-40B4-BE49-F238E27FC236}">
                <a16:creationId xmlns:a16="http://schemas.microsoft.com/office/drawing/2014/main" id="{F9A068A1-48E2-4CD1-85AF-C952397CA722}"/>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2752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6874" y="1536421"/>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b="1" dirty="0"/>
              <a:t>PLEASURE</a:t>
            </a:r>
          </a:p>
          <a:p>
            <a:pPr lvl="0" indent="-228600">
              <a:lnSpc>
                <a:spcPct val="90000"/>
              </a:lnSpc>
              <a:spcAft>
                <a:spcPts val="600"/>
              </a:spcAft>
              <a:buFont typeface="Arial" panose="020B0604020202020204" pitchFamily="34" charset="0"/>
              <a:buChar char="•"/>
            </a:pPr>
            <a:endParaRPr lang="en-US" sz="2400" dirty="0"/>
          </a:p>
          <a:p>
            <a:pPr lvl="0">
              <a:lnSpc>
                <a:spcPct val="90000"/>
              </a:lnSpc>
              <a:spcAft>
                <a:spcPts val="600"/>
              </a:spcAft>
            </a:pPr>
            <a:r>
              <a:rPr lang="en-US" sz="2400" i="1" dirty="0"/>
              <a:t>Can I say something really obvious, I expect pleasure from sex. </a:t>
            </a:r>
            <a:r>
              <a:rPr lang="en-US" sz="2400" dirty="0"/>
              <a:t>(age 16)</a:t>
            </a:r>
          </a:p>
          <a:p>
            <a:pPr lvl="0" indent="-228600">
              <a:lnSpc>
                <a:spcPct val="90000"/>
              </a:lnSpc>
              <a:spcAft>
                <a:spcPts val="600"/>
              </a:spcAft>
              <a:buFont typeface="Arial" panose="020B0604020202020204" pitchFamily="34" charset="0"/>
              <a:buChar char="•"/>
            </a:pPr>
            <a:endParaRPr lang="en-US" sz="2400" dirty="0"/>
          </a:p>
          <a:p>
            <a:pPr lvl="0">
              <a:lnSpc>
                <a:spcPct val="90000"/>
              </a:lnSpc>
              <a:spcAft>
                <a:spcPts val="600"/>
              </a:spcAft>
            </a:pPr>
            <a:r>
              <a:rPr lang="en-US" sz="2400" i="1" dirty="0"/>
              <a:t>You need to speak, but it’s difficult, embarrassing. </a:t>
            </a:r>
            <a:r>
              <a:rPr lang="en-US" sz="2400" dirty="0"/>
              <a:t>(age 16)</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808C6D25-88CD-4C29-8494-228C28BAF225}"/>
              </a:ext>
            </a:extLst>
          </p:cNvPr>
          <p:cNvPicPr>
            <a:picLocks noChangeAspect="1"/>
          </p:cNvPicPr>
          <p:nvPr/>
        </p:nvPicPr>
        <p:blipFill rotWithShape="1">
          <a:blip r:embed="rId2"/>
          <a:srcRect t="3062" r="4" b="4"/>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8985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99F3CCFD-3E38-47B2-ACD3-8EB09EED88A4}"/>
              </a:ext>
            </a:extLst>
          </p:cNvPr>
          <p:cNvPicPr>
            <a:picLocks noChangeAspect="1"/>
          </p:cNvPicPr>
          <p:nvPr/>
        </p:nvPicPr>
        <p:blipFill rotWithShape="1">
          <a:blip r:embed="rId2"/>
          <a:srcRect t="2698" b="2701"/>
          <a:stretch/>
        </p:blipFill>
        <p:spPr>
          <a:xfrm>
            <a:off x="576244" y="650494"/>
            <a:ext cx="5628018"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34030" y="1972345"/>
            <a:ext cx="4910955" cy="3511943"/>
          </a:xfrm>
          <a:prstGeom prst="rect">
            <a:avLst/>
          </a:prstGeom>
        </p:spPr>
        <p:txBody>
          <a:bodyPr vert="horz" lIns="91440" tIns="45720" rIns="91440" bIns="45720" rtlCol="0" anchor="ctr">
            <a:noAutofit/>
          </a:bodyPr>
          <a:lstStyle/>
          <a:p>
            <a:pPr>
              <a:lnSpc>
                <a:spcPct val="90000"/>
              </a:lnSpc>
              <a:spcAft>
                <a:spcPts val="600"/>
              </a:spcAft>
            </a:pPr>
            <a:r>
              <a:rPr lang="en-US" sz="2400" b="1" dirty="0"/>
              <a:t>PLEASURE</a:t>
            </a:r>
          </a:p>
          <a:p>
            <a:pPr lvl="0">
              <a:lnSpc>
                <a:spcPct val="90000"/>
              </a:lnSpc>
              <a:spcAft>
                <a:spcPts val="600"/>
              </a:spcAft>
            </a:pPr>
            <a:endParaRPr lang="en-US" sz="1200" dirty="0"/>
          </a:p>
          <a:p>
            <a:pPr lvl="0">
              <a:lnSpc>
                <a:spcPct val="90000"/>
              </a:lnSpc>
              <a:spcAft>
                <a:spcPts val="600"/>
              </a:spcAft>
            </a:pPr>
            <a:r>
              <a:rPr lang="en-US" sz="2400" i="1" dirty="0"/>
              <a:t>Pleasure to me is about making each other feel wanted and to have a nice romantic time together.  Both partners should feel that sense of love and affection. </a:t>
            </a:r>
            <a:r>
              <a:rPr lang="en-US" sz="2400" dirty="0"/>
              <a:t>(age 19) </a:t>
            </a:r>
          </a:p>
          <a:p>
            <a:pPr lvl="0" indent="-228600">
              <a:lnSpc>
                <a:spcPct val="90000"/>
              </a:lnSpc>
              <a:spcAft>
                <a:spcPts val="600"/>
              </a:spcAft>
              <a:buFont typeface="Arial" panose="020B0604020202020204" pitchFamily="34" charset="0"/>
              <a:buChar char="•"/>
            </a:pPr>
            <a:endParaRPr lang="en-US" sz="2400" dirty="0"/>
          </a:p>
          <a:p>
            <a:pPr lvl="0">
              <a:lnSpc>
                <a:spcPct val="90000"/>
              </a:lnSpc>
              <a:spcAft>
                <a:spcPts val="600"/>
              </a:spcAft>
            </a:pPr>
            <a:r>
              <a:rPr lang="en-US" sz="2400" i="1" dirty="0"/>
              <a:t>Pleasure is… fun, enjoyment, friendship, love, lust. </a:t>
            </a:r>
            <a:r>
              <a:rPr lang="en-US" sz="2400" dirty="0"/>
              <a:t>(age 16) </a:t>
            </a:r>
          </a:p>
        </p:txBody>
      </p: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6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4212" y="1949604"/>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b="1" dirty="0"/>
              <a:t>PLEASURE</a:t>
            </a:r>
          </a:p>
          <a:p>
            <a:pPr lvl="0">
              <a:lnSpc>
                <a:spcPct val="90000"/>
              </a:lnSpc>
              <a:spcAft>
                <a:spcPts val="600"/>
              </a:spcAft>
            </a:pPr>
            <a:endParaRPr lang="en-US" sz="2400" dirty="0"/>
          </a:p>
          <a:p>
            <a:pPr lvl="0">
              <a:lnSpc>
                <a:spcPct val="90000"/>
              </a:lnSpc>
              <a:spcAft>
                <a:spcPts val="600"/>
              </a:spcAft>
            </a:pPr>
            <a:r>
              <a:rPr lang="en-US" sz="2400" i="1" dirty="0"/>
              <a:t>Pleasure is… cuddles Netflix chill </a:t>
            </a:r>
            <a:r>
              <a:rPr lang="en-US" sz="2400" dirty="0"/>
              <a:t>(age 17) </a:t>
            </a:r>
          </a:p>
          <a:p>
            <a:pPr lvl="0" indent="-228600">
              <a:lnSpc>
                <a:spcPct val="90000"/>
              </a:lnSpc>
              <a:spcAft>
                <a:spcPts val="600"/>
              </a:spcAft>
              <a:buFont typeface="Arial" panose="020B0604020202020204" pitchFamily="34" charset="0"/>
              <a:buChar char="•"/>
            </a:pPr>
            <a:endParaRPr lang="en-US" sz="2400" dirty="0"/>
          </a:p>
          <a:p>
            <a:pPr lvl="0">
              <a:lnSpc>
                <a:spcPct val="90000"/>
              </a:lnSpc>
              <a:spcAft>
                <a:spcPts val="600"/>
              </a:spcAft>
            </a:pPr>
            <a:r>
              <a:rPr lang="en-US" sz="2400" i="1" dirty="0"/>
              <a:t>Most guys probably don’t think about the girl’s pleasure – or their feelings. </a:t>
            </a:r>
            <a:r>
              <a:rPr lang="en-US" sz="2400" dirty="0"/>
              <a:t>(age 17)</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9E4EBE93-1D4F-4872-BAEC-3321B481E1F5}"/>
              </a:ext>
            </a:extLst>
          </p:cNvPr>
          <p:cNvPicPr>
            <a:picLocks noChangeAspect="1"/>
          </p:cNvPicPr>
          <p:nvPr/>
        </p:nvPicPr>
        <p:blipFill rotWithShape="1">
          <a:blip r:embed="rId2"/>
          <a:srcRect t="3062" r="4" b="4"/>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00120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336D5827-26C5-4744-93B5-B86025C7C745}"/>
              </a:ext>
            </a:extLst>
          </p:cNvPr>
          <p:cNvPicPr>
            <a:picLocks noChangeAspect="1"/>
          </p:cNvPicPr>
          <p:nvPr/>
        </p:nvPicPr>
        <p:blipFill rotWithShape="1">
          <a:blip r:embed="rId2"/>
          <a:srcRect l="2068"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5282219" y="1165109"/>
            <a:ext cx="5721484" cy="4351338"/>
          </a:xfrm>
          <a:prstGeom prst="rect">
            <a:avLst/>
          </a:prstGeom>
        </p:spPr>
        <p:txBody>
          <a:bodyPr vert="horz" lIns="91440" tIns="45720" rIns="91440" bIns="45720" rtlCol="0">
            <a:noAutofit/>
          </a:bodyPr>
          <a:lstStyle/>
          <a:p>
            <a:pPr>
              <a:lnSpc>
                <a:spcPct val="90000"/>
              </a:lnSpc>
              <a:spcAft>
                <a:spcPts val="600"/>
              </a:spcAft>
            </a:pPr>
            <a:r>
              <a:rPr lang="en-US" sz="2400" b="1" dirty="0"/>
              <a:t>PLEASURE</a:t>
            </a:r>
          </a:p>
          <a:p>
            <a:pPr lvl="0" indent="-228600">
              <a:lnSpc>
                <a:spcPct val="90000"/>
              </a:lnSpc>
              <a:spcAft>
                <a:spcPts val="600"/>
              </a:spcAft>
              <a:buFont typeface="Arial" panose="020B0604020202020204" pitchFamily="34" charset="0"/>
              <a:buChar char="•"/>
            </a:pPr>
            <a:endParaRPr lang="en-US" sz="2400" dirty="0"/>
          </a:p>
          <a:p>
            <a:pPr marL="114300" lvl="0">
              <a:lnSpc>
                <a:spcPct val="90000"/>
              </a:lnSpc>
              <a:spcAft>
                <a:spcPts val="600"/>
              </a:spcAft>
            </a:pPr>
            <a:r>
              <a:rPr lang="en-US" sz="2400" i="1" dirty="0"/>
              <a:t>Pleasure? Don’t rush it – like maybe getting a blowjob or finger first. You have to be comfortable to be intimate and to be comfortable you need to trust the person you are with. </a:t>
            </a:r>
            <a:r>
              <a:rPr lang="en-US" sz="2400" dirty="0"/>
              <a:t>(Male, 16)</a:t>
            </a:r>
          </a:p>
          <a:p>
            <a:pPr lvl="0" indent="-228600">
              <a:lnSpc>
                <a:spcPct val="90000"/>
              </a:lnSpc>
              <a:spcAft>
                <a:spcPts val="600"/>
              </a:spcAft>
              <a:buFont typeface="Arial" panose="020B0604020202020204" pitchFamily="34" charset="0"/>
              <a:buChar char="•"/>
            </a:pPr>
            <a:endParaRPr lang="en-US" sz="2400" dirty="0"/>
          </a:p>
          <a:p>
            <a:pPr marL="114300" lvl="0">
              <a:lnSpc>
                <a:spcPct val="90000"/>
              </a:lnSpc>
              <a:spcAft>
                <a:spcPts val="600"/>
              </a:spcAft>
            </a:pPr>
            <a:r>
              <a:rPr lang="en-US" sz="2400" i="1" dirty="0"/>
              <a:t>It’s something that you should both enjoy. It means talking to each other and working stuff out, it’s pretty unrealistic to think you will get it right first time together. </a:t>
            </a:r>
            <a:r>
              <a:rPr lang="en-US" sz="2400" dirty="0"/>
              <a:t>(Male, 16)</a:t>
            </a:r>
          </a:p>
        </p:txBody>
      </p:sp>
      <p:sp>
        <p:nvSpPr>
          <p:cNvPr id="4" name="Footer Placeholder 3"/>
          <p:cNvSpPr>
            <a:spLocks noGrp="1"/>
          </p:cNvSpPr>
          <p:nvPr>
            <p:ph type="ftr" sz="quarter" idx="11"/>
          </p:nvPr>
        </p:nvSpPr>
        <p:spPr>
          <a:xfrm>
            <a:off x="5827047" y="6356350"/>
            <a:ext cx="3864123" cy="365125"/>
          </a:xfrm>
        </p:spPr>
        <p:txBody>
          <a:bodyPr vert="horz" lIns="91440" tIns="45720" rIns="91440" bIns="45720" rtlCol="0" anchor="ctr">
            <a:normAutofit/>
          </a:bodyPr>
          <a:lstStyle/>
          <a:p>
            <a:pPr algn="l">
              <a:spcAft>
                <a:spcPts val="600"/>
              </a:spcAft>
              <a:defRPr/>
            </a:pPr>
            <a:r>
              <a:rPr lang="en-US" kern="1200" dirty="0" err="1">
                <a:solidFill>
                  <a:prstClr val="black">
                    <a:tint val="75000"/>
                  </a:prstClr>
                </a:solidFill>
                <a:latin typeface="Calibri" panose="020F0502020204030204"/>
                <a:ea typeface="+mn-ea"/>
                <a:cs typeface="+mn-cs"/>
              </a:rPr>
              <a:t>rshp.scot</a:t>
            </a:r>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2758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Widescreen</PresentationFormat>
  <Paragraphs>64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Make it good/Loving and intimate Relationships:  The sexual relationship I want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S.1.3 The sexual relationship I want</dc:title>
  <dc:creator>Colin Morrison</dc:creator>
  <cp:lastModifiedBy>Colin Morrison TASC Morrison</cp:lastModifiedBy>
  <cp:revision>3</cp:revision>
  <dcterms:created xsi:type="dcterms:W3CDTF">2019-04-22T15:44:28Z</dcterms:created>
  <dcterms:modified xsi:type="dcterms:W3CDTF">2023-12-01T09:48:04Z</dcterms:modified>
</cp:coreProperties>
</file>