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256" r:id="rId2"/>
    <p:sldId id="264" r:id="rId3"/>
    <p:sldId id="275" r:id="rId4"/>
    <p:sldId id="266" r:id="rId5"/>
    <p:sldId id="276" r:id="rId6"/>
    <p:sldId id="268" r:id="rId7"/>
    <p:sldId id="261" r:id="rId8"/>
    <p:sldId id="271" r:id="rId9"/>
    <p:sldId id="262" r:id="rId10"/>
    <p:sldId id="263" r:id="rId11"/>
    <p:sldId id="273" r:id="rId12"/>
    <p:sldId id="279" r:id="rId13"/>
    <p:sldId id="278"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1"/>
    <p:restoredTop sz="94494"/>
  </p:normalViewPr>
  <p:slideViewPr>
    <p:cSldViewPr snapToGrid="0" snapToObjects="1">
      <p:cViewPr varScale="1">
        <p:scale>
          <a:sx n="59" d="100"/>
          <a:sy n="59" d="100"/>
        </p:scale>
        <p:origin x="6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D68644BC-68D4-4896-9EB2-1984FB0B05E8}"/>
    <pc:docChg chg="custSel addSld modSld">
      <pc:chgData name="Colin Morrison TASC Morrison" userId="9e8379d8aac75974" providerId="LiveId" clId="{D68644BC-68D4-4896-9EB2-1984FB0B05E8}" dt="2023-08-17T09:16:46.233" v="187" actId="20577"/>
      <pc:docMkLst>
        <pc:docMk/>
      </pc:docMkLst>
      <pc:sldChg chg="addSp delSp modSp new mod setBg">
        <pc:chgData name="Colin Morrison TASC Morrison" userId="9e8379d8aac75974" providerId="LiveId" clId="{D68644BC-68D4-4896-9EB2-1984FB0B05E8}" dt="2023-08-17T09:16:46.233" v="187" actId="20577"/>
        <pc:sldMkLst>
          <pc:docMk/>
          <pc:sldMk cId="746304548" sldId="279"/>
        </pc:sldMkLst>
        <pc:spChg chg="del mod">
          <ac:chgData name="Colin Morrison TASC Morrison" userId="9e8379d8aac75974" providerId="LiveId" clId="{D68644BC-68D4-4896-9EB2-1984FB0B05E8}" dt="2023-08-17T09:16:14.569" v="174" actId="478"/>
          <ac:spMkLst>
            <pc:docMk/>
            <pc:sldMk cId="746304548" sldId="279"/>
            <ac:spMk id="2" creationId="{03ECF162-A71B-24C0-EB62-C5563E938941}"/>
          </ac:spMkLst>
        </pc:spChg>
        <pc:spChg chg="mod">
          <ac:chgData name="Colin Morrison TASC Morrison" userId="9e8379d8aac75974" providerId="LiveId" clId="{D68644BC-68D4-4896-9EB2-1984FB0B05E8}" dt="2023-08-17T09:16:46.233" v="187" actId="20577"/>
          <ac:spMkLst>
            <pc:docMk/>
            <pc:sldMk cId="746304548" sldId="279"/>
            <ac:spMk id="3" creationId="{A5A287CB-7680-B8E1-36B1-C1DC9437FC8A}"/>
          </ac:spMkLst>
        </pc:spChg>
        <pc:spChg chg="mod ord">
          <ac:chgData name="Colin Morrison TASC Morrison" userId="9e8379d8aac75974" providerId="LiveId" clId="{D68644BC-68D4-4896-9EB2-1984FB0B05E8}" dt="2023-08-17T09:16:10.910" v="173" actId="26606"/>
          <ac:spMkLst>
            <pc:docMk/>
            <pc:sldMk cId="746304548" sldId="279"/>
            <ac:spMk id="4" creationId="{EF96C5A1-6A3A-6C64-0D62-B57DB015C4A7}"/>
          </ac:spMkLst>
        </pc:spChg>
        <pc:grpChg chg="add">
          <ac:chgData name="Colin Morrison TASC Morrison" userId="9e8379d8aac75974" providerId="LiveId" clId="{D68644BC-68D4-4896-9EB2-1984FB0B05E8}" dt="2023-08-17T09:16:10.910" v="173" actId="26606"/>
          <ac:grpSpMkLst>
            <pc:docMk/>
            <pc:sldMk cId="746304548" sldId="279"/>
            <ac:grpSpMk id="1031" creationId="{3AFCAD34-1AFC-BC1A-F6B2-C34C63912EAB}"/>
          </ac:grpSpMkLst>
        </pc:grpChg>
        <pc:picChg chg="add mod">
          <ac:chgData name="Colin Morrison TASC Morrison" userId="9e8379d8aac75974" providerId="LiveId" clId="{D68644BC-68D4-4896-9EB2-1984FB0B05E8}" dt="2023-08-17T09:16:10.910" v="173" actId="26606"/>
          <ac:picMkLst>
            <pc:docMk/>
            <pc:sldMk cId="746304548" sldId="279"/>
            <ac:picMk id="1026" creationId="{63954E70-B7A6-2748-521C-8428E1D36E8C}"/>
          </ac:picMkLst>
        </pc:picChg>
      </pc:sldChg>
    </pc:docChg>
  </pc:docChgLst>
  <pc:docChgLst>
    <pc:chgData name="Colin Morrison TASC Morrison" userId="9e8379d8aac75974" providerId="LiveId" clId="{D2C4FBD5-D858-43D4-8B1E-8FF4A01EB6CC}"/>
    <pc:docChg chg="modSld">
      <pc:chgData name="Colin Morrison TASC Morrison" userId="9e8379d8aac75974" providerId="LiveId" clId="{D2C4FBD5-D858-43D4-8B1E-8FF4A01EB6CC}" dt="2024-01-09T17:00:59.011" v="0" actId="207"/>
      <pc:docMkLst>
        <pc:docMk/>
      </pc:docMkLst>
      <pc:sldChg chg="modSp mod">
        <pc:chgData name="Colin Morrison TASC Morrison" userId="9e8379d8aac75974" providerId="LiveId" clId="{D2C4FBD5-D858-43D4-8B1E-8FF4A01EB6CC}" dt="2024-01-09T17:00:59.011" v="0" actId="207"/>
        <pc:sldMkLst>
          <pc:docMk/>
          <pc:sldMk cId="746304548" sldId="279"/>
        </pc:sldMkLst>
        <pc:spChg chg="mod">
          <ac:chgData name="Colin Morrison TASC Morrison" userId="9e8379d8aac75974" providerId="LiveId" clId="{D2C4FBD5-D858-43D4-8B1E-8FF4A01EB6CC}" dt="2024-01-09T17:00:59.011" v="0" actId="207"/>
          <ac:spMkLst>
            <pc:docMk/>
            <pc:sldMk cId="746304548" sldId="279"/>
            <ac:spMk id="3" creationId="{A5A287CB-7680-B8E1-36B1-C1DC9437FC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09/01/2024</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09/01/2024</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09/01/2024</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09/01/2024</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09/01/2024</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09/01/2024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healthyrespect.co.uk/StayingSafeOnline/Documents/So%20you%20got%20naked%20online%20Leaflet.pdf"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hildline.org.uk/info-advice/bullying-abuse-safety/online-mobile-safety/report-remo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15429980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hildlin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60080883" TargetMode="External"/><Relationship Id="rId2" Type="http://schemas.openxmlformats.org/officeDocument/2006/relationships/hyperlink" Target="https://vimeo.com/15430286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photos-vectors/hous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200" b="1" kern="1200" dirty="0">
                <a:solidFill>
                  <a:srgbClr val="FFFFFF"/>
                </a:solidFill>
                <a:latin typeface="+mj-lt"/>
                <a:ea typeface="+mj-ea"/>
                <a:cs typeface="+mj-cs"/>
              </a:rPr>
              <a:t>Social Media: Sending and sharing Images</a:t>
            </a:r>
            <a:r>
              <a:rPr lang="en-US" sz="3200" kern="1200" dirty="0">
                <a:solidFill>
                  <a:srgbClr val="FFFFFF"/>
                </a:solidFill>
                <a:latin typeface="+mj-lt"/>
                <a:ea typeface="+mj-ea"/>
                <a:cs typeface="+mj-cs"/>
              </a:rPr>
              <a:t>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a:extLst>
              <a:ext uri="{FF2B5EF4-FFF2-40B4-BE49-F238E27FC236}">
                <a16:creationId xmlns:a16="http://schemas.microsoft.com/office/drawing/2014/main" id="{15349142-814D-4E49-AECE-E005F41B78E5}"/>
              </a:ext>
            </a:extLst>
          </p:cNvPr>
          <p:cNvSpPr/>
          <p:nvPr/>
        </p:nvSpPr>
        <p:spPr>
          <a:xfrm>
            <a:off x="4447308" y="591344"/>
            <a:ext cx="6906491" cy="5585619"/>
          </a:xfrm>
          <a:prstGeom prst="rect">
            <a:avLst/>
          </a:prstGeom>
        </p:spPr>
        <p:txBody>
          <a:bodyPr vert="horz" lIns="91440" tIns="45720" rIns="91440" bIns="45720" rtlCol="0" anchor="ctr">
            <a:normAutofit/>
          </a:bodyPr>
          <a:lstStyle/>
          <a:p>
            <a:pPr marL="342900" lvl="0" indent="-228600">
              <a:lnSpc>
                <a:spcPct val="90000"/>
              </a:lnSpc>
              <a:spcAft>
                <a:spcPts val="600"/>
              </a:spcAft>
              <a:buFont typeface="Arial" panose="020B0604020202020204" pitchFamily="34" charset="0"/>
              <a:buChar char="•"/>
            </a:pPr>
            <a:r>
              <a:rPr lang="en-US" sz="2400" dirty="0"/>
              <a:t>I can describe what I do online.</a:t>
            </a:r>
          </a:p>
          <a:p>
            <a:pPr marL="342900" lvl="0" indent="-228600">
              <a:lnSpc>
                <a:spcPct val="90000"/>
              </a:lnSpc>
              <a:spcAft>
                <a:spcPts val="600"/>
              </a:spcAft>
              <a:buFont typeface="Arial" panose="020B0604020202020204" pitchFamily="34" charset="0"/>
              <a:buChar char="•"/>
            </a:pPr>
            <a:r>
              <a:rPr lang="en-US" sz="2400" dirty="0"/>
              <a:t>I reflect on my own behaviour and actions when I am online.</a:t>
            </a:r>
          </a:p>
          <a:p>
            <a:pPr marL="342900" lvl="0" indent="-228600">
              <a:lnSpc>
                <a:spcPct val="90000"/>
              </a:lnSpc>
              <a:spcAft>
                <a:spcPts val="600"/>
              </a:spcAft>
              <a:buFont typeface="Arial" panose="020B0604020202020204" pitchFamily="34" charset="0"/>
              <a:buChar char="•"/>
            </a:pPr>
            <a:r>
              <a:rPr lang="en-US" sz="2400" dirty="0"/>
              <a:t>I can reflect on the benefits and risks involved in being online.</a:t>
            </a:r>
          </a:p>
          <a:p>
            <a:pPr marL="342900" lvl="0" indent="-228600">
              <a:lnSpc>
                <a:spcPct val="90000"/>
              </a:lnSpc>
              <a:spcAft>
                <a:spcPts val="600"/>
              </a:spcAft>
              <a:buFont typeface="Arial" panose="020B0604020202020204" pitchFamily="34" charset="0"/>
              <a:buChar char="•"/>
            </a:pPr>
            <a:r>
              <a:rPr lang="en-US" sz="2400" dirty="0"/>
              <a:t>I have strategies to deal with situations that cause me concern.</a:t>
            </a:r>
          </a:p>
          <a:p>
            <a:pPr marL="342900" lvl="0" indent="-228600">
              <a:lnSpc>
                <a:spcPct val="90000"/>
              </a:lnSpc>
              <a:spcAft>
                <a:spcPts val="600"/>
              </a:spcAft>
              <a:buFont typeface="Arial" panose="020B0604020202020204" pitchFamily="34" charset="0"/>
              <a:buChar char="•"/>
            </a:pPr>
            <a:r>
              <a:rPr lang="en-US" sz="2400" dirty="0"/>
              <a:t>I can identify people or places to go to when I have questions or a worry.</a:t>
            </a:r>
          </a:p>
        </p:txBody>
      </p:sp>
      <p:sp>
        <p:nvSpPr>
          <p:cNvPr id="4" name="Footer Placeholder 3"/>
          <p:cNvSpPr>
            <a:spLocks noGrp="1"/>
          </p:cNvSpPr>
          <p:nvPr>
            <p:ph type="ftr" sz="quarter" idx="11"/>
          </p:nvPr>
        </p:nvSpPr>
        <p:spPr>
          <a:xfrm>
            <a:off x="4038600" y="6356350"/>
            <a:ext cx="525117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676" y="841552"/>
            <a:ext cx="10600174" cy="597517"/>
          </a:xfrm>
        </p:spPr>
        <p:txBody>
          <a:bodyPr>
            <a:normAutofit/>
          </a:bodyPr>
          <a:lstStyle/>
          <a:p>
            <a:pPr marL="0" indent="0">
              <a:buNone/>
            </a:pPr>
            <a:r>
              <a:rPr lang="en-GB" sz="2400" b="1" dirty="0"/>
              <a:t>If you have shared a photo or image of yourself, here are 5 things you can do</a:t>
            </a:r>
            <a:r>
              <a:rPr lang="en-GB" sz="2400" dirty="0"/>
              <a:t>:</a:t>
            </a:r>
            <a:endParaRPr lang="en-US" sz="2400" dirty="0"/>
          </a:p>
        </p:txBody>
      </p:sp>
      <p:sp>
        <p:nvSpPr>
          <p:cNvPr id="5" name="Subtitle 2"/>
          <p:cNvSpPr txBox="1">
            <a:spLocks/>
          </p:cNvSpPr>
          <p:nvPr/>
        </p:nvSpPr>
        <p:spPr>
          <a:xfrm>
            <a:off x="637675" y="3926541"/>
            <a:ext cx="3174025" cy="1972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2400" dirty="0"/>
              <a:t>Tell a trusted adult. This will be tough, but it’s best they hear from you and then they can help you make things better.</a:t>
            </a:r>
            <a:endParaRPr lang="en-US" sz="2400" dirty="0"/>
          </a:p>
        </p:txBody>
      </p:sp>
      <p:sp>
        <p:nvSpPr>
          <p:cNvPr id="7" name="Subtitle 2">
            <a:extLst>
              <a:ext uri="{FF2B5EF4-FFF2-40B4-BE49-F238E27FC236}">
                <a16:creationId xmlns:a16="http://schemas.microsoft.com/office/drawing/2014/main" id="{F038F0B1-04CE-4660-8154-1A2BC3A71F92}"/>
              </a:ext>
            </a:extLst>
          </p:cNvPr>
          <p:cNvSpPr txBox="1">
            <a:spLocks/>
          </p:cNvSpPr>
          <p:nvPr/>
        </p:nvSpPr>
        <p:spPr>
          <a:xfrm>
            <a:off x="4238513" y="3926541"/>
            <a:ext cx="3391769" cy="1656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2400" dirty="0"/>
              <a:t>Report it at school – they will help find who is sharing and stop them.</a:t>
            </a:r>
            <a:endParaRPr lang="en-US" sz="2400" dirty="0"/>
          </a:p>
        </p:txBody>
      </p:sp>
      <p:sp>
        <p:nvSpPr>
          <p:cNvPr id="8" name="Subtitle 2">
            <a:extLst>
              <a:ext uri="{FF2B5EF4-FFF2-40B4-BE49-F238E27FC236}">
                <a16:creationId xmlns:a16="http://schemas.microsoft.com/office/drawing/2014/main" id="{41A6DEDC-2E2B-4CED-A61A-42B3715FB1F5}"/>
              </a:ext>
            </a:extLst>
          </p:cNvPr>
          <p:cNvSpPr txBox="1">
            <a:spLocks/>
          </p:cNvSpPr>
          <p:nvPr/>
        </p:nvSpPr>
        <p:spPr>
          <a:xfrm>
            <a:off x="8160312" y="3926541"/>
            <a:ext cx="3264336" cy="1914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2400" dirty="0"/>
              <a:t>Tell the whole story. What is happening to you is wrong and whoever is sharing needs to be stopped.</a:t>
            </a:r>
            <a:endParaRPr lang="en-US" sz="2400" dirty="0"/>
          </a:p>
        </p:txBody>
      </p:sp>
      <p:pic>
        <p:nvPicPr>
          <p:cNvPr id="4" name="Picture 3">
            <a:extLst>
              <a:ext uri="{FF2B5EF4-FFF2-40B4-BE49-F238E27FC236}">
                <a16:creationId xmlns:a16="http://schemas.microsoft.com/office/drawing/2014/main" id="{1AEF1F15-DFA4-4465-B87B-9BB9D9F86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2079" y="1162072"/>
            <a:ext cx="1441179" cy="2776992"/>
          </a:xfrm>
          <a:prstGeom prst="rect">
            <a:avLst/>
          </a:prstGeom>
        </p:spPr>
      </p:pic>
      <p:pic>
        <p:nvPicPr>
          <p:cNvPr id="10" name="Picture 9">
            <a:extLst>
              <a:ext uri="{FF2B5EF4-FFF2-40B4-BE49-F238E27FC236}">
                <a16:creationId xmlns:a16="http://schemas.microsoft.com/office/drawing/2014/main" id="{5B2BB75C-BB0C-4CB2-A7BD-1E070D399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6317" y="1274872"/>
            <a:ext cx="1523126" cy="2647264"/>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BD96530D-7505-494E-BA22-339096CB3F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2503" y="1334039"/>
            <a:ext cx="1523126" cy="2605025"/>
          </a:xfrm>
          <a:prstGeom prst="rect">
            <a:avLst/>
          </a:prstGeom>
        </p:spPr>
      </p:pic>
    </p:spTree>
    <p:extLst>
      <p:ext uri="{BB962C8B-B14F-4D97-AF65-F5344CB8AC3E}">
        <p14:creationId xmlns:p14="http://schemas.microsoft.com/office/powerpoint/2010/main" val="14012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59305" y="3668358"/>
            <a:ext cx="3893270" cy="2522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2400" dirty="0"/>
              <a:t>Wherever your image is being shared on social media, report it and ask the administrator to remove all traces of it. If you don’t know how to do this, get help from family or school.</a:t>
            </a:r>
            <a:endParaRPr lang="en-US" sz="2400" dirty="0"/>
          </a:p>
        </p:txBody>
      </p:sp>
      <p:sp>
        <p:nvSpPr>
          <p:cNvPr id="7" name="Subtitle 2">
            <a:extLst>
              <a:ext uri="{FF2B5EF4-FFF2-40B4-BE49-F238E27FC236}">
                <a16:creationId xmlns:a16="http://schemas.microsoft.com/office/drawing/2014/main" id="{725B3D8E-31CF-4EFA-B035-18BBEA235C69}"/>
              </a:ext>
            </a:extLst>
          </p:cNvPr>
          <p:cNvSpPr txBox="1">
            <a:spLocks/>
          </p:cNvSpPr>
          <p:nvPr/>
        </p:nvSpPr>
        <p:spPr>
          <a:xfrm>
            <a:off x="6090882" y="3668357"/>
            <a:ext cx="3893270" cy="229880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a:t>However you feel now, it will get better.</a:t>
            </a:r>
          </a:p>
          <a:p>
            <a:pPr marL="0" indent="0">
              <a:buNone/>
            </a:pPr>
            <a:endParaRPr lang="en-GB" sz="2400" dirty="0"/>
          </a:p>
          <a:p>
            <a:pPr marL="0" indent="0">
              <a:buNone/>
            </a:pPr>
            <a:r>
              <a:rPr lang="en-GB" b="1" dirty="0"/>
              <a:t>So you got naked online </a:t>
            </a:r>
            <a:r>
              <a:rPr lang="en-GB" u="sng" dirty="0">
                <a:hlinkClick r:id="rId2"/>
              </a:rPr>
              <a:t>https://www.healthyrespect.co.uk/StayingSafeOnline/Documents/So%20you%20got%20naked%20online%20Leaflet.pdf</a:t>
            </a:r>
            <a:r>
              <a:rPr lang="en-GB" dirty="0"/>
              <a:t> </a:t>
            </a:r>
          </a:p>
          <a:p>
            <a:pPr marL="0" indent="0">
              <a:buNone/>
            </a:pPr>
            <a:endParaRPr lang="en-US" sz="2400" dirty="0"/>
          </a:p>
        </p:txBody>
      </p:sp>
      <p:pic>
        <p:nvPicPr>
          <p:cNvPr id="9" name="Picture 8">
            <a:extLst>
              <a:ext uri="{FF2B5EF4-FFF2-40B4-BE49-F238E27FC236}">
                <a16:creationId xmlns:a16="http://schemas.microsoft.com/office/drawing/2014/main" id="{FCBFA6F9-93F8-4D7F-9634-6554889D44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2550" y="478716"/>
            <a:ext cx="1593824" cy="3189642"/>
          </a:xfrm>
          <a:prstGeom prst="rect">
            <a:avLst/>
          </a:prstGeom>
        </p:spPr>
      </p:pic>
      <p:pic>
        <p:nvPicPr>
          <p:cNvPr id="11" name="Picture 10">
            <a:extLst>
              <a:ext uri="{FF2B5EF4-FFF2-40B4-BE49-F238E27FC236}">
                <a16:creationId xmlns:a16="http://schemas.microsoft.com/office/drawing/2014/main" id="{9E666E0E-16EE-4003-BC17-F802EF1707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9427" y="478716"/>
            <a:ext cx="1784206" cy="3189642"/>
          </a:xfrm>
          <a:prstGeom prst="rect">
            <a:avLst/>
          </a:prstGeom>
        </p:spPr>
      </p:pic>
    </p:spTree>
    <p:extLst>
      <p:ext uri="{BB962C8B-B14F-4D97-AF65-F5344CB8AC3E}">
        <p14:creationId xmlns:p14="http://schemas.microsoft.com/office/powerpoint/2010/main" val="60908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287CB-7680-B8E1-36B1-C1DC9437FC8A}"/>
              </a:ext>
            </a:extLst>
          </p:cNvPr>
          <p:cNvSpPr>
            <a:spLocks noGrp="1"/>
          </p:cNvSpPr>
          <p:nvPr>
            <p:ph idx="1"/>
          </p:nvPr>
        </p:nvSpPr>
        <p:spPr>
          <a:xfrm>
            <a:off x="880129" y="1333326"/>
            <a:ext cx="3346964" cy="3447832"/>
          </a:xfrm>
        </p:spPr>
        <p:txBody>
          <a:bodyPr anchor="t">
            <a:normAutofit/>
          </a:bodyPr>
          <a:lstStyle/>
          <a:p>
            <a:pPr marL="0" indent="0">
              <a:buNone/>
            </a:pPr>
            <a:r>
              <a:rPr lang="en-GB" sz="2400" b="1" dirty="0"/>
              <a:t>Report and Remove</a:t>
            </a:r>
          </a:p>
          <a:p>
            <a:pPr marL="0" indent="0">
              <a:buNone/>
            </a:pPr>
            <a:r>
              <a:rPr lang="en-GB" sz="2400" dirty="0"/>
              <a:t>Has an image, photo or video of you been shared online? Are you worried it has. You can report and remove. Go here for more information: </a:t>
            </a:r>
            <a:r>
              <a:rPr lang="en-GB" sz="2400" dirty="0">
                <a:hlinkClick r:id="rId2"/>
              </a:rPr>
              <a:t>Report Remove | Childline</a:t>
            </a:r>
            <a:endParaRPr lang="en-GB" sz="2400" dirty="0"/>
          </a:p>
          <a:p>
            <a:pPr marL="0" indent="0">
              <a:buNone/>
            </a:pPr>
            <a:endParaRPr lang="en-GB" sz="2400" dirty="0"/>
          </a:p>
        </p:txBody>
      </p:sp>
      <p:pic>
        <p:nvPicPr>
          <p:cNvPr id="1026" name="Picture 2" descr="Report remove in a blue text bubble">
            <a:extLst>
              <a:ext uri="{FF2B5EF4-FFF2-40B4-BE49-F238E27FC236}">
                <a16:creationId xmlns:a16="http://schemas.microsoft.com/office/drawing/2014/main" id="{63954E70-B7A6-2748-521C-8428E1D36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 r="2124"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32" name="Rectangle 103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EF96C5A1-6A3A-6C64-0D62-B57DB015C4A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74630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384D1B6-A70F-4C15-8347-B2EC5DCFE617}"/>
              </a:ext>
            </a:extLst>
          </p:cNvPr>
          <p:cNvSpPr>
            <a:spLocks noGrp="1"/>
          </p:cNvSpPr>
          <p:nvPr>
            <p:ph idx="1"/>
          </p:nvPr>
        </p:nvSpPr>
        <p:spPr>
          <a:xfrm>
            <a:off x="838200" y="1825625"/>
            <a:ext cx="5393361" cy="4351338"/>
          </a:xfrm>
        </p:spPr>
        <p:txBody>
          <a:bodyPr>
            <a:normAutofit/>
          </a:bodyPr>
          <a:lstStyle/>
          <a:p>
            <a:pPr marL="0" indent="0">
              <a:buNone/>
            </a:pPr>
            <a:r>
              <a:rPr lang="en-GB" b="1"/>
              <a:t>Forever</a:t>
            </a:r>
            <a:r>
              <a:rPr lang="en-GB"/>
              <a:t>  </a:t>
            </a:r>
            <a:r>
              <a:rPr lang="en-GB" u="sng">
                <a:hlinkClick r:id="rId2"/>
              </a:rPr>
              <a:t>https://vimeo.com/154299804</a:t>
            </a:r>
            <a:r>
              <a:rPr lang="en-GB"/>
              <a:t> </a:t>
            </a:r>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F8C2CC-AA0F-4ADF-8A9E-3881D31F3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184" y="1287380"/>
            <a:ext cx="3781051" cy="36392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48A81E2-5036-4600-8B19-CADB25425528}"/>
              </a:ext>
            </a:extLst>
          </p:cNvPr>
          <p:cNvSpPr>
            <a:spLocks noGrp="1"/>
          </p:cNvSpPr>
          <p:nvPr>
            <p:ph type="ftr" sz="quarter" idx="11"/>
          </p:nvPr>
        </p:nvSpPr>
        <p:spPr>
          <a:xfrm>
            <a:off x="2858610" y="6356350"/>
            <a:ext cx="3372951" cy="365125"/>
          </a:xfrm>
        </p:spPr>
        <p:txBody>
          <a:bodyPr>
            <a:normAutofit/>
          </a:bodyPr>
          <a:lstStyle/>
          <a:p>
            <a:pPr algn="r">
              <a:spcAft>
                <a:spcPts val="600"/>
              </a:spcAft>
            </a:pPr>
            <a:r>
              <a:rPr lang="en-US"/>
              <a:t>rshp.scot</a:t>
            </a:r>
          </a:p>
        </p:txBody>
      </p: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4265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97516" y="852504"/>
            <a:ext cx="5852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ChildLine</a:t>
            </a:r>
            <a:endParaRPr lang="en-US" dirty="0"/>
          </a:p>
          <a:p>
            <a:pPr marL="0" lvl="0" indent="0">
              <a:buNone/>
            </a:pPr>
            <a:r>
              <a:rPr lang="en-US" dirty="0">
                <a:hlinkClick r:id="rId2" tooltip="www.childline.org.uk"/>
              </a:rPr>
              <a:t>www.childline.org.uk</a:t>
            </a:r>
            <a:endParaRPr lang="en-US" dirty="0"/>
          </a:p>
          <a:p>
            <a:pPr lvl="0">
              <a:buFont typeface="Arial" panose="020B0604020202020204" pitchFamily="34" charset="0"/>
              <a:buChar char="•"/>
            </a:pPr>
            <a:r>
              <a:rPr lang="en-US" dirty="0"/>
              <a:t>If you're under 19 you can confidentially call, email or chat online about any problem big or small</a:t>
            </a:r>
          </a:p>
          <a:p>
            <a:pPr lvl="0">
              <a:buFont typeface="Arial" panose="020B0604020202020204" pitchFamily="34" charset="0"/>
              <a:buChar char="•"/>
            </a:pPr>
            <a:r>
              <a:rPr lang="en-US" dirty="0"/>
              <a:t>Freephone 24h helpline: 0800 1111</a:t>
            </a:r>
          </a:p>
          <a:p>
            <a:pPr lvl="0">
              <a:buFont typeface="Arial" panose="020B0604020202020204" pitchFamily="34" charset="0"/>
              <a:buChar char="•"/>
            </a:pPr>
            <a:r>
              <a:rPr lang="en-US" dirty="0"/>
              <a:t>Sign up for a ChildLine account on the website to be able to message a counsellor anytime without using your email address</a:t>
            </a:r>
          </a:p>
          <a:p>
            <a:pPr lvl="0">
              <a:buFont typeface="Arial" panose="020B0604020202020204" pitchFamily="34" charset="0"/>
              <a:buChar char="•"/>
            </a:pPr>
            <a:r>
              <a:rPr lang="en-US" dirty="0"/>
              <a:t>Chat 1:1 with an online advisor  </a:t>
            </a:r>
          </a:p>
        </p:txBody>
      </p:sp>
      <p:sp>
        <p:nvSpPr>
          <p:cNvPr id="15" name="Oval 1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logo&#10;&#10;Description automatically generated">
            <a:extLst>
              <a:ext uri="{FF2B5EF4-FFF2-40B4-BE49-F238E27FC236}">
                <a16:creationId xmlns:a16="http://schemas.microsoft.com/office/drawing/2014/main" id="{C02E50AA-E9E1-41C5-A3D1-827367D2DF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214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Freeform: Shape 1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798284" y="6356350"/>
            <a:ext cx="3433277"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
        <p:nvSpPr>
          <p:cNvPr id="23" name="Freeform: Shape 2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684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384D1B6-A70F-4C15-8347-B2EC5DCFE617}"/>
              </a:ext>
            </a:extLst>
          </p:cNvPr>
          <p:cNvSpPr>
            <a:spLocks noGrp="1"/>
          </p:cNvSpPr>
          <p:nvPr>
            <p:ph idx="1"/>
          </p:nvPr>
        </p:nvSpPr>
        <p:spPr>
          <a:xfrm>
            <a:off x="838200" y="1825625"/>
            <a:ext cx="5393361" cy="4351338"/>
          </a:xfrm>
        </p:spPr>
        <p:txBody>
          <a:bodyPr>
            <a:normAutofit/>
          </a:bodyPr>
          <a:lstStyle/>
          <a:p>
            <a:pPr marL="0" indent="0">
              <a:buNone/>
            </a:pPr>
            <a:r>
              <a:rPr lang="en-GB" b="1" dirty="0"/>
              <a:t>For Your Eyes Only </a:t>
            </a:r>
            <a:r>
              <a:rPr lang="en-GB" u="sng" dirty="0">
                <a:hlinkClick r:id="rId2"/>
              </a:rPr>
              <a:t>https://vimeo.com/154302864</a:t>
            </a:r>
            <a:r>
              <a:rPr lang="en-GB" dirty="0"/>
              <a:t> </a:t>
            </a:r>
          </a:p>
          <a:p>
            <a:pPr marL="0" indent="0">
              <a:buNone/>
            </a:pPr>
            <a:endParaRPr lang="en-GB" i="1" dirty="0"/>
          </a:p>
          <a:p>
            <a:pPr marL="0" indent="0">
              <a:buNone/>
            </a:pPr>
            <a:r>
              <a:rPr lang="en-GB" b="1" dirty="0"/>
              <a:t>Just For Fun </a:t>
            </a:r>
            <a:r>
              <a:rPr lang="en-GB" u="sng" dirty="0">
                <a:hlinkClick r:id="rId3"/>
              </a:rPr>
              <a:t>https://vimeo.com/160080883</a:t>
            </a:r>
            <a:endParaRPr lang="en-GB" dirty="0"/>
          </a:p>
          <a:p>
            <a:pPr marL="0" indent="0">
              <a:buNone/>
            </a:pPr>
            <a:endParaRPr lang="en-GB"/>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F8C2CC-AA0F-4ADF-8A9E-3881D31F3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7184" y="1287380"/>
            <a:ext cx="3781051" cy="36392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48A81E2-5036-4600-8B19-CADB25425528}"/>
              </a:ext>
            </a:extLst>
          </p:cNvPr>
          <p:cNvSpPr>
            <a:spLocks noGrp="1"/>
          </p:cNvSpPr>
          <p:nvPr>
            <p:ph type="ftr" sz="quarter" idx="11"/>
          </p:nvPr>
        </p:nvSpPr>
        <p:spPr>
          <a:xfrm>
            <a:off x="2858610" y="6356350"/>
            <a:ext cx="3372951" cy="365125"/>
          </a:xfrm>
        </p:spPr>
        <p:txBody>
          <a:bodyPr>
            <a:normAutofit/>
          </a:bodyPr>
          <a:lstStyle/>
          <a:p>
            <a:pPr algn="r">
              <a:spcAft>
                <a:spcPts val="600"/>
              </a:spcAft>
            </a:pPr>
            <a:r>
              <a:rPr lang="en-US"/>
              <a:t>rshp.scot</a:t>
            </a:r>
          </a:p>
        </p:txBody>
      </p: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7678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92814E82-3F7A-445D-9F8E-9049175C0F1E}"/>
              </a:ext>
            </a:extLst>
          </p:cNvPr>
          <p:cNvSpPr/>
          <p:nvPr/>
        </p:nvSpPr>
        <p:spPr>
          <a:xfrm>
            <a:off x="771735" y="1305906"/>
            <a:ext cx="5393361" cy="4351338"/>
          </a:xfrm>
          <a:prstGeom prst="rect">
            <a:avLst/>
          </a:prstGeom>
        </p:spPr>
        <p:txBody>
          <a:bodyPr vert="horz" lIns="91440" tIns="45720" rIns="91440" bIns="45720" rtlCol="0">
            <a:normAutofit/>
          </a:bodyPr>
          <a:lstStyle/>
          <a:p>
            <a:pPr lvl="0">
              <a:lnSpc>
                <a:spcPct val="90000"/>
              </a:lnSpc>
              <a:spcAft>
                <a:spcPts val="600"/>
              </a:spcAft>
            </a:pPr>
            <a:r>
              <a:rPr lang="en-US" sz="2800" b="1" dirty="0"/>
              <a:t>What do you think?</a:t>
            </a:r>
          </a:p>
          <a:p>
            <a:pPr lvl="0" indent="-228600">
              <a:lnSpc>
                <a:spcPct val="90000"/>
              </a:lnSpc>
              <a:spcAft>
                <a:spcPts val="600"/>
              </a:spcAft>
              <a:buFont typeface="Arial" panose="020B0604020202020204" pitchFamily="34" charset="0"/>
              <a:buChar char="•"/>
            </a:pPr>
            <a:endParaRPr lang="en-US" sz="2800" dirty="0"/>
          </a:p>
          <a:p>
            <a:pPr lvl="0">
              <a:lnSpc>
                <a:spcPct val="90000"/>
              </a:lnSpc>
              <a:spcAft>
                <a:spcPts val="600"/>
              </a:spcAft>
            </a:pPr>
            <a:r>
              <a:rPr lang="en-US" sz="2800" dirty="0"/>
              <a:t>1. Girls face more pressure than boys to send photos or images. </a:t>
            </a:r>
          </a:p>
        </p:txBody>
      </p:sp>
      <p:pic>
        <p:nvPicPr>
          <p:cNvPr id="10" name="Picture 9" descr="C:\Users\joanne.barrie\AppData\Local\Microsoft\Windows\INetCache\Content.Word\2331968.jpg">
            <a:extLst>
              <a:ext uri="{FF2B5EF4-FFF2-40B4-BE49-F238E27FC236}">
                <a16:creationId xmlns:a16="http://schemas.microsoft.com/office/drawing/2014/main" id="{F0363BBD-D10D-4C5F-89F8-4C423949238B}"/>
              </a:ext>
            </a:extLst>
          </p:cNvPr>
          <p:cNvPicPr/>
          <p:nvPr/>
        </p:nvPicPr>
        <p:blipFill rotWithShape="1">
          <a:blip r:embed="rId2" cstate="screen">
            <a:extLst>
              <a:ext uri="{28A0092B-C50C-407E-A947-70E740481C1C}">
                <a14:useLocalDpi xmlns:a14="http://schemas.microsoft.com/office/drawing/2010/main"/>
              </a:ext>
            </a:extLst>
          </a:blip>
          <a:srcRect l="8637" r="2866" b="3"/>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4" name="Footer Placeholder 3">
            <a:extLst>
              <a:ext uri="{FF2B5EF4-FFF2-40B4-BE49-F238E27FC236}">
                <a16:creationId xmlns:a16="http://schemas.microsoft.com/office/drawing/2014/main" id="{D8EA602B-0A37-4520-8EC9-0A3623E9EF7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43" name="Arc 4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Oval 4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1F7E502-4BA5-48A4-8F52-FBC3DC560A9B}"/>
              </a:ext>
            </a:extLst>
          </p:cNvPr>
          <p:cNvSpPr/>
          <p:nvPr/>
        </p:nvSpPr>
        <p:spPr>
          <a:xfrm>
            <a:off x="217181" y="6278215"/>
            <a:ext cx="5588060" cy="261610"/>
          </a:xfrm>
          <a:prstGeom prst="rect">
            <a:avLst/>
          </a:prstGeom>
        </p:spPr>
        <p:txBody>
          <a:bodyPr wrap="square">
            <a:spAutoFit/>
          </a:bodyPr>
          <a:lstStyle/>
          <a:p>
            <a:pPr>
              <a:spcAft>
                <a:spcPts val="600"/>
              </a:spcAft>
            </a:pPr>
            <a:r>
              <a:rPr lang="en-GB" sz="1100" dirty="0"/>
              <a:t>Image: </a:t>
            </a:r>
            <a:r>
              <a:rPr lang="en-GB" sz="1100" dirty="0">
                <a:hlinkClick r:id="rId3"/>
              </a:rPr>
              <a:t>https://www.freepik.com/free-photos-vectors/house</a:t>
            </a:r>
            <a:r>
              <a:rPr lang="en-GB" sz="1100" dirty="0"/>
              <a:t> </a:t>
            </a:r>
          </a:p>
        </p:txBody>
      </p:sp>
    </p:spTree>
    <p:extLst>
      <p:ext uri="{BB962C8B-B14F-4D97-AF65-F5344CB8AC3E}">
        <p14:creationId xmlns:p14="http://schemas.microsoft.com/office/powerpoint/2010/main" val="66951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49267940-5E06-429B-8920-CE5A2869D5BE}"/>
              </a:ext>
            </a:extLst>
          </p:cNvPr>
          <p:cNvSpPr>
            <a:spLocks noGrp="1"/>
          </p:cNvSpPr>
          <p:nvPr>
            <p:ph idx="1"/>
          </p:nvPr>
        </p:nvSpPr>
        <p:spPr>
          <a:xfrm>
            <a:off x="838200" y="921125"/>
            <a:ext cx="5393361" cy="4351338"/>
          </a:xfrm>
        </p:spPr>
        <p:txBody>
          <a:bodyPr>
            <a:normAutofit/>
          </a:bodyPr>
          <a:lstStyle/>
          <a:p>
            <a:pPr marL="0" lvl="0" indent="0">
              <a:buNone/>
            </a:pPr>
            <a:endParaRPr lang="en-GB" dirty="0"/>
          </a:p>
          <a:p>
            <a:pPr marL="0" indent="0">
              <a:buNone/>
            </a:pPr>
            <a:r>
              <a:rPr lang="en-US" b="1" dirty="0"/>
              <a:t>What do you think?</a:t>
            </a:r>
          </a:p>
          <a:p>
            <a:pPr marL="0" lvl="0" indent="0">
              <a:buNone/>
            </a:pPr>
            <a:endParaRPr lang="en-GB" dirty="0"/>
          </a:p>
          <a:p>
            <a:pPr marL="0" lvl="0" indent="0">
              <a:buNone/>
            </a:pPr>
            <a:r>
              <a:rPr lang="en-GB" dirty="0"/>
              <a:t>2. The person whose image is shared is often blamed and shamed more than the person who asked them to take it.</a:t>
            </a:r>
          </a:p>
          <a:p>
            <a:pPr marL="0" indent="0">
              <a:buNone/>
            </a:pPr>
            <a:endParaRPr lang="en-GB" dirty="0"/>
          </a:p>
        </p:txBody>
      </p:sp>
      <p:pic>
        <p:nvPicPr>
          <p:cNvPr id="6" name="Picture 5" descr="A person sitting at a table using a computer&#10;&#10;Description automatically generated">
            <a:extLst>
              <a:ext uri="{FF2B5EF4-FFF2-40B4-BE49-F238E27FC236}">
                <a16:creationId xmlns:a16="http://schemas.microsoft.com/office/drawing/2014/main" id="{37ED4FED-D7E3-48D2-B164-B1FB4A6EBA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681" r="5822"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id="{DE461840-F1A5-4F5D-A5B6-11F2DDD1BA0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23" name="Arc 2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2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1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AD75DF5D-59EB-4A42-BAA7-B1FB9D40E076}"/>
              </a:ext>
            </a:extLst>
          </p:cNvPr>
          <p:cNvSpPr txBox="1">
            <a:spLocks/>
          </p:cNvSpPr>
          <p:nvPr/>
        </p:nvSpPr>
        <p:spPr>
          <a:xfrm>
            <a:off x="783355" y="1399746"/>
            <a:ext cx="50150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ct val="0"/>
              </a:spcBef>
              <a:spcAft>
                <a:spcPts val="600"/>
              </a:spcAft>
              <a:buFont typeface="Arial" panose="020B0604020202020204" pitchFamily="34" charset="0"/>
              <a:buChar char="•"/>
            </a:pPr>
            <a:endParaRPr lang="en-US" dirty="0"/>
          </a:p>
          <a:p>
            <a:pPr marL="0" indent="0">
              <a:spcBef>
                <a:spcPct val="0"/>
              </a:spcBef>
              <a:spcAft>
                <a:spcPts val="600"/>
              </a:spcAft>
              <a:buNone/>
            </a:pPr>
            <a:r>
              <a:rPr lang="en-US" b="1" dirty="0"/>
              <a:t>What do you think?</a:t>
            </a:r>
          </a:p>
          <a:p>
            <a:pPr marL="0">
              <a:spcBef>
                <a:spcPct val="0"/>
              </a:spcBef>
              <a:spcAft>
                <a:spcPts val="600"/>
              </a:spcAft>
              <a:buFont typeface="Arial" panose="020B0604020202020204" pitchFamily="34" charset="0"/>
              <a:buChar char="•"/>
            </a:pPr>
            <a:endParaRPr lang="en-US" dirty="0"/>
          </a:p>
          <a:p>
            <a:pPr marL="0" indent="0">
              <a:spcBef>
                <a:spcPct val="0"/>
              </a:spcBef>
              <a:spcAft>
                <a:spcPts val="600"/>
              </a:spcAft>
              <a:buNone/>
            </a:pPr>
            <a:r>
              <a:rPr lang="en-US" dirty="0"/>
              <a:t>3. Someone asks for a photo/image, they say it’ll be private, and then they share it. </a:t>
            </a:r>
          </a:p>
        </p:txBody>
      </p:sp>
      <p:sp>
        <p:nvSpPr>
          <p:cNvPr id="24" name="Oval 23">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8A7F30D-FD42-4B59-AEA5-B4C8D44424F9}"/>
              </a:ext>
            </a:extLst>
          </p:cNvPr>
          <p:cNvSpPr>
            <a:spLocks noGrp="1"/>
          </p:cNvSpPr>
          <p:nvPr>
            <p:ph type="ftr" sz="quarter" idx="11"/>
          </p:nvPr>
        </p:nvSpPr>
        <p:spPr>
          <a:xfrm>
            <a:off x="3213253" y="6356350"/>
            <a:ext cx="3012449"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pic>
        <p:nvPicPr>
          <p:cNvPr id="9" name="Content Placeholder 7" descr="A screenshot of a cell phone&#10;&#10;Description automatically generated">
            <a:extLst>
              <a:ext uri="{FF2B5EF4-FFF2-40B4-BE49-F238E27FC236}">
                <a16:creationId xmlns:a16="http://schemas.microsoft.com/office/drawing/2014/main" id="{46A326AE-B56A-4717-9356-7ECE0D614F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986" r="3388" b="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230300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9267940-5E06-429B-8920-CE5A2869D5BE}"/>
              </a:ext>
            </a:extLst>
          </p:cNvPr>
          <p:cNvSpPr>
            <a:spLocks noGrp="1"/>
          </p:cNvSpPr>
          <p:nvPr>
            <p:ph idx="1"/>
          </p:nvPr>
        </p:nvSpPr>
        <p:spPr>
          <a:xfrm>
            <a:off x="838200" y="1825625"/>
            <a:ext cx="5393361" cy="4351338"/>
          </a:xfrm>
        </p:spPr>
        <p:txBody>
          <a:bodyPr>
            <a:normAutofit/>
          </a:bodyPr>
          <a:lstStyle/>
          <a:p>
            <a:pPr marL="0" lvl="0" indent="0">
              <a:buNone/>
            </a:pPr>
            <a:endParaRPr lang="en-GB" dirty="0"/>
          </a:p>
          <a:p>
            <a:pPr marL="0" lvl="0" indent="0">
              <a:buNone/>
            </a:pPr>
            <a:r>
              <a:rPr lang="en-GB" b="1" dirty="0"/>
              <a:t>4. What do you think </a:t>
            </a:r>
            <a:r>
              <a:rPr lang="en-GB" dirty="0"/>
              <a:t>the law says about sending and sharing sexual images?</a:t>
            </a:r>
          </a:p>
          <a:p>
            <a:pPr marL="0" indent="0">
              <a:buNone/>
            </a:pPr>
            <a:endParaRPr lang="en-GB" dirty="0"/>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logo&#10;&#10;Description automatically generated">
            <a:extLst>
              <a:ext uri="{FF2B5EF4-FFF2-40B4-BE49-F238E27FC236}">
                <a16:creationId xmlns:a16="http://schemas.microsoft.com/office/drawing/2014/main" id="{CDCBC78A-9F08-4346-8D3F-966CA1AEC6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51" r="4402"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E461840-F1A5-4F5D-A5B6-11F2DDD1BA02}"/>
              </a:ext>
            </a:extLst>
          </p:cNvPr>
          <p:cNvSpPr>
            <a:spLocks noGrp="1"/>
          </p:cNvSpPr>
          <p:nvPr>
            <p:ph type="ftr" sz="quarter" idx="11"/>
          </p:nvPr>
        </p:nvSpPr>
        <p:spPr>
          <a:xfrm>
            <a:off x="2798284" y="6356350"/>
            <a:ext cx="3433277" cy="365125"/>
          </a:xfrm>
        </p:spPr>
        <p:txBody>
          <a:bodyPr>
            <a:normAutofit/>
          </a:bodyPr>
          <a:lstStyle/>
          <a:p>
            <a:pPr algn="r">
              <a:spcAft>
                <a:spcPts val="600"/>
              </a:spcAft>
            </a:pPr>
            <a:r>
              <a:rPr lang="en-US"/>
              <a:t>rshp.scot</a:t>
            </a:r>
          </a:p>
        </p:txBody>
      </p: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9242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7143" y="835025"/>
            <a:ext cx="6316656" cy="936625"/>
          </a:xfrm>
        </p:spPr>
        <p:txBody>
          <a:bodyPr>
            <a:normAutofit/>
          </a:bodyPr>
          <a:lstStyle/>
          <a:p>
            <a:pPr marL="0" indent="0">
              <a:buNone/>
            </a:pPr>
            <a:r>
              <a:rPr lang="en-GB" b="1" dirty="0"/>
              <a:t>SEXTING AND THE LAW</a:t>
            </a:r>
            <a:r>
              <a:rPr lang="en-US" dirty="0"/>
              <a:t> </a:t>
            </a:r>
          </a:p>
        </p:txBody>
      </p:sp>
      <p:sp>
        <p:nvSpPr>
          <p:cNvPr id="4" name="Footer Placeholder 3"/>
          <p:cNvSpPr>
            <a:spLocks noGrp="1"/>
          </p:cNvSpPr>
          <p:nvPr>
            <p:ph type="ftr" sz="quarter" idx="11"/>
          </p:nvPr>
        </p:nvSpPr>
        <p:spPr/>
        <p:txBody>
          <a:bodyPr/>
          <a:lstStyle/>
          <a:p>
            <a:r>
              <a:rPr lang="en-US"/>
              <a:t>rshp.scot</a:t>
            </a:r>
          </a:p>
        </p:txBody>
      </p:sp>
      <p:sp>
        <p:nvSpPr>
          <p:cNvPr id="5" name="Subtitle 2"/>
          <p:cNvSpPr txBox="1">
            <a:spLocks/>
          </p:cNvSpPr>
          <p:nvPr/>
        </p:nvSpPr>
        <p:spPr>
          <a:xfrm>
            <a:off x="5037143" y="1513376"/>
            <a:ext cx="6545255" cy="4584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The law says:</a:t>
            </a:r>
          </a:p>
          <a:p>
            <a:r>
              <a:rPr lang="en-GB" dirty="0"/>
              <a:t>It is illegal </a:t>
            </a:r>
            <a:r>
              <a:rPr lang="en-GB" b="1" dirty="0"/>
              <a:t>to</a:t>
            </a:r>
            <a:r>
              <a:rPr lang="en-GB" dirty="0"/>
              <a:t> </a:t>
            </a:r>
            <a:r>
              <a:rPr lang="en-GB" b="1" dirty="0"/>
              <a:t>take, to share or to have</a:t>
            </a:r>
            <a:r>
              <a:rPr lang="en-GB" dirty="0"/>
              <a:t> sexual photographs or films of people under the age of 18, even if they gave permission.</a:t>
            </a:r>
          </a:p>
          <a:p>
            <a:r>
              <a:rPr lang="en-GB" dirty="0"/>
              <a:t>A photograph or film is considered sexual when the person is nude or only in their underwear or doing something that would not normally be done in public. </a:t>
            </a:r>
          </a:p>
          <a:p>
            <a:pPr marL="0" indent="0">
              <a:buNone/>
            </a:pPr>
            <a:endParaRPr lang="en-US" dirty="0"/>
          </a:p>
        </p:txBody>
      </p:sp>
      <p:pic>
        <p:nvPicPr>
          <p:cNvPr id="6" name="Picture 5" descr="A close up of a toy&#10;&#10;Description automatically generated">
            <a:extLst>
              <a:ext uri="{FF2B5EF4-FFF2-40B4-BE49-F238E27FC236}">
                <a16:creationId xmlns:a16="http://schemas.microsoft.com/office/drawing/2014/main" id="{A94642B2-AF6D-4FF1-819B-69233AED3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35" y="885092"/>
            <a:ext cx="4954710" cy="4954710"/>
          </a:xfrm>
          <a:prstGeom prst="rect">
            <a:avLst/>
          </a:prstGeom>
        </p:spPr>
      </p:pic>
    </p:spTree>
    <p:extLst>
      <p:ext uri="{BB962C8B-B14F-4D97-AF65-F5344CB8AC3E}">
        <p14:creationId xmlns:p14="http://schemas.microsoft.com/office/powerpoint/2010/main" val="5390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DFD37C1E-447B-4587-A1FE-8E740D83B1F9}"/>
              </a:ext>
            </a:extLst>
          </p:cNvPr>
          <p:cNvSpPr>
            <a:spLocks noGrp="1"/>
          </p:cNvSpPr>
          <p:nvPr>
            <p:ph idx="1"/>
          </p:nvPr>
        </p:nvSpPr>
        <p:spPr>
          <a:xfrm>
            <a:off x="838200" y="1449107"/>
            <a:ext cx="4994239" cy="4351338"/>
          </a:xfrm>
        </p:spPr>
        <p:txBody>
          <a:bodyPr>
            <a:normAutofit/>
          </a:bodyPr>
          <a:lstStyle/>
          <a:p>
            <a:pPr marL="0" indent="0">
              <a:buNone/>
            </a:pPr>
            <a:r>
              <a:rPr lang="en-GB" dirty="0"/>
              <a:t>What should you do if you </a:t>
            </a:r>
            <a:r>
              <a:rPr lang="en-GB" b="1" dirty="0"/>
              <a:t>receive</a:t>
            </a:r>
            <a:r>
              <a:rPr lang="en-GB" dirty="0"/>
              <a:t> a photo or image you didn’t ask for and shouldn’t have?</a:t>
            </a:r>
            <a:endParaRPr lang="en-US" dirty="0"/>
          </a:p>
        </p:txBody>
      </p:sp>
      <p:pic>
        <p:nvPicPr>
          <p:cNvPr id="3" name="Picture 2" descr="A picture containing person, indoor, man, holding&#10;&#10;Description automatically generated">
            <a:extLst>
              <a:ext uri="{FF2B5EF4-FFF2-40B4-BE49-F238E27FC236}">
                <a16:creationId xmlns:a16="http://schemas.microsoft.com/office/drawing/2014/main" id="{06CD9EA0-818D-4C1E-BE42-F678302538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68" r="8983"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id="{2203D2CB-FD29-4E1B-916F-B71344EC6A1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2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72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489" y="501650"/>
            <a:ext cx="6626711" cy="936625"/>
          </a:xfrm>
        </p:spPr>
        <p:txBody>
          <a:bodyPr>
            <a:normAutofit/>
          </a:bodyPr>
          <a:lstStyle/>
          <a:p>
            <a:pPr marL="0" indent="0">
              <a:buNone/>
            </a:pPr>
            <a:r>
              <a:rPr lang="en-GB" sz="2400" b="1" dirty="0"/>
              <a:t>If you receive a photo or image you didn’t ask for and shouldn’t have:</a:t>
            </a:r>
            <a:endParaRPr lang="en-US" sz="2400" dirty="0"/>
          </a:p>
        </p:txBody>
      </p:sp>
      <p:sp>
        <p:nvSpPr>
          <p:cNvPr id="4" name="Footer Placeholder 3"/>
          <p:cNvSpPr>
            <a:spLocks noGrp="1"/>
          </p:cNvSpPr>
          <p:nvPr>
            <p:ph type="ftr" sz="quarter" idx="11"/>
          </p:nvPr>
        </p:nvSpPr>
        <p:spPr/>
        <p:txBody>
          <a:bodyPr/>
          <a:lstStyle/>
          <a:p>
            <a:r>
              <a:rPr lang="en-US"/>
              <a:t>rshp.scot</a:t>
            </a:r>
          </a:p>
        </p:txBody>
      </p:sp>
      <p:sp>
        <p:nvSpPr>
          <p:cNvPr id="5" name="Subtitle 2"/>
          <p:cNvSpPr txBox="1">
            <a:spLocks/>
          </p:cNvSpPr>
          <p:nvPr/>
        </p:nvSpPr>
        <p:spPr>
          <a:xfrm>
            <a:off x="590774" y="1438275"/>
            <a:ext cx="7746402" cy="4584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2400" dirty="0"/>
              <a:t>Don’t show anyone.</a:t>
            </a:r>
            <a:endParaRPr lang="en-US" sz="2400" dirty="0"/>
          </a:p>
          <a:p>
            <a:pPr lvl="0"/>
            <a:r>
              <a:rPr lang="en-GB" sz="2400" dirty="0"/>
              <a:t>Don’t forward it on, you will then be breaking the law.</a:t>
            </a:r>
            <a:endParaRPr lang="en-US" sz="2400" dirty="0"/>
          </a:p>
          <a:p>
            <a:pPr lvl="0"/>
            <a:r>
              <a:rPr lang="en-GB" sz="2400" dirty="0"/>
              <a:t>Don’t use it for revenge or to be mean to someone you are angry with.</a:t>
            </a:r>
            <a:endParaRPr lang="en-US" sz="2400" dirty="0"/>
          </a:p>
          <a:p>
            <a:pPr lvl="0"/>
            <a:r>
              <a:rPr lang="en-GB" sz="2400" dirty="0"/>
              <a:t>Don’t feel you have to respond, you can ignore it.</a:t>
            </a:r>
            <a:endParaRPr lang="en-US" sz="2400" dirty="0"/>
          </a:p>
          <a:p>
            <a:pPr lvl="0"/>
            <a:r>
              <a:rPr lang="en-GB" sz="2400" dirty="0"/>
              <a:t>You could delete it, but it might be best to share it with a trusted adult first.</a:t>
            </a:r>
            <a:endParaRPr lang="en-US" sz="2400" dirty="0"/>
          </a:p>
          <a:p>
            <a:pPr lvl="0"/>
            <a:r>
              <a:rPr lang="en-GB" sz="2400" dirty="0"/>
              <a:t>Block the person who sent you it.</a:t>
            </a:r>
            <a:endParaRPr lang="en-US" sz="2400" dirty="0"/>
          </a:p>
          <a:p>
            <a:pPr lvl="0"/>
            <a:r>
              <a:rPr lang="en-GB" sz="2400" dirty="0"/>
              <a:t>If the person sending you things is older or putting pressure on you to send images, then talk to someone about it.</a:t>
            </a:r>
            <a:endParaRPr lang="en-US" sz="2400" dirty="0"/>
          </a:p>
        </p:txBody>
      </p:sp>
      <p:pic>
        <p:nvPicPr>
          <p:cNvPr id="6" name="Picture 5" descr="A screenshot of a cell phone&#10;&#10;Description automatically generated">
            <a:extLst>
              <a:ext uri="{FF2B5EF4-FFF2-40B4-BE49-F238E27FC236}">
                <a16:creationId xmlns:a16="http://schemas.microsoft.com/office/drawing/2014/main" id="{CF22FB0D-6A6B-4549-AC8B-FF4B537EA4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132" y="835025"/>
            <a:ext cx="3911322" cy="4584700"/>
          </a:xfrm>
          <a:prstGeom prst="rect">
            <a:avLst/>
          </a:prstGeom>
        </p:spPr>
      </p:pic>
    </p:spTree>
    <p:extLst>
      <p:ext uri="{BB962C8B-B14F-4D97-AF65-F5344CB8AC3E}">
        <p14:creationId xmlns:p14="http://schemas.microsoft.com/office/powerpoint/2010/main" val="501280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699</Words>
  <Application>Microsoft Office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Social Media: Sending and sharing Images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Sending and sharing Images</dc:title>
  <dc:creator>Colin Morrison</dc:creator>
  <cp:lastModifiedBy>Colin Morrison TASC Morrison</cp:lastModifiedBy>
  <cp:revision>6</cp:revision>
  <dcterms:created xsi:type="dcterms:W3CDTF">2020-02-07T15:23:29Z</dcterms:created>
  <dcterms:modified xsi:type="dcterms:W3CDTF">2024-01-09T17:01:05Z</dcterms:modified>
</cp:coreProperties>
</file>