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9"/>
  </p:notesMasterIdLst>
  <p:sldIdLst>
    <p:sldId id="256" r:id="rId2"/>
    <p:sldId id="261" r:id="rId3"/>
    <p:sldId id="262" r:id="rId4"/>
    <p:sldId id="267" r:id="rId5"/>
    <p:sldId id="268" r:id="rId6"/>
    <p:sldId id="269" r:id="rId7"/>
    <p:sldId id="272" r:id="rId8"/>
    <p:sldId id="273" r:id="rId9"/>
    <p:sldId id="274" r:id="rId10"/>
    <p:sldId id="275" r:id="rId11"/>
    <p:sldId id="270" r:id="rId12"/>
    <p:sldId id="263" r:id="rId13"/>
    <p:sldId id="264" r:id="rId14"/>
    <p:sldId id="265" r:id="rId15"/>
    <p:sldId id="266" r:id="rId16"/>
    <p:sldId id="271"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51"/>
    <p:restoredTop sz="94407"/>
  </p:normalViewPr>
  <p:slideViewPr>
    <p:cSldViewPr snapToGrid="0" snapToObjects="1">
      <p:cViewPr varScale="1">
        <p:scale>
          <a:sx n="59" d="100"/>
          <a:sy n="59" d="100"/>
        </p:scale>
        <p:origin x="6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Morrison TASC Morrison" userId="9e8379d8aac75974" providerId="LiveId" clId="{2D42C852-B7B8-4FDB-9347-06F8D1CADB7C}"/>
    <pc:docChg chg="modSld">
      <pc:chgData name="Colin Morrison TASC Morrison" userId="9e8379d8aac75974" providerId="LiveId" clId="{2D42C852-B7B8-4FDB-9347-06F8D1CADB7C}" dt="2024-01-11T12:53:02.236" v="3" actId="20577"/>
      <pc:docMkLst>
        <pc:docMk/>
      </pc:docMkLst>
      <pc:sldChg chg="modSp mod">
        <pc:chgData name="Colin Morrison TASC Morrison" userId="9e8379d8aac75974" providerId="LiveId" clId="{2D42C852-B7B8-4FDB-9347-06F8D1CADB7C}" dt="2024-01-11T12:53:02.236" v="3" actId="20577"/>
        <pc:sldMkLst>
          <pc:docMk/>
          <pc:sldMk cId="979449192" sldId="256"/>
        </pc:sldMkLst>
        <pc:spChg chg="mod">
          <ac:chgData name="Colin Morrison TASC Morrison" userId="9e8379d8aac75974" providerId="LiveId" clId="{2D42C852-B7B8-4FDB-9347-06F8D1CADB7C}" dt="2024-01-11T12:53:02.236" v="3" actId="20577"/>
          <ac:spMkLst>
            <pc:docMk/>
            <pc:sldMk cId="979449192"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11/01/2024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11/01/2024</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11/01/2024</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11/01/2024</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11/01/2024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11/01/2024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11/01/2024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childline.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21792" y="1161288"/>
            <a:ext cx="3602736" cy="4526280"/>
          </a:xfrm>
        </p:spPr>
        <p:txBody>
          <a:bodyPr vert="horz" lIns="91440" tIns="45720" rIns="91440" bIns="45720" rtlCol="0" anchor="ctr">
            <a:normAutofit/>
          </a:bodyPr>
          <a:lstStyle/>
          <a:p>
            <a:pPr algn="l"/>
            <a:r>
              <a:rPr lang="en-US" sz="3200" dirty="0">
                <a:latin typeface="+mn-lt"/>
              </a:rPr>
              <a:t>Romantic and Loving Relationships: </a:t>
            </a:r>
            <a:br>
              <a:rPr lang="en-US" sz="3200" dirty="0">
                <a:latin typeface="+mn-lt"/>
              </a:rPr>
            </a:br>
            <a:r>
              <a:rPr lang="en-US" sz="3200" b="1" kern="1200" dirty="0">
                <a:solidFill>
                  <a:schemeClr val="tx1"/>
                </a:solidFill>
                <a:latin typeface="+mn-lt"/>
                <a:ea typeface="+mj-ea"/>
                <a:cs typeface="+mj-cs"/>
              </a:rPr>
              <a:t>How do you make a relationship work?</a:t>
            </a:r>
            <a:r>
              <a:rPr lang="en-US" sz="3200" kern="1200" dirty="0">
                <a:solidFill>
                  <a:schemeClr val="tx1"/>
                </a:solidFill>
                <a:latin typeface="+mn-lt"/>
                <a:ea typeface="+mj-ea"/>
                <a:cs typeface="+mj-cs"/>
              </a:rPr>
              <a:t> </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itle 2"/>
          <p:cNvSpPr>
            <a:spLocks noGrp="1"/>
          </p:cNvSpPr>
          <p:nvPr>
            <p:ph type="subTitle" idx="1"/>
          </p:nvPr>
        </p:nvSpPr>
        <p:spPr>
          <a:xfrm>
            <a:off x="5434149" y="932688"/>
            <a:ext cx="5916603" cy="4992624"/>
          </a:xfrm>
        </p:spPr>
        <p:txBody>
          <a:bodyPr vert="horz" lIns="91440" tIns="45720" rIns="91440" bIns="45720" rtlCol="0" anchor="ctr">
            <a:normAutofit/>
          </a:bodyPr>
          <a:lstStyle/>
          <a:p>
            <a:pPr marL="342900" lvl="0" indent="-228600" algn="l">
              <a:buFont typeface="Arial" panose="020B0604020202020204" pitchFamily="34" charset="0"/>
              <a:buChar char="•"/>
            </a:pPr>
            <a:r>
              <a:rPr lang="en-US" dirty="0"/>
              <a:t>I can talk about the importance of communication, honesty and trust in relationships.</a:t>
            </a:r>
          </a:p>
          <a:p>
            <a:pPr marL="342900" lvl="0" indent="-228600" algn="l">
              <a:buFont typeface="Arial" panose="020B0604020202020204" pitchFamily="34" charset="0"/>
              <a:buChar char="•"/>
            </a:pPr>
            <a:r>
              <a:rPr lang="en-US" dirty="0"/>
              <a:t>I can talk about the kind of partner I would want to involved with, and what I would bring to a relationship.</a:t>
            </a:r>
          </a:p>
          <a:p>
            <a:pPr marL="342900" lvl="0" indent="-228600" algn="l">
              <a:buFont typeface="Arial" panose="020B0604020202020204" pitchFamily="34" charset="0"/>
              <a:buChar char="•"/>
            </a:pPr>
            <a:r>
              <a:rPr lang="en-US" dirty="0"/>
              <a:t>I understand that adults can be married, in a civil partnership or live together. </a:t>
            </a:r>
          </a:p>
          <a:p>
            <a:pPr marL="342900" lvl="0" indent="-228600" algn="l">
              <a:buFont typeface="Arial" panose="020B0604020202020204" pitchFamily="34" charset="0"/>
              <a:buChar char="•"/>
            </a:pPr>
            <a:r>
              <a:rPr lang="en-US" dirty="0"/>
              <a:t>I am developing skills and confidence to make decisions about the relationships I want.</a:t>
            </a:r>
          </a:p>
          <a:p>
            <a:pPr marL="342900" lvl="0" indent="-228600" algn="l">
              <a:buFont typeface="Arial" panose="020B0604020202020204" pitchFamily="34" charset="0"/>
              <a:buChar char="•"/>
            </a:pPr>
            <a:endParaRPr lang="en-US" dirty="0"/>
          </a:p>
        </p:txBody>
      </p:sp>
      <p:sp>
        <p:nvSpPr>
          <p:cNvPr id="4" name="Footer Placeholder 3"/>
          <p:cNvSpPr>
            <a:spLocks noGrp="1"/>
          </p:cNvSpPr>
          <p:nvPr>
            <p:ph type="ftr" sz="quarter" idx="11"/>
          </p:nvPr>
        </p:nvSpPr>
        <p:spPr>
          <a:xfrm>
            <a:off x="5434147" y="6356350"/>
            <a:ext cx="4572000" cy="365125"/>
          </a:xfrm>
        </p:spPr>
        <p:txBody>
          <a:bodyPr vert="horz" lIns="91440" tIns="45720" rIns="91440" bIns="45720" rtlCol="0" anchor="ctr">
            <a:normAutofit/>
          </a:bodyPr>
          <a:lstStyle/>
          <a:p>
            <a:pPr algn="l">
              <a:spcAft>
                <a:spcPts val="600"/>
              </a:spcAft>
            </a:pPr>
            <a:r>
              <a:rPr lang="en-US" kern="1200">
                <a:solidFill>
                  <a:schemeClr val="tx1">
                    <a:lumMod val="50000"/>
                    <a:lumOff val="50000"/>
                  </a:schemeClr>
                </a:solidFill>
                <a:latin typeface="+mn-lt"/>
                <a:ea typeface="+mn-ea"/>
                <a:cs typeface="+mn-cs"/>
              </a:rPr>
              <a:t>rshp.scot</a:t>
            </a: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C9C725C-F425-4529-863D-F5C70AEFF739}"/>
              </a:ext>
            </a:extLst>
          </p:cNvPr>
          <p:cNvSpPr>
            <a:spLocks noGrp="1"/>
          </p:cNvSpPr>
          <p:nvPr>
            <p:ph idx="1"/>
          </p:nvPr>
        </p:nvSpPr>
        <p:spPr>
          <a:xfrm>
            <a:off x="411479" y="2688336"/>
            <a:ext cx="4498848" cy="3584448"/>
          </a:xfrm>
        </p:spPr>
        <p:txBody>
          <a:bodyPr anchor="t">
            <a:normAutofit/>
          </a:bodyPr>
          <a:lstStyle/>
          <a:p>
            <a:pPr marL="0" indent="0">
              <a:buNone/>
            </a:pPr>
            <a:r>
              <a:rPr lang="en-GB" sz="2400" dirty="0"/>
              <a:t>Thinking about </a:t>
            </a:r>
            <a:r>
              <a:rPr lang="en-GB" sz="2400" b="1" dirty="0"/>
              <a:t>communication</a:t>
            </a:r>
          </a:p>
          <a:p>
            <a:pPr marL="0" lvl="0" indent="0">
              <a:buNone/>
            </a:pPr>
            <a:endParaRPr lang="en-GB" sz="2400" dirty="0"/>
          </a:p>
          <a:p>
            <a:pPr marL="0" lvl="0" indent="0">
              <a:buNone/>
            </a:pPr>
            <a:r>
              <a:rPr lang="en-GB" sz="2400" dirty="0"/>
              <a:t>What do you think you use most when you are communicating </a:t>
            </a:r>
            <a:r>
              <a:rPr lang="en-GB" sz="2400" i="1" dirty="0"/>
              <a:t>your</a:t>
            </a:r>
            <a:r>
              <a:rPr lang="en-GB" sz="2400" dirty="0"/>
              <a:t> feelings? </a:t>
            </a:r>
          </a:p>
        </p:txBody>
      </p:sp>
      <p:sp>
        <p:nvSpPr>
          <p:cNvPr id="4" name="Footer Placeholder 3">
            <a:extLst>
              <a:ext uri="{FF2B5EF4-FFF2-40B4-BE49-F238E27FC236}">
                <a16:creationId xmlns:a16="http://schemas.microsoft.com/office/drawing/2014/main" id="{6AF01C89-3C35-4FD5-ADD9-839BA87F5336}"/>
              </a:ext>
            </a:extLst>
          </p:cNvPr>
          <p:cNvSpPr>
            <a:spLocks noGrp="1"/>
          </p:cNvSpPr>
          <p:nvPr>
            <p:ph type="ftr" sz="quarter" idx="11"/>
          </p:nvPr>
        </p:nvSpPr>
        <p:spPr>
          <a:xfrm>
            <a:off x="1901952" y="6356350"/>
            <a:ext cx="3017520" cy="365125"/>
          </a:xfrm>
        </p:spPr>
        <p:txBody>
          <a:bodyPr>
            <a:normAutofit/>
          </a:bodyPr>
          <a:lstStyle/>
          <a:p>
            <a:pPr algn="r">
              <a:spcAft>
                <a:spcPts val="600"/>
              </a:spcAft>
            </a:pPr>
            <a:r>
              <a:rPr lang="en-US">
                <a:solidFill>
                  <a:schemeClr val="tx1">
                    <a:lumMod val="50000"/>
                    <a:lumOff val="50000"/>
                  </a:schemeClr>
                </a:solidFill>
              </a:rPr>
              <a:t>rshp.scot</a:t>
            </a:r>
          </a:p>
        </p:txBody>
      </p:sp>
      <p:pic>
        <p:nvPicPr>
          <p:cNvPr id="5" name="Content Placeholder 4" descr="A close up of a logo&#10;&#10;Description automatically generated">
            <a:extLst>
              <a:ext uri="{FF2B5EF4-FFF2-40B4-BE49-F238E27FC236}">
                <a16:creationId xmlns:a16="http://schemas.microsoft.com/office/drawing/2014/main" id="{01913B7D-470C-49EF-91FA-B7F9B36E2495}"/>
              </a:ext>
            </a:extLst>
          </p:cNvPr>
          <p:cNvPicPr>
            <a:picLocks/>
          </p:cNvPicPr>
          <p:nvPr/>
        </p:nvPicPr>
        <p:blipFill rotWithShape="1">
          <a:blip r:embed="rId2" cstate="screen">
            <a:extLst>
              <a:ext uri="{28A0092B-C50C-407E-A947-70E740481C1C}">
                <a14:useLocalDpi xmlns:a14="http://schemas.microsoft.com/office/drawing/2010/main"/>
              </a:ext>
            </a:extLst>
          </a:blip>
          <a:srcRect l="4751" r="4158" b="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715581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F4423E8-FD94-4422-85DD-83BE469F3A51}"/>
              </a:ext>
            </a:extLst>
          </p:cNvPr>
          <p:cNvSpPr>
            <a:spLocks noGrp="1"/>
          </p:cNvSpPr>
          <p:nvPr>
            <p:ph idx="1"/>
          </p:nvPr>
        </p:nvSpPr>
        <p:spPr>
          <a:xfrm>
            <a:off x="411479" y="2688336"/>
            <a:ext cx="4498848" cy="3584448"/>
          </a:xfrm>
        </p:spPr>
        <p:txBody>
          <a:bodyPr anchor="t">
            <a:normAutofit/>
          </a:bodyPr>
          <a:lstStyle/>
          <a:p>
            <a:pPr marL="0" indent="0">
              <a:buNone/>
            </a:pPr>
            <a:r>
              <a:rPr lang="en-GB" sz="2400" b="1" dirty="0"/>
              <a:t>Honesty and Trust</a:t>
            </a:r>
          </a:p>
          <a:p>
            <a:pPr marL="0" indent="0">
              <a:buNone/>
            </a:pPr>
            <a:r>
              <a:rPr lang="en-GB" sz="2400" dirty="0"/>
              <a:t>In a Scottish study young people said that after communication the most important things for a good relationship were </a:t>
            </a:r>
            <a:r>
              <a:rPr lang="en-GB" sz="2400" b="1" dirty="0"/>
              <a:t>honesty</a:t>
            </a:r>
            <a:r>
              <a:rPr lang="en-GB" sz="2400" dirty="0"/>
              <a:t> and </a:t>
            </a:r>
            <a:r>
              <a:rPr lang="en-GB" sz="2400" b="1" dirty="0"/>
              <a:t>trust</a:t>
            </a:r>
            <a:r>
              <a:rPr lang="en-GB" sz="2400" dirty="0"/>
              <a:t>.</a:t>
            </a:r>
          </a:p>
        </p:txBody>
      </p:sp>
      <p:sp>
        <p:nvSpPr>
          <p:cNvPr id="4" name="Footer Placeholder 3">
            <a:extLst>
              <a:ext uri="{FF2B5EF4-FFF2-40B4-BE49-F238E27FC236}">
                <a16:creationId xmlns:a16="http://schemas.microsoft.com/office/drawing/2014/main" id="{161B0B54-9D35-4EE9-851E-67F30FDC051F}"/>
              </a:ext>
            </a:extLst>
          </p:cNvPr>
          <p:cNvSpPr>
            <a:spLocks noGrp="1"/>
          </p:cNvSpPr>
          <p:nvPr>
            <p:ph type="ftr" sz="quarter" idx="11"/>
          </p:nvPr>
        </p:nvSpPr>
        <p:spPr>
          <a:xfrm>
            <a:off x="1901952" y="6356350"/>
            <a:ext cx="3017520" cy="365125"/>
          </a:xfrm>
        </p:spPr>
        <p:txBody>
          <a:bodyPr>
            <a:normAutofit/>
          </a:bodyPr>
          <a:lstStyle/>
          <a:p>
            <a:pPr algn="r">
              <a:spcAft>
                <a:spcPts val="600"/>
              </a:spcAft>
            </a:pPr>
            <a:r>
              <a:rPr lang="en-US">
                <a:solidFill>
                  <a:schemeClr val="tx1">
                    <a:lumMod val="50000"/>
                    <a:lumOff val="50000"/>
                  </a:schemeClr>
                </a:solidFill>
              </a:rPr>
              <a:t>rshp.scot</a:t>
            </a:r>
          </a:p>
        </p:txBody>
      </p:sp>
      <p:pic>
        <p:nvPicPr>
          <p:cNvPr id="6" name="Picture 5" descr="A close up of a lock&#10;&#10;Description automatically generated">
            <a:extLst>
              <a:ext uri="{FF2B5EF4-FFF2-40B4-BE49-F238E27FC236}">
                <a16:creationId xmlns:a16="http://schemas.microsoft.com/office/drawing/2014/main" id="{EB63A496-1EDD-48F8-92AD-4766DDD581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50" r="8259" b="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156538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Subtitle 2"/>
          <p:cNvSpPr txBox="1">
            <a:spLocks/>
          </p:cNvSpPr>
          <p:nvPr/>
        </p:nvSpPr>
        <p:spPr>
          <a:xfrm>
            <a:off x="411479" y="2688336"/>
            <a:ext cx="4498848" cy="358444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i="1" dirty="0"/>
              <a:t>Trust gets in the way of everything, doesn’t matter even what kind of relationship you are in, trust is like the one thing that just gets between people all the time. If you don’t trust them then you might as well just not bother.  (age </a:t>
            </a:r>
            <a:r>
              <a:rPr lang="en-US" sz="2400" b="1" dirty="0"/>
              <a:t>16)</a:t>
            </a:r>
          </a:p>
        </p:txBody>
      </p:sp>
      <p:sp>
        <p:nvSpPr>
          <p:cNvPr id="4" name="Footer Placeholder 3"/>
          <p:cNvSpPr>
            <a:spLocks noGrp="1"/>
          </p:cNvSpPr>
          <p:nvPr>
            <p:ph type="ftr" sz="quarter" idx="11"/>
          </p:nvPr>
        </p:nvSpPr>
        <p:spPr>
          <a:xfrm>
            <a:off x="1901952" y="6356350"/>
            <a:ext cx="3017520"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6" name="Picture 5" descr="A close up of a logo&#10;&#10;Description automatically generated">
            <a:extLst>
              <a:ext uri="{FF2B5EF4-FFF2-40B4-BE49-F238E27FC236}">
                <a16:creationId xmlns:a16="http://schemas.microsoft.com/office/drawing/2014/main" id="{880A434C-08C1-4416-874F-D35140FA50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706" r="4952" b="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97986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Subtitle 2"/>
          <p:cNvSpPr txBox="1">
            <a:spLocks/>
          </p:cNvSpPr>
          <p:nvPr/>
        </p:nvSpPr>
        <p:spPr>
          <a:xfrm>
            <a:off x="411479" y="2688336"/>
            <a:ext cx="4498848" cy="358444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i="1" dirty="0"/>
              <a:t>If you don’t it’s not healthy – you’d be paranoid they’re going with someone else behind your back. You’d be worried. Like honesty, it goes both ways, you need both. (age </a:t>
            </a:r>
            <a:r>
              <a:rPr lang="en-US" sz="2400" b="1" dirty="0"/>
              <a:t>15)</a:t>
            </a:r>
          </a:p>
        </p:txBody>
      </p:sp>
      <p:sp>
        <p:nvSpPr>
          <p:cNvPr id="4" name="Footer Placeholder 3"/>
          <p:cNvSpPr>
            <a:spLocks noGrp="1"/>
          </p:cNvSpPr>
          <p:nvPr>
            <p:ph type="ftr" sz="quarter" idx="11"/>
          </p:nvPr>
        </p:nvSpPr>
        <p:spPr>
          <a:xfrm>
            <a:off x="1901952" y="6356350"/>
            <a:ext cx="3017520"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6" name="Picture 5" descr="A close up of a logo&#10;&#10;Description automatically generated">
            <a:extLst>
              <a:ext uri="{FF2B5EF4-FFF2-40B4-BE49-F238E27FC236}">
                <a16:creationId xmlns:a16="http://schemas.microsoft.com/office/drawing/2014/main" id="{738109DD-5C96-4623-BACF-4BD7A8F7BE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706" r="4951" b="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078438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477981" y="1122363"/>
            <a:ext cx="4023360" cy="3204134"/>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spcAft>
                <a:spcPts val="600"/>
              </a:spcAft>
              <a:buNone/>
            </a:pPr>
            <a:r>
              <a:rPr lang="en-US" sz="2400" b="1" i="1" dirty="0">
                <a:ea typeface="+mj-ea"/>
                <a:cs typeface="+mj-cs"/>
              </a:rPr>
              <a:t>Loyal, honest, caring, patient is what trust should mean in sex and relationships. </a:t>
            </a:r>
            <a:r>
              <a:rPr lang="en-US" sz="2400" b="1" dirty="0">
                <a:ea typeface="+mj-ea"/>
                <a:cs typeface="+mj-cs"/>
              </a:rPr>
              <a:t>(age 16)</a:t>
            </a:r>
          </a:p>
        </p:txBody>
      </p:sp>
      <p:sp>
        <p:nvSpPr>
          <p:cNvPr id="41" name="Rectangle 4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3" name="Rectangle 4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Footer Placeholder 3"/>
          <p:cNvSpPr>
            <a:spLocks noGrp="1"/>
          </p:cNvSpPr>
          <p:nvPr>
            <p:ph type="ftr" sz="quarter" idx="11"/>
          </p:nvPr>
        </p:nvSpPr>
        <p:spPr>
          <a:xfrm>
            <a:off x="1906385" y="6356350"/>
            <a:ext cx="2594954"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7" name="Picture 6" descr="A close up of a logo&#10;&#10;Description automatically generated">
            <a:extLst>
              <a:ext uri="{FF2B5EF4-FFF2-40B4-BE49-F238E27FC236}">
                <a16:creationId xmlns:a16="http://schemas.microsoft.com/office/drawing/2014/main" id="{0EF2599A-0113-4504-9110-49A388D2A7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99" r="2026" b="2"/>
          <a:stretch/>
        </p:blipFill>
        <p:spPr>
          <a:xfrm>
            <a:off x="4868487" y="10"/>
            <a:ext cx="7323513" cy="6857990"/>
          </a:xfrm>
          <a:prstGeom prst="rect">
            <a:avLst/>
          </a:prstGeom>
        </p:spPr>
      </p:pic>
    </p:spTree>
    <p:extLst>
      <p:ext uri="{BB962C8B-B14F-4D97-AF65-F5344CB8AC3E}">
        <p14:creationId xmlns:p14="http://schemas.microsoft.com/office/powerpoint/2010/main" val="367061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9A38EBA-6E97-44A4-B4B8-D9FB5D33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480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Subtitle 2"/>
          <p:cNvSpPr txBox="1">
            <a:spLocks/>
          </p:cNvSpPr>
          <p:nvPr/>
        </p:nvSpPr>
        <p:spPr>
          <a:xfrm>
            <a:off x="411480" y="2684095"/>
            <a:ext cx="4502858" cy="3492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i="1" dirty="0"/>
              <a:t>I have only had one boyfriend who I trusted. Anyone else I would be scared they would tell their mates about me and worried about what they thought and what they would say. (age 15)</a:t>
            </a:r>
          </a:p>
        </p:txBody>
      </p:sp>
      <p:sp>
        <p:nvSpPr>
          <p:cNvPr id="4" name="Footer Placeholder 3"/>
          <p:cNvSpPr>
            <a:spLocks noGrp="1"/>
          </p:cNvSpPr>
          <p:nvPr>
            <p:ph type="ftr" sz="quarter" idx="11"/>
          </p:nvPr>
        </p:nvSpPr>
        <p:spPr>
          <a:xfrm>
            <a:off x="1900871" y="6356350"/>
            <a:ext cx="3013467"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7" name="Picture 6" descr="A close up of a logo&#10;&#10;Description automatically generated">
            <a:extLst>
              <a:ext uri="{FF2B5EF4-FFF2-40B4-BE49-F238E27FC236}">
                <a16:creationId xmlns:a16="http://schemas.microsoft.com/office/drawing/2014/main" id="{930F3A13-4847-4053-8A6F-70FBF8CD3F7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222" r="5467" b="2"/>
          <a:stretch/>
        </p:blipFill>
        <p:spPr>
          <a:xfrm>
            <a:off x="5385816" y="-2"/>
            <a:ext cx="6806184" cy="6858001"/>
          </a:xfrm>
          <a:prstGeom prst="rect">
            <a:avLst/>
          </a:prstGeom>
        </p:spPr>
      </p:pic>
    </p:spTree>
    <p:extLst>
      <p:ext uri="{BB962C8B-B14F-4D97-AF65-F5344CB8AC3E}">
        <p14:creationId xmlns:p14="http://schemas.microsoft.com/office/powerpoint/2010/main" val="7252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6D92F91-96C1-46D9-9C16-2DB78E999DFC}"/>
              </a:ext>
            </a:extLst>
          </p:cNvPr>
          <p:cNvSpPr>
            <a:spLocks noGrp="1"/>
          </p:cNvSpPr>
          <p:nvPr>
            <p:ph idx="1"/>
          </p:nvPr>
        </p:nvSpPr>
        <p:spPr>
          <a:xfrm>
            <a:off x="411479" y="2688336"/>
            <a:ext cx="4498848" cy="3584448"/>
          </a:xfrm>
        </p:spPr>
        <p:txBody>
          <a:bodyPr anchor="t">
            <a:normAutofit/>
          </a:bodyPr>
          <a:lstStyle/>
          <a:p>
            <a:pPr marL="0" indent="0">
              <a:buNone/>
            </a:pPr>
            <a:r>
              <a:rPr lang="en-GB" sz="2400" b="1" dirty="0"/>
              <a:t>Communication, honesty and trust:</a:t>
            </a:r>
          </a:p>
          <a:p>
            <a:pPr marL="0" indent="0">
              <a:buNone/>
            </a:pPr>
            <a:r>
              <a:rPr lang="en-GB" sz="2400" b="1" dirty="0"/>
              <a:t>Things couples should talk about before they live together.</a:t>
            </a:r>
            <a:r>
              <a:rPr lang="en-GB" sz="2400" dirty="0"/>
              <a:t> </a:t>
            </a:r>
          </a:p>
        </p:txBody>
      </p:sp>
      <p:sp>
        <p:nvSpPr>
          <p:cNvPr id="4" name="Footer Placeholder 3">
            <a:extLst>
              <a:ext uri="{FF2B5EF4-FFF2-40B4-BE49-F238E27FC236}">
                <a16:creationId xmlns:a16="http://schemas.microsoft.com/office/drawing/2014/main" id="{BC048F5B-3D56-435F-B2EA-EDF01781043B}"/>
              </a:ext>
            </a:extLst>
          </p:cNvPr>
          <p:cNvSpPr>
            <a:spLocks noGrp="1"/>
          </p:cNvSpPr>
          <p:nvPr>
            <p:ph type="ftr" sz="quarter" idx="11"/>
          </p:nvPr>
        </p:nvSpPr>
        <p:spPr>
          <a:xfrm>
            <a:off x="1901952" y="6356350"/>
            <a:ext cx="3017520" cy="365125"/>
          </a:xfrm>
        </p:spPr>
        <p:txBody>
          <a:bodyPr>
            <a:normAutofit/>
          </a:bodyPr>
          <a:lstStyle/>
          <a:p>
            <a:pPr algn="r">
              <a:spcAft>
                <a:spcPts val="600"/>
              </a:spcAft>
            </a:pPr>
            <a:r>
              <a:rPr lang="en-US">
                <a:solidFill>
                  <a:schemeClr val="tx1">
                    <a:lumMod val="50000"/>
                    <a:lumOff val="50000"/>
                  </a:schemeClr>
                </a:solidFill>
              </a:rPr>
              <a:t>rshp.scot</a:t>
            </a:r>
          </a:p>
        </p:txBody>
      </p:sp>
      <p:pic>
        <p:nvPicPr>
          <p:cNvPr id="6" name="Content Placeholder 4" descr="A close up of a logo&#10;&#10;Description automatically generated">
            <a:extLst>
              <a:ext uri="{FF2B5EF4-FFF2-40B4-BE49-F238E27FC236}">
                <a16:creationId xmlns:a16="http://schemas.microsoft.com/office/drawing/2014/main" id="{A7CA5FDC-59A6-4EDA-8AA0-B1D0F0AAD088}"/>
              </a:ext>
            </a:extLst>
          </p:cNvPr>
          <p:cNvPicPr>
            <a:picLocks/>
          </p:cNvPicPr>
          <p:nvPr/>
        </p:nvPicPr>
        <p:blipFill rotWithShape="1">
          <a:blip r:embed="rId2" cstate="screen">
            <a:extLst>
              <a:ext uri="{28A0092B-C50C-407E-A947-70E740481C1C}">
                <a14:useLocalDpi xmlns:a14="http://schemas.microsoft.com/office/drawing/2010/main"/>
              </a:ext>
            </a:extLst>
          </a:blip>
          <a:srcRect l="1604" r="1532"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992707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9A38EBA-6E97-44A4-B4B8-D9FB5D33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3" name="Rectangle 4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480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411479" y="2412050"/>
            <a:ext cx="4974336" cy="34928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ChildLine </a:t>
            </a:r>
            <a:r>
              <a:rPr lang="en-US" sz="2400" dirty="0">
                <a:hlinkClick r:id="rId2" tooltip="www.childline.org.uk"/>
              </a:rPr>
              <a:t>www.childline.org.uk</a:t>
            </a:r>
            <a:endParaRPr lang="en-US" sz="2400" dirty="0"/>
          </a:p>
          <a:p>
            <a:pPr marL="0" lvl="0" indent="0">
              <a:buNone/>
            </a:pPr>
            <a:r>
              <a:rPr lang="en-US" sz="2400" dirty="0"/>
              <a:t>If you're under 19 you can confidentially call, email or chat online about any problem big or small</a:t>
            </a:r>
          </a:p>
          <a:p>
            <a:pPr marL="0" lvl="0" indent="0">
              <a:buNone/>
            </a:pPr>
            <a:r>
              <a:rPr lang="en-US" sz="2400" dirty="0"/>
              <a:t>Freephone 24h helpline: 0800 1111</a:t>
            </a:r>
          </a:p>
          <a:p>
            <a:pPr marL="0" lvl="0" indent="0">
              <a:buNone/>
            </a:pPr>
            <a:r>
              <a:rPr lang="en-US" sz="2400" dirty="0"/>
              <a:t>Sign up for a ChildLine account on the website to be able to message a counsellor anytime without using your email address.</a:t>
            </a:r>
          </a:p>
          <a:p>
            <a:pPr marL="0" lvl="0" indent="0">
              <a:buNone/>
            </a:pPr>
            <a:r>
              <a:rPr lang="en-US" sz="2400" dirty="0"/>
              <a:t>Chat 1:1 with an online advisor  </a:t>
            </a:r>
          </a:p>
        </p:txBody>
      </p:sp>
      <p:sp>
        <p:nvSpPr>
          <p:cNvPr id="4" name="Footer Placeholder 3"/>
          <p:cNvSpPr>
            <a:spLocks noGrp="1"/>
          </p:cNvSpPr>
          <p:nvPr>
            <p:ph type="ftr" sz="quarter" idx="11"/>
          </p:nvPr>
        </p:nvSpPr>
        <p:spPr>
          <a:xfrm>
            <a:off x="1900871" y="6356350"/>
            <a:ext cx="3013467"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5" name="Picture 4" descr="A close up of a logo&#10;&#10;Description automatically generated">
            <a:extLst>
              <a:ext uri="{FF2B5EF4-FFF2-40B4-BE49-F238E27FC236}">
                <a16:creationId xmlns:a16="http://schemas.microsoft.com/office/drawing/2014/main" id="{C02E50AA-E9E1-41C5-A3D1-827367D2DF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398"/>
          <a:stretch/>
        </p:blipFill>
        <p:spPr>
          <a:xfrm>
            <a:off x="5418089" y="-75305"/>
            <a:ext cx="6806184" cy="6858001"/>
          </a:xfrm>
          <a:prstGeom prst="rect">
            <a:avLst/>
          </a:prstGeom>
        </p:spPr>
      </p:pic>
    </p:spTree>
    <p:extLst>
      <p:ext uri="{BB962C8B-B14F-4D97-AF65-F5344CB8AC3E}">
        <p14:creationId xmlns:p14="http://schemas.microsoft.com/office/powerpoint/2010/main" val="568457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E5B2C66-3678-49D5-A02A-022FDB1772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6175" r="1"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61" name="Freeform: Shape 6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3" name="Freeform: Shape 6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ubtitle 2"/>
          <p:cNvSpPr txBox="1">
            <a:spLocks/>
          </p:cNvSpPr>
          <p:nvPr/>
        </p:nvSpPr>
        <p:spPr>
          <a:xfrm>
            <a:off x="477981" y="1122363"/>
            <a:ext cx="4023360" cy="3204134"/>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spcAft>
                <a:spcPts val="600"/>
              </a:spcAft>
              <a:buNone/>
            </a:pPr>
            <a:r>
              <a:rPr lang="en-US" sz="2400" b="1">
                <a:ea typeface="+mj-ea"/>
                <a:cs typeface="+mj-cs"/>
              </a:rPr>
              <a:t>Today we will be thinking about Communication, Honesty and Trust.</a:t>
            </a:r>
          </a:p>
          <a:p>
            <a:pPr marL="0" indent="0">
              <a:spcBef>
                <a:spcPct val="0"/>
              </a:spcBef>
              <a:spcAft>
                <a:spcPts val="600"/>
              </a:spcAft>
              <a:buNone/>
            </a:pPr>
            <a:endParaRPr lang="en-US" sz="2400" b="1">
              <a:ea typeface="+mj-ea"/>
              <a:cs typeface="+mj-cs"/>
            </a:endParaRPr>
          </a:p>
          <a:p>
            <a:pPr marL="0" indent="0">
              <a:spcBef>
                <a:spcPct val="0"/>
              </a:spcBef>
              <a:spcAft>
                <a:spcPts val="600"/>
              </a:spcAft>
              <a:buNone/>
            </a:pPr>
            <a:r>
              <a:rPr lang="en-US" sz="2400" b="1">
                <a:ea typeface="+mj-ea"/>
                <a:cs typeface="+mj-cs"/>
              </a:rPr>
              <a:t>A communication game. </a:t>
            </a:r>
            <a:endParaRPr lang="en-US" sz="2400">
              <a:ea typeface="+mj-ea"/>
              <a:cs typeface="+mj-cs"/>
            </a:endParaRPr>
          </a:p>
        </p:txBody>
      </p:sp>
      <p:sp>
        <p:nvSpPr>
          <p:cNvPr id="65" name="Rectangle 6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5374178" y="6356350"/>
            <a:ext cx="4114800" cy="365125"/>
          </a:xfrm>
        </p:spPr>
        <p:txBody>
          <a:bodyPr vert="horz" lIns="91440" tIns="45720" rIns="91440" bIns="45720" rtlCol="0" anchor="ctr">
            <a:normAutofit/>
          </a:bodyPr>
          <a:lstStyle/>
          <a:p>
            <a:pPr algn="l">
              <a:spcAft>
                <a:spcPts val="600"/>
              </a:spcAft>
              <a:defRPr/>
            </a:pPr>
            <a:r>
              <a:rPr lang="en-US" kern="1200">
                <a:solidFill>
                  <a:schemeClr val="bg1"/>
                </a:solidFill>
                <a:latin typeface="Calibri" panose="020F0502020204030204"/>
                <a:ea typeface="+mn-ea"/>
                <a:cs typeface="+mn-cs"/>
              </a:rPr>
              <a:t>rshp.scot</a:t>
            </a:r>
          </a:p>
        </p:txBody>
      </p:sp>
    </p:spTree>
    <p:extLst>
      <p:ext uri="{BB962C8B-B14F-4D97-AF65-F5344CB8AC3E}">
        <p14:creationId xmlns:p14="http://schemas.microsoft.com/office/powerpoint/2010/main" val="53907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descr="A close up of a logo&#10;&#10;Description automatically generated">
            <a:extLst>
              <a:ext uri="{FF2B5EF4-FFF2-40B4-BE49-F238E27FC236}">
                <a16:creationId xmlns:a16="http://schemas.microsoft.com/office/drawing/2014/main" id="{4039AFA6-1F1E-4964-945C-9ABD35AC4A99}"/>
              </a:ext>
            </a:extLst>
          </p:cNvPr>
          <p:cNvPicPr>
            <a:picLocks noGrp="1"/>
          </p:cNvPicPr>
          <p:nvPr>
            <p:ph idx="1"/>
          </p:nvPr>
        </p:nvPicPr>
        <p:blipFill rotWithShape="1">
          <a:blip r:embed="rId2" cstate="screen">
            <a:extLst>
              <a:ext uri="{28A0092B-C50C-407E-A947-70E740481C1C}">
                <a14:useLocalDpi xmlns:a14="http://schemas.microsoft.com/office/drawing/2010/main"/>
              </a:ext>
            </a:extLst>
          </a:blip>
          <a:srcRect t="12066" r="2"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47" name="Freeform: Shape 46">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9" name="Freeform: Shape 48">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ubtitle 2"/>
          <p:cNvSpPr txBox="1">
            <a:spLocks/>
          </p:cNvSpPr>
          <p:nvPr/>
        </p:nvSpPr>
        <p:spPr>
          <a:xfrm>
            <a:off x="477981" y="1122363"/>
            <a:ext cx="4023360" cy="3204134"/>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spcAft>
                <a:spcPts val="600"/>
              </a:spcAft>
              <a:buNone/>
            </a:pPr>
            <a:r>
              <a:rPr lang="en-US" b="1" dirty="0">
                <a:ea typeface="+mj-ea"/>
                <a:cs typeface="+mj-cs"/>
              </a:rPr>
              <a:t>How do we communicate what we think, feel or want?</a:t>
            </a:r>
            <a:endParaRPr lang="en-US" dirty="0">
              <a:ea typeface="+mj-ea"/>
              <a:cs typeface="+mj-cs"/>
            </a:endParaRPr>
          </a:p>
          <a:p>
            <a:pPr marL="0" indent="0">
              <a:spcBef>
                <a:spcPct val="0"/>
              </a:spcBef>
              <a:spcAft>
                <a:spcPts val="600"/>
              </a:spcAft>
              <a:buNone/>
            </a:pPr>
            <a:r>
              <a:rPr lang="en-US" dirty="0">
                <a:ea typeface="+mj-ea"/>
                <a:cs typeface="+mj-cs"/>
              </a:rPr>
              <a:t> </a:t>
            </a:r>
          </a:p>
        </p:txBody>
      </p:sp>
      <p:sp>
        <p:nvSpPr>
          <p:cNvPr id="51" name="Rectangle 5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5374178" y="6356350"/>
            <a:ext cx="4114800" cy="365125"/>
          </a:xfrm>
        </p:spPr>
        <p:txBody>
          <a:bodyPr vert="horz" lIns="91440" tIns="45720" rIns="91440" bIns="45720" rtlCol="0" anchor="ctr">
            <a:normAutofit/>
          </a:bodyPr>
          <a:lstStyle/>
          <a:p>
            <a:pPr algn="l">
              <a:spcAft>
                <a:spcPts val="600"/>
              </a:spcAft>
              <a:defRPr/>
            </a:pPr>
            <a:r>
              <a:rPr lang="en-US" kern="1200">
                <a:solidFill>
                  <a:schemeClr val="bg1"/>
                </a:solidFill>
                <a:latin typeface="Calibri" panose="020F0502020204030204"/>
                <a:ea typeface="+mn-ea"/>
                <a:cs typeface="+mn-cs"/>
              </a:rPr>
              <a:t>rshp.scot</a:t>
            </a:r>
          </a:p>
        </p:txBody>
      </p:sp>
    </p:spTree>
    <p:extLst>
      <p:ext uri="{BB962C8B-B14F-4D97-AF65-F5344CB8AC3E}">
        <p14:creationId xmlns:p14="http://schemas.microsoft.com/office/powerpoint/2010/main" val="847271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D65232B2-EDB6-4084-B47B-C1E260F869E9}"/>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t="8908" r="-2" b="1483"/>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45" name="Freeform: Shape 4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7" name="Freeform: Shape 4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 name="Rectangle 5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Subtitle 2"/>
          <p:cNvSpPr txBox="1">
            <a:spLocks/>
          </p:cNvSpPr>
          <p:nvPr/>
        </p:nvSpPr>
        <p:spPr>
          <a:xfrm>
            <a:off x="374904" y="2383099"/>
            <a:ext cx="5065776" cy="34023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How do we communicate what we think, feel or want?</a:t>
            </a:r>
            <a:endParaRPr lang="en-US" sz="2400" dirty="0"/>
          </a:p>
          <a:p>
            <a:pPr>
              <a:buFont typeface="Arial" panose="020B0604020202020204" pitchFamily="34" charset="0"/>
              <a:buChar char="•"/>
            </a:pPr>
            <a:r>
              <a:rPr lang="en-US" sz="2400" dirty="0"/>
              <a:t>7% of what we communicate is done by the words we use. </a:t>
            </a:r>
          </a:p>
          <a:p>
            <a:pPr>
              <a:buFont typeface="Arial" panose="020B0604020202020204" pitchFamily="34" charset="0"/>
              <a:buChar char="•"/>
            </a:pPr>
            <a:r>
              <a:rPr lang="en-US" sz="2400" dirty="0"/>
              <a:t>38% of what we communicate is done by our tone of voice.</a:t>
            </a:r>
          </a:p>
          <a:p>
            <a:pPr>
              <a:buFont typeface="Arial" panose="020B0604020202020204" pitchFamily="34" charset="0"/>
              <a:buChar char="•"/>
            </a:pPr>
            <a:r>
              <a:rPr lang="en-US" sz="2400" dirty="0"/>
              <a:t>55% of what we communicate is done by our facial expressions and other body language. </a:t>
            </a:r>
          </a:p>
          <a:p>
            <a:pPr marL="0">
              <a:buFont typeface="Arial" panose="020B0604020202020204" pitchFamily="34" charset="0"/>
              <a:buChar char="•"/>
            </a:pPr>
            <a:endParaRPr lang="en-US" sz="2400" dirty="0"/>
          </a:p>
        </p:txBody>
      </p:sp>
      <p:sp>
        <p:nvSpPr>
          <p:cNvPr id="4" name="Footer Placeholder 3"/>
          <p:cNvSpPr>
            <a:spLocks noGrp="1"/>
          </p:cNvSpPr>
          <p:nvPr>
            <p:ph type="ftr" sz="quarter" idx="11"/>
          </p:nvPr>
        </p:nvSpPr>
        <p:spPr>
          <a:xfrm>
            <a:off x="1756880" y="6356350"/>
            <a:ext cx="2943135"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spTree>
    <p:extLst>
      <p:ext uri="{BB962C8B-B14F-4D97-AF65-F5344CB8AC3E}">
        <p14:creationId xmlns:p14="http://schemas.microsoft.com/office/powerpoint/2010/main" val="2711076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3988FF2-A0A7-4C89-8993-53FF377F5AB3}"/>
              </a:ext>
            </a:extLst>
          </p:cNvPr>
          <p:cNvSpPr>
            <a:spLocks noGrp="1"/>
          </p:cNvSpPr>
          <p:nvPr>
            <p:ph idx="1"/>
          </p:nvPr>
        </p:nvSpPr>
        <p:spPr>
          <a:xfrm>
            <a:off x="411479" y="2688336"/>
            <a:ext cx="4498848" cy="3584448"/>
          </a:xfrm>
        </p:spPr>
        <p:txBody>
          <a:bodyPr anchor="t">
            <a:normAutofit/>
          </a:bodyPr>
          <a:lstStyle/>
          <a:p>
            <a:pPr marL="0" indent="0">
              <a:buNone/>
            </a:pPr>
            <a:r>
              <a:rPr lang="en-GB" b="1"/>
              <a:t>Feelings charades</a:t>
            </a:r>
          </a:p>
        </p:txBody>
      </p:sp>
      <p:sp>
        <p:nvSpPr>
          <p:cNvPr id="4" name="Footer Placeholder 3">
            <a:extLst>
              <a:ext uri="{FF2B5EF4-FFF2-40B4-BE49-F238E27FC236}">
                <a16:creationId xmlns:a16="http://schemas.microsoft.com/office/drawing/2014/main" id="{40EBD9B5-0DC6-4C93-A257-A927B68EA3BB}"/>
              </a:ext>
            </a:extLst>
          </p:cNvPr>
          <p:cNvSpPr>
            <a:spLocks noGrp="1"/>
          </p:cNvSpPr>
          <p:nvPr>
            <p:ph type="ftr" sz="quarter" idx="11"/>
          </p:nvPr>
        </p:nvSpPr>
        <p:spPr>
          <a:xfrm>
            <a:off x="1901952" y="6356350"/>
            <a:ext cx="3017520" cy="365125"/>
          </a:xfrm>
        </p:spPr>
        <p:txBody>
          <a:bodyPr>
            <a:normAutofit/>
          </a:bodyPr>
          <a:lstStyle/>
          <a:p>
            <a:pPr algn="r">
              <a:spcAft>
                <a:spcPts val="600"/>
              </a:spcAft>
            </a:pPr>
            <a:r>
              <a:rPr lang="en-US">
                <a:solidFill>
                  <a:schemeClr val="tx1">
                    <a:lumMod val="50000"/>
                    <a:lumOff val="50000"/>
                  </a:schemeClr>
                </a:solidFill>
              </a:rPr>
              <a:t>rshp.scot</a:t>
            </a:r>
          </a:p>
        </p:txBody>
      </p:sp>
      <p:pic>
        <p:nvPicPr>
          <p:cNvPr id="7" name="Picture 6" descr="A picture containing indoor, table&#10;&#10;Description automatically generated">
            <a:extLst>
              <a:ext uri="{FF2B5EF4-FFF2-40B4-BE49-F238E27FC236}">
                <a16:creationId xmlns:a16="http://schemas.microsoft.com/office/drawing/2014/main" id="{D88956C4-B16C-4C57-A408-919E8D9AE2F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018" r="5731" b="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05959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C9C725C-F425-4529-863D-F5C70AEFF739}"/>
              </a:ext>
            </a:extLst>
          </p:cNvPr>
          <p:cNvSpPr>
            <a:spLocks noGrp="1"/>
          </p:cNvSpPr>
          <p:nvPr>
            <p:ph idx="1"/>
          </p:nvPr>
        </p:nvSpPr>
        <p:spPr>
          <a:xfrm>
            <a:off x="411479" y="2688336"/>
            <a:ext cx="4498848" cy="3584448"/>
          </a:xfrm>
        </p:spPr>
        <p:txBody>
          <a:bodyPr anchor="t">
            <a:normAutofit/>
          </a:bodyPr>
          <a:lstStyle/>
          <a:p>
            <a:pPr marL="0" indent="0">
              <a:buNone/>
            </a:pPr>
            <a:r>
              <a:rPr lang="en-GB" sz="2400"/>
              <a:t>Thinking about </a:t>
            </a:r>
            <a:r>
              <a:rPr lang="en-GB" sz="2400" b="1"/>
              <a:t>communication</a:t>
            </a:r>
          </a:p>
          <a:p>
            <a:pPr marL="0" lvl="0" indent="0">
              <a:buNone/>
            </a:pPr>
            <a:endParaRPr lang="en-GB" sz="2400"/>
          </a:p>
          <a:p>
            <a:pPr marL="0" lvl="0" indent="0">
              <a:buNone/>
            </a:pPr>
            <a:r>
              <a:rPr lang="en-GB" sz="2400"/>
              <a:t>How do you know when a baby is happy?</a:t>
            </a:r>
          </a:p>
        </p:txBody>
      </p:sp>
      <p:sp>
        <p:nvSpPr>
          <p:cNvPr id="4" name="Footer Placeholder 3">
            <a:extLst>
              <a:ext uri="{FF2B5EF4-FFF2-40B4-BE49-F238E27FC236}">
                <a16:creationId xmlns:a16="http://schemas.microsoft.com/office/drawing/2014/main" id="{6AF01C89-3C35-4FD5-ADD9-839BA87F5336}"/>
              </a:ext>
            </a:extLst>
          </p:cNvPr>
          <p:cNvSpPr>
            <a:spLocks noGrp="1"/>
          </p:cNvSpPr>
          <p:nvPr>
            <p:ph type="ftr" sz="quarter" idx="11"/>
          </p:nvPr>
        </p:nvSpPr>
        <p:spPr>
          <a:xfrm>
            <a:off x="1901952" y="6356350"/>
            <a:ext cx="3017520" cy="365125"/>
          </a:xfrm>
        </p:spPr>
        <p:txBody>
          <a:bodyPr>
            <a:normAutofit/>
          </a:bodyPr>
          <a:lstStyle/>
          <a:p>
            <a:pPr algn="r">
              <a:spcAft>
                <a:spcPts val="600"/>
              </a:spcAft>
            </a:pPr>
            <a:r>
              <a:rPr lang="en-US">
                <a:solidFill>
                  <a:schemeClr val="tx1">
                    <a:lumMod val="50000"/>
                    <a:lumOff val="50000"/>
                  </a:schemeClr>
                </a:solidFill>
              </a:rPr>
              <a:t>rshp.scot</a:t>
            </a:r>
          </a:p>
        </p:txBody>
      </p:sp>
      <p:pic>
        <p:nvPicPr>
          <p:cNvPr id="5" name="Picture 4" descr="A baby posing for the camera&#10;&#10;Description automatically generated">
            <a:extLst>
              <a:ext uri="{FF2B5EF4-FFF2-40B4-BE49-F238E27FC236}">
                <a16:creationId xmlns:a16="http://schemas.microsoft.com/office/drawing/2014/main" id="{6C00BC8B-4B1C-467F-99A1-D1B707F223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453" r="4456" b="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969081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posing for the camera&#10;&#10;Description automatically generated">
            <a:extLst>
              <a:ext uri="{FF2B5EF4-FFF2-40B4-BE49-F238E27FC236}">
                <a16:creationId xmlns:a16="http://schemas.microsoft.com/office/drawing/2014/main" id="{3285FB16-94BF-42CF-B0CB-9EFD6F7EB8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b="31026"/>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descr="A person posing for the camera&#10;&#10;Description automatically generated">
            <a:extLst>
              <a:ext uri="{FF2B5EF4-FFF2-40B4-BE49-F238E27FC236}">
                <a16:creationId xmlns:a16="http://schemas.microsoft.com/office/drawing/2014/main" id="{C01F0D43-D930-4204-A126-050A9B435F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5599" r="-2" b="23668"/>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4" name="Freeform: Shape 1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C9C725C-F425-4529-863D-F5C70AEFF739}"/>
              </a:ext>
            </a:extLst>
          </p:cNvPr>
          <p:cNvSpPr>
            <a:spLocks noGrp="1"/>
          </p:cNvSpPr>
          <p:nvPr>
            <p:ph idx="1"/>
          </p:nvPr>
        </p:nvSpPr>
        <p:spPr>
          <a:xfrm>
            <a:off x="448056" y="2512611"/>
            <a:ext cx="4832803" cy="3664351"/>
          </a:xfrm>
        </p:spPr>
        <p:txBody>
          <a:bodyPr>
            <a:normAutofit/>
          </a:bodyPr>
          <a:lstStyle/>
          <a:p>
            <a:pPr marL="0" indent="0">
              <a:buNone/>
            </a:pPr>
            <a:r>
              <a:rPr lang="en-GB" sz="2400" dirty="0"/>
              <a:t>Thinking about </a:t>
            </a:r>
            <a:r>
              <a:rPr lang="en-GB" sz="2400" b="1" dirty="0"/>
              <a:t>communication</a:t>
            </a:r>
          </a:p>
          <a:p>
            <a:pPr marL="0" lvl="0" indent="0">
              <a:buNone/>
            </a:pPr>
            <a:endParaRPr lang="en-GB" sz="2400" dirty="0"/>
          </a:p>
          <a:p>
            <a:pPr marL="0" lvl="0" indent="0">
              <a:buNone/>
            </a:pPr>
            <a:r>
              <a:rPr lang="en-GB" sz="2400" dirty="0"/>
              <a:t>How do you know when a friend is either happy or a bit upset with you? </a:t>
            </a:r>
          </a:p>
        </p:txBody>
      </p:sp>
      <p:sp>
        <p:nvSpPr>
          <p:cNvPr id="4" name="Footer Placeholder 3">
            <a:extLst>
              <a:ext uri="{FF2B5EF4-FFF2-40B4-BE49-F238E27FC236}">
                <a16:creationId xmlns:a16="http://schemas.microsoft.com/office/drawing/2014/main" id="{6AF01C89-3C35-4FD5-ADD9-839BA87F5336}"/>
              </a:ext>
            </a:extLst>
          </p:cNvPr>
          <p:cNvSpPr>
            <a:spLocks noGrp="1"/>
          </p:cNvSpPr>
          <p:nvPr>
            <p:ph type="ftr" sz="quarter" idx="11"/>
          </p:nvPr>
        </p:nvSpPr>
        <p:spPr>
          <a:xfrm>
            <a:off x="1773936" y="6356350"/>
            <a:ext cx="2994766" cy="365125"/>
          </a:xfrm>
        </p:spPr>
        <p:txBody>
          <a:bodyPr>
            <a:normAutofit/>
          </a:bodyPr>
          <a:lstStyle/>
          <a:p>
            <a:pPr algn="r">
              <a:spcAft>
                <a:spcPts val="600"/>
              </a:spcAft>
            </a:pPr>
            <a:r>
              <a:rPr lang="en-US">
                <a:solidFill>
                  <a:schemeClr val="tx1">
                    <a:lumMod val="50000"/>
                    <a:lumOff val="50000"/>
                  </a:schemeClr>
                </a:solidFill>
              </a:rPr>
              <a:t>rshp.scot</a:t>
            </a:r>
          </a:p>
        </p:txBody>
      </p:sp>
    </p:spTree>
    <p:extLst>
      <p:ext uri="{BB962C8B-B14F-4D97-AF65-F5344CB8AC3E}">
        <p14:creationId xmlns:p14="http://schemas.microsoft.com/office/powerpoint/2010/main" val="525389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C9C725C-F425-4529-863D-F5C70AEFF739}"/>
              </a:ext>
            </a:extLst>
          </p:cNvPr>
          <p:cNvSpPr>
            <a:spLocks noGrp="1"/>
          </p:cNvSpPr>
          <p:nvPr>
            <p:ph idx="1"/>
          </p:nvPr>
        </p:nvSpPr>
        <p:spPr>
          <a:xfrm>
            <a:off x="420624" y="2688336"/>
            <a:ext cx="4498848" cy="3584448"/>
          </a:xfrm>
        </p:spPr>
        <p:txBody>
          <a:bodyPr anchor="t">
            <a:normAutofit/>
          </a:bodyPr>
          <a:lstStyle/>
          <a:p>
            <a:pPr marL="0" indent="0">
              <a:buNone/>
            </a:pPr>
            <a:r>
              <a:rPr lang="en-GB" sz="2400"/>
              <a:t>Thinking about </a:t>
            </a:r>
            <a:r>
              <a:rPr lang="en-GB" sz="2400" b="1"/>
              <a:t>communication</a:t>
            </a:r>
          </a:p>
          <a:p>
            <a:pPr marL="0" lvl="0" indent="0">
              <a:buNone/>
            </a:pPr>
            <a:endParaRPr lang="en-GB" sz="2400"/>
          </a:p>
          <a:p>
            <a:pPr marL="0" lvl="0" indent="0">
              <a:buNone/>
            </a:pPr>
            <a:r>
              <a:rPr lang="en-GB" sz="2400"/>
              <a:t>How do you know when someone at home is unhappy about something you have done?</a:t>
            </a:r>
          </a:p>
        </p:txBody>
      </p:sp>
      <p:sp>
        <p:nvSpPr>
          <p:cNvPr id="4" name="Footer Placeholder 3">
            <a:extLst>
              <a:ext uri="{FF2B5EF4-FFF2-40B4-BE49-F238E27FC236}">
                <a16:creationId xmlns:a16="http://schemas.microsoft.com/office/drawing/2014/main" id="{6AF01C89-3C35-4FD5-ADD9-839BA87F5336}"/>
              </a:ext>
            </a:extLst>
          </p:cNvPr>
          <p:cNvSpPr>
            <a:spLocks noGrp="1"/>
          </p:cNvSpPr>
          <p:nvPr>
            <p:ph type="ftr" sz="quarter" idx="11"/>
          </p:nvPr>
        </p:nvSpPr>
        <p:spPr>
          <a:xfrm>
            <a:off x="1901952" y="6356350"/>
            <a:ext cx="3017520" cy="365125"/>
          </a:xfrm>
        </p:spPr>
        <p:txBody>
          <a:bodyPr>
            <a:normAutofit/>
          </a:bodyPr>
          <a:lstStyle/>
          <a:p>
            <a:pPr algn="r">
              <a:spcAft>
                <a:spcPts val="600"/>
              </a:spcAft>
            </a:pPr>
            <a:r>
              <a:rPr lang="en-US">
                <a:solidFill>
                  <a:schemeClr val="tx1">
                    <a:lumMod val="50000"/>
                    <a:lumOff val="50000"/>
                  </a:schemeClr>
                </a:solidFill>
              </a:rPr>
              <a:t>rshp.scot</a:t>
            </a:r>
          </a:p>
        </p:txBody>
      </p:sp>
      <p:pic>
        <p:nvPicPr>
          <p:cNvPr id="5" name="Picture 4" descr="A picture containing person, glasses, man, sitting&#10;&#10;Description automatically generated">
            <a:extLst>
              <a:ext uri="{FF2B5EF4-FFF2-40B4-BE49-F238E27FC236}">
                <a16:creationId xmlns:a16="http://schemas.microsoft.com/office/drawing/2014/main" id="{E1D8888F-8845-4F6C-A706-7D69569A61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953" r="4956" b="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241321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C9C725C-F425-4529-863D-F5C70AEFF739}"/>
              </a:ext>
            </a:extLst>
          </p:cNvPr>
          <p:cNvSpPr>
            <a:spLocks noGrp="1"/>
          </p:cNvSpPr>
          <p:nvPr>
            <p:ph idx="1"/>
          </p:nvPr>
        </p:nvSpPr>
        <p:spPr>
          <a:xfrm>
            <a:off x="411479" y="2688336"/>
            <a:ext cx="4498848" cy="3584448"/>
          </a:xfrm>
        </p:spPr>
        <p:txBody>
          <a:bodyPr anchor="t">
            <a:normAutofit/>
          </a:bodyPr>
          <a:lstStyle/>
          <a:p>
            <a:pPr marL="0" indent="0">
              <a:buNone/>
            </a:pPr>
            <a:r>
              <a:rPr lang="en-GB" sz="2400" dirty="0"/>
              <a:t>Thinking about </a:t>
            </a:r>
            <a:r>
              <a:rPr lang="en-GB" sz="2400" b="1" dirty="0"/>
              <a:t>communication</a:t>
            </a:r>
          </a:p>
          <a:p>
            <a:pPr marL="0" lvl="0" indent="0">
              <a:buNone/>
            </a:pPr>
            <a:endParaRPr lang="en-GB" sz="2400" dirty="0"/>
          </a:p>
          <a:p>
            <a:pPr marL="0" lvl="0" indent="0">
              <a:buNone/>
            </a:pPr>
            <a:r>
              <a:rPr lang="en-GB" sz="2400" dirty="0"/>
              <a:t>Who do you know that’s really good at communicating by just facial expressions or body language? </a:t>
            </a:r>
          </a:p>
        </p:txBody>
      </p:sp>
      <p:sp>
        <p:nvSpPr>
          <p:cNvPr id="4" name="Footer Placeholder 3">
            <a:extLst>
              <a:ext uri="{FF2B5EF4-FFF2-40B4-BE49-F238E27FC236}">
                <a16:creationId xmlns:a16="http://schemas.microsoft.com/office/drawing/2014/main" id="{6AF01C89-3C35-4FD5-ADD9-839BA87F5336}"/>
              </a:ext>
            </a:extLst>
          </p:cNvPr>
          <p:cNvSpPr>
            <a:spLocks noGrp="1"/>
          </p:cNvSpPr>
          <p:nvPr>
            <p:ph type="ftr" sz="quarter" idx="11"/>
          </p:nvPr>
        </p:nvSpPr>
        <p:spPr>
          <a:xfrm>
            <a:off x="1901952" y="6356350"/>
            <a:ext cx="3017520" cy="365125"/>
          </a:xfrm>
        </p:spPr>
        <p:txBody>
          <a:bodyPr>
            <a:normAutofit/>
          </a:bodyPr>
          <a:lstStyle/>
          <a:p>
            <a:pPr algn="r">
              <a:spcAft>
                <a:spcPts val="600"/>
              </a:spcAft>
            </a:pPr>
            <a:r>
              <a:rPr lang="en-US">
                <a:solidFill>
                  <a:schemeClr val="tx1">
                    <a:lumMod val="50000"/>
                    <a:lumOff val="50000"/>
                  </a:schemeClr>
                </a:solidFill>
              </a:rPr>
              <a:t>rshp.scot</a:t>
            </a:r>
          </a:p>
        </p:txBody>
      </p:sp>
      <p:pic>
        <p:nvPicPr>
          <p:cNvPr id="5" name="Picture 4" descr="A person posing for the camera&#10;&#10;Description automatically generated">
            <a:extLst>
              <a:ext uri="{FF2B5EF4-FFF2-40B4-BE49-F238E27FC236}">
                <a16:creationId xmlns:a16="http://schemas.microsoft.com/office/drawing/2014/main" id="{CDF59460-6CF1-46C1-9205-1C9883C3ED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453" r="4456" b="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898903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568</Words>
  <Application>Microsoft Office PowerPoint</Application>
  <PresentationFormat>Widescreen</PresentationFormat>
  <Paragraphs>61</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Romantic and Loving Relationships:  How do you make a relationship 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make a relationship work?</dc:title>
  <dc:creator>Colin Morrison</dc:creator>
  <cp:lastModifiedBy>Colin Morrison TASC Morrison</cp:lastModifiedBy>
  <cp:revision>3</cp:revision>
  <dcterms:created xsi:type="dcterms:W3CDTF">2020-04-15T08:08:25Z</dcterms:created>
  <dcterms:modified xsi:type="dcterms:W3CDTF">2024-01-11T12:53:05Z</dcterms:modified>
</cp:coreProperties>
</file>