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6"/>
  </p:notesMasterIdLst>
  <p:sldIdLst>
    <p:sldId id="256" r:id="rId2"/>
    <p:sldId id="298" r:id="rId3"/>
    <p:sldId id="282" r:id="rId4"/>
    <p:sldId id="290" r:id="rId5"/>
    <p:sldId id="291" r:id="rId6"/>
    <p:sldId id="297" r:id="rId7"/>
    <p:sldId id="306" r:id="rId8"/>
    <p:sldId id="299" r:id="rId9"/>
    <p:sldId id="283" r:id="rId10"/>
    <p:sldId id="300" r:id="rId11"/>
    <p:sldId id="301" r:id="rId12"/>
    <p:sldId id="307" r:id="rId13"/>
    <p:sldId id="302" r:id="rId14"/>
    <p:sldId id="30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CAF005-8618-8544-8B21-5EB6D249B426}" v="9" dt="2021-09-30T14:57:56.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17" autoAdjust="0"/>
    <p:restoredTop sz="94422"/>
  </p:normalViewPr>
  <p:slideViewPr>
    <p:cSldViewPr snapToGrid="0" snapToObjects="1">
      <p:cViewPr varScale="1">
        <p:scale>
          <a:sx n="121" d="100"/>
          <a:sy n="121" d="100"/>
        </p:scale>
        <p:origin x="21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 Robertson" userId="cb37bfa76ebf819d" providerId="LiveId" clId="{B3CAF005-8618-8544-8B21-5EB6D249B426}"/>
    <pc:docChg chg="modSld">
      <pc:chgData name="Ross Robertson" userId="cb37bfa76ebf819d" providerId="LiveId" clId="{B3CAF005-8618-8544-8B21-5EB6D249B426}" dt="2021-09-30T14:57:56.361" v="19" actId="18331"/>
      <pc:docMkLst>
        <pc:docMk/>
      </pc:docMkLst>
      <pc:sldChg chg="modSp mod">
        <pc:chgData name="Ross Robertson" userId="cb37bfa76ebf819d" providerId="LiveId" clId="{B3CAF005-8618-8544-8B21-5EB6D249B426}" dt="2021-09-30T14:46:14.979" v="4" actId="18331"/>
        <pc:sldMkLst>
          <pc:docMk/>
          <pc:sldMk cId="1499119782" sldId="291"/>
        </pc:sldMkLst>
        <pc:spChg chg="mod">
          <ac:chgData name="Ross Robertson" userId="cb37bfa76ebf819d" providerId="LiveId" clId="{B3CAF005-8618-8544-8B21-5EB6D249B426}" dt="2021-09-30T14:46:14.979" v="4" actId="18331"/>
          <ac:spMkLst>
            <pc:docMk/>
            <pc:sldMk cId="1499119782" sldId="291"/>
            <ac:spMk id="2" creationId="{DDCE2009-3FF3-034C-9AE6-CF4A768A9F4A}"/>
          </ac:spMkLst>
        </pc:spChg>
      </pc:sldChg>
      <pc:sldChg chg="modSp mod">
        <pc:chgData name="Ross Robertson" userId="cb37bfa76ebf819d" providerId="LiveId" clId="{B3CAF005-8618-8544-8B21-5EB6D249B426}" dt="2021-09-30T14:57:56.361" v="19" actId="18331"/>
        <pc:sldMkLst>
          <pc:docMk/>
          <pc:sldMk cId="2833462469" sldId="299"/>
        </pc:sldMkLst>
        <pc:spChg chg="mod">
          <ac:chgData name="Ross Robertson" userId="cb37bfa76ebf819d" providerId="LiveId" clId="{B3CAF005-8618-8544-8B21-5EB6D249B426}" dt="2021-09-30T14:57:56.361" v="19" actId="18331"/>
          <ac:spMkLst>
            <pc:docMk/>
            <pc:sldMk cId="2833462469" sldId="299"/>
            <ac:spMk id="2" creationId="{DDCE2009-3FF3-034C-9AE6-CF4A768A9F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C4DEC2-D373-C144-9989-E48E3CF07E99}" type="datetimeFigureOut">
              <a:rPr lang="en-US" smtClean="0"/>
              <a:t>9/30/21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F0F7F-A767-6F44-8124-CE485D4C9FEB}" type="slidenum">
              <a:rPr lang="en-US" smtClean="0"/>
              <a:t>‹#›</a:t>
            </a:fld>
            <a:endParaRPr lang="en-US"/>
          </a:p>
        </p:txBody>
      </p:sp>
    </p:spTree>
    <p:extLst>
      <p:ext uri="{BB962C8B-B14F-4D97-AF65-F5344CB8AC3E}">
        <p14:creationId xmlns:p14="http://schemas.microsoft.com/office/powerpoint/2010/main" val="56773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F0F7F-A767-6F44-8124-CE485D4C9FEB}" type="slidenum">
              <a:rPr lang="en-US" smtClean="0"/>
              <a:t>1</a:t>
            </a:fld>
            <a:endParaRPr lang="en-US"/>
          </a:p>
        </p:txBody>
      </p:sp>
    </p:spTree>
    <p:extLst>
      <p:ext uri="{BB962C8B-B14F-4D97-AF65-F5344CB8AC3E}">
        <p14:creationId xmlns:p14="http://schemas.microsoft.com/office/powerpoint/2010/main" val="13502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B112EAA-BA00-2147-ABD6-74B03946A8D6}" type="datetime1">
              <a:rPr lang="en-GB" smtClean="0"/>
              <a:t>30/09/2021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0A56C-63C6-2C4E-A356-F272D297E791}" type="datetime1">
              <a:rPr lang="en-GB" smtClean="0"/>
              <a:t>30/09/2021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8AF4B7-5C40-B147-BA95-9C339BAB8859}" type="datetime1">
              <a:rPr lang="en-GB" smtClean="0"/>
              <a:t>30/09/2021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B6705F-C3EB-FF4F-87E5-9C46E36743D0}" type="datetime1">
              <a:rPr lang="en-GB" smtClean="0"/>
              <a:t>30/09/2021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DC1C7-0CCE-9F40-AD83-72FAAD15F1AB}" type="datetime1">
              <a:rPr lang="en-GB" smtClean="0"/>
              <a:t>30/09/2021</a:t>
            </a:fld>
            <a:endParaRPr lang="en-US"/>
          </a:p>
        </p:txBody>
      </p:sp>
      <p:sp>
        <p:nvSpPr>
          <p:cNvPr id="5" name="Footer Placeholder 4"/>
          <p:cNvSpPr>
            <a:spLocks noGrp="1"/>
          </p:cNvSpPr>
          <p:nvPr>
            <p:ph type="ftr" sz="quarter" idx="11"/>
          </p:nvPr>
        </p:nvSpPr>
        <p:spPr/>
        <p:txBody>
          <a:bodyPr/>
          <a:lstStyle/>
          <a:p>
            <a:r>
              <a:rPr lang="en-US"/>
              <a:t>rshp.scot</a:t>
            </a:r>
          </a:p>
        </p:txBody>
      </p:sp>
      <p:sp>
        <p:nvSpPr>
          <p:cNvPr id="6" name="Slide Number Placeholder 5"/>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59FA1B-12CC-2041-8555-EC33A6D58207}" type="datetime1">
              <a:rPr lang="en-GB" smtClean="0"/>
              <a:t>30/09/2021</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8E377C-CC5F-A249-8F15-9711F1AB9308}" type="datetime1">
              <a:rPr lang="en-GB" smtClean="0"/>
              <a:t>30/09/2021</a:t>
            </a:fld>
            <a:endParaRPr lang="en-US"/>
          </a:p>
        </p:txBody>
      </p:sp>
      <p:sp>
        <p:nvSpPr>
          <p:cNvPr id="8" name="Footer Placeholder 7"/>
          <p:cNvSpPr>
            <a:spLocks noGrp="1"/>
          </p:cNvSpPr>
          <p:nvPr>
            <p:ph type="ftr" sz="quarter" idx="11"/>
          </p:nvPr>
        </p:nvSpPr>
        <p:spPr/>
        <p:txBody>
          <a:bodyPr/>
          <a:lstStyle/>
          <a:p>
            <a:r>
              <a:rPr lang="en-US"/>
              <a:t>rshp.scot</a:t>
            </a:r>
          </a:p>
        </p:txBody>
      </p:sp>
      <p:sp>
        <p:nvSpPr>
          <p:cNvPr id="9" name="Slide Number Placeholder 8"/>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EB2607-D85E-5542-928B-D3CCCE2355D1}" type="datetime1">
              <a:rPr lang="en-GB" smtClean="0"/>
              <a:t>30/09/2021</a:t>
            </a:fld>
            <a:endParaRPr lang="en-US"/>
          </a:p>
        </p:txBody>
      </p:sp>
      <p:sp>
        <p:nvSpPr>
          <p:cNvPr id="4" name="Footer Placeholder 3"/>
          <p:cNvSpPr>
            <a:spLocks noGrp="1"/>
          </p:cNvSpPr>
          <p:nvPr>
            <p:ph type="ftr" sz="quarter" idx="11"/>
          </p:nvPr>
        </p:nvSpPr>
        <p:spPr/>
        <p:txBody>
          <a:bodyPr/>
          <a:lstStyle/>
          <a:p>
            <a:r>
              <a:rPr lang="en-US"/>
              <a:t>rshp.scot</a:t>
            </a:r>
          </a:p>
        </p:txBody>
      </p:sp>
      <p:sp>
        <p:nvSpPr>
          <p:cNvPr id="5" name="Slide Number Placeholder 4"/>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9C97-0E73-5743-AB91-3CA412E8CD33}" type="datetime1">
              <a:rPr lang="en-GB" smtClean="0"/>
              <a:t>30/09/2021</a:t>
            </a:fld>
            <a:endParaRPr lang="en-US"/>
          </a:p>
        </p:txBody>
      </p:sp>
      <p:sp>
        <p:nvSpPr>
          <p:cNvPr id="3" name="Footer Placeholder 2"/>
          <p:cNvSpPr>
            <a:spLocks noGrp="1"/>
          </p:cNvSpPr>
          <p:nvPr>
            <p:ph type="ftr" sz="quarter" idx="11"/>
          </p:nvPr>
        </p:nvSpPr>
        <p:spPr/>
        <p:txBody>
          <a:bodyPr/>
          <a:lstStyle/>
          <a:p>
            <a:r>
              <a:rPr lang="en-US"/>
              <a:t>rshp.scot</a:t>
            </a:r>
          </a:p>
        </p:txBody>
      </p:sp>
      <p:sp>
        <p:nvSpPr>
          <p:cNvPr id="4" name="Slide Number Placeholder 3"/>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3252E4-20F1-EA48-8DD4-61F9E212110B}" type="datetime1">
              <a:rPr lang="en-GB" smtClean="0"/>
              <a:t>30/09/2021</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153BB-8561-924D-A6E8-6BB383B31666}" type="datetime1">
              <a:rPr lang="en-GB" smtClean="0"/>
              <a:t>30/09/2021</a:t>
            </a:fld>
            <a:endParaRPr lang="en-US"/>
          </a:p>
        </p:txBody>
      </p:sp>
      <p:sp>
        <p:nvSpPr>
          <p:cNvPr id="6" name="Footer Placeholder 5"/>
          <p:cNvSpPr>
            <a:spLocks noGrp="1"/>
          </p:cNvSpPr>
          <p:nvPr>
            <p:ph type="ftr" sz="quarter" idx="11"/>
          </p:nvPr>
        </p:nvSpPr>
        <p:spPr/>
        <p:txBody>
          <a:bodyPr/>
          <a:lstStyle/>
          <a:p>
            <a:r>
              <a:rPr lang="en-US"/>
              <a:t>rshp.scot</a:t>
            </a:r>
          </a:p>
        </p:txBody>
      </p:sp>
      <p:sp>
        <p:nvSpPr>
          <p:cNvPr id="7" name="Slide Number Placeholder 6"/>
          <p:cNvSpPr>
            <a:spLocks noGrp="1"/>
          </p:cNvSpPr>
          <p:nvPr>
            <p:ph type="sldNum" sz="quarter" idx="12"/>
          </p:nvPr>
        </p:nvSpPr>
        <p:spPr/>
        <p:txBody>
          <a:bodyPr/>
          <a:lstStyle/>
          <a:p>
            <a:fld id="{080C5059-AB0B-AD49-9B4E-EA2F275CAE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7B188-933C-F54B-A7A5-8CEBDC99A23F}" type="datetime1">
              <a:rPr lang="en-GB" smtClean="0"/>
              <a:t>30/09/2021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rshp.scot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C5059-AB0B-AD49-9B4E-EA2F275CAE69}" type="slidenum">
              <a:rPr lang="en-US" smtClean="0"/>
              <a:t>‹#›</a:t>
            </a:fld>
            <a:endParaRPr lang="en-US"/>
          </a:p>
        </p:txBody>
      </p:sp>
    </p:spTree>
    <p:extLst>
      <p:ext uri="{BB962C8B-B14F-4D97-AF65-F5344CB8AC3E}">
        <p14:creationId xmlns:p14="http://schemas.microsoft.com/office/powerpoint/2010/main" val="2030988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skeptic.com/reading_room/how-porn-is-messing-with-your-manhoo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hyperlink" Target="https://youtu.be/VHPTV1OLkss"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youtu.be/q64hTNEj6KQ"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youtu.be/zHO568U2dkU"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6834" y="1153572"/>
            <a:ext cx="3200400" cy="4461163"/>
          </a:xfrm>
        </p:spPr>
        <p:txBody>
          <a:bodyPr vert="horz" lIns="91440" tIns="45720" rIns="91440" bIns="45720" rtlCol="0" anchor="ctr">
            <a:normAutofit/>
          </a:bodyPr>
          <a:lstStyle/>
          <a:p>
            <a:pPr algn="l"/>
            <a:r>
              <a:rPr lang="en-US" sz="3600" b="1" kern="1200" dirty="0">
                <a:solidFill>
                  <a:srgbClr val="FFFFFF"/>
                </a:solidFill>
                <a:latin typeface="+mn-lt"/>
                <a:ea typeface="+mj-ea"/>
                <a:cs typeface="+mj-cs"/>
              </a:rPr>
              <a:t>Pornography: What’s the problem? </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p:cNvSpPr>
            <a:spLocks noGrp="1"/>
          </p:cNvSpPr>
          <p:nvPr>
            <p:ph type="subTitle" idx="1"/>
          </p:nvPr>
        </p:nvSpPr>
        <p:spPr>
          <a:xfrm>
            <a:off x="4447308" y="591344"/>
            <a:ext cx="6906491" cy="5585619"/>
          </a:xfrm>
        </p:spPr>
        <p:txBody>
          <a:bodyPr vert="horz" lIns="91440" tIns="45720" rIns="91440" bIns="45720" rtlCol="0" anchor="ctr">
            <a:normAutofit/>
          </a:bodyPr>
          <a:lstStyle/>
          <a:p>
            <a:pPr marL="342900" lvl="0" indent="-228600" algn="l">
              <a:buFont typeface="Arial" panose="020B0604020202020204" pitchFamily="34" charset="0"/>
              <a:buChar char="•"/>
            </a:pPr>
            <a:r>
              <a:rPr lang="en-US"/>
              <a:t>I can describe the affect that exposure to pornography can have on the individual.</a:t>
            </a:r>
          </a:p>
          <a:p>
            <a:pPr marL="342900" lvl="0" indent="-228600" algn="l">
              <a:buFont typeface="Arial" panose="020B0604020202020204" pitchFamily="34" charset="0"/>
              <a:buChar char="•"/>
            </a:pPr>
            <a:r>
              <a:rPr lang="en-US"/>
              <a:t>I can explain that pornography presents behaviours that can be violent or degrading, and that these behaviours are not appropriate in real-life relationships. </a:t>
            </a:r>
          </a:p>
          <a:p>
            <a:pPr marL="342900" lvl="0" indent="-228600" algn="l">
              <a:buFont typeface="Arial" panose="020B0604020202020204" pitchFamily="34" charset="0"/>
              <a:buChar char="•"/>
            </a:pPr>
            <a:r>
              <a:rPr lang="en-US"/>
              <a:t>I understand the law on pornography.</a:t>
            </a:r>
          </a:p>
          <a:p>
            <a:pPr marL="342900" lvl="0" indent="-228600" algn="l">
              <a:buFont typeface="Arial" panose="020B0604020202020204" pitchFamily="34" charset="0"/>
              <a:buChar char="•"/>
            </a:pPr>
            <a:r>
              <a:rPr lang="en-US"/>
              <a:t>I can express my own views on pornography. </a:t>
            </a:r>
          </a:p>
          <a:p>
            <a:pPr lvl="0" indent="-228600" algn="l">
              <a:buFont typeface="Arial" panose="020B0604020202020204" pitchFamily="34" charset="0"/>
              <a:buChar char="•"/>
            </a:pPr>
            <a:endParaRPr lang="en-US"/>
          </a:p>
        </p:txBody>
      </p:sp>
      <p:sp>
        <p:nvSpPr>
          <p:cNvPr id="4" name="Footer Placeholder 3"/>
          <p:cNvSpPr>
            <a:spLocks noGrp="1"/>
          </p:cNvSpPr>
          <p:nvPr>
            <p:ph type="ftr" sz="quarter" idx="11"/>
          </p:nvPr>
        </p:nvSpPr>
        <p:spPr>
          <a:xfrm>
            <a:off x="4038600" y="6356350"/>
            <a:ext cx="5251174"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rshp.scot</a:t>
            </a:r>
          </a:p>
        </p:txBody>
      </p:sp>
    </p:spTree>
    <p:extLst>
      <p:ext uri="{BB962C8B-B14F-4D97-AF65-F5344CB8AC3E}">
        <p14:creationId xmlns:p14="http://schemas.microsoft.com/office/powerpoint/2010/main" val="97944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20C988C-FAAD-4B22-8BA7-6B5DEFD8D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38201" y="373946"/>
            <a:ext cx="5114150" cy="1325563"/>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4400" b="1" dirty="0">
              <a:latin typeface="+mj-lt"/>
              <a:ea typeface="+mj-ea"/>
              <a:cs typeface="+mj-cs"/>
            </a:endParaRPr>
          </a:p>
        </p:txBody>
      </p:sp>
      <p:sp>
        <p:nvSpPr>
          <p:cNvPr id="5" name="TextBox 4"/>
          <p:cNvSpPr txBox="1"/>
          <p:nvPr/>
        </p:nvSpPr>
        <p:spPr>
          <a:xfrm>
            <a:off x="724587" y="622270"/>
            <a:ext cx="5776087" cy="4351338"/>
          </a:xfrm>
          <a:prstGeom prst="rect">
            <a:avLst/>
          </a:prstGeom>
        </p:spPr>
        <p:txBody>
          <a:bodyPr vert="horz" lIns="91440" tIns="45720" rIns="91440" bIns="45720" rtlCol="0">
            <a:noAutofit/>
          </a:bodyPr>
          <a:lstStyle/>
          <a:p>
            <a:pPr>
              <a:lnSpc>
                <a:spcPct val="90000"/>
              </a:lnSpc>
              <a:spcAft>
                <a:spcPts val="600"/>
              </a:spcAft>
            </a:pPr>
            <a:r>
              <a:rPr lang="en-US" sz="2800" b="1" dirty="0">
                <a:ea typeface="+mj-ea"/>
                <a:cs typeface="+mj-cs"/>
              </a:rPr>
              <a:t>How does porn affect the brain?</a:t>
            </a:r>
          </a:p>
          <a:p>
            <a:pPr lvl="0">
              <a:lnSpc>
                <a:spcPct val="90000"/>
              </a:lnSpc>
              <a:spcAft>
                <a:spcPts val="600"/>
              </a:spcAft>
            </a:pPr>
            <a:endParaRPr lang="en-US" sz="2800" dirty="0"/>
          </a:p>
          <a:p>
            <a:pPr lvl="0">
              <a:lnSpc>
                <a:spcPct val="90000"/>
              </a:lnSpc>
              <a:spcAft>
                <a:spcPts val="600"/>
              </a:spcAft>
            </a:pPr>
            <a:r>
              <a:rPr lang="en-US" sz="2800" dirty="0"/>
              <a:t>If an image or scene is no longer stimulating enough for someone looking at a lot of porn they will look for variety, surprise factor in the content, more hard-core and stranger material, anything they haven’t seen in order to attain a sexual climax. One result is that some brains are being “digitally rewired” in a totally new way to demand change, excitement, and constant stimulation. </a:t>
            </a:r>
          </a:p>
        </p:txBody>
      </p:sp>
      <p:sp>
        <p:nvSpPr>
          <p:cNvPr id="14" name="Oval 1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2635" y="2507215"/>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rshp.scot</a:t>
            </a:r>
          </a:p>
        </p:txBody>
      </p:sp>
      <p:sp>
        <p:nvSpPr>
          <p:cNvPr id="16" name="Arc 15">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432189" flipV="1">
            <a:off x="7537061" y="1878543"/>
            <a:ext cx="4592562" cy="4592562"/>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7" name="Picture 6">
            <a:extLst>
              <a:ext uri="{FF2B5EF4-FFF2-40B4-BE49-F238E27FC236}">
                <a16:creationId xmlns:a16="http://schemas.microsoft.com/office/drawing/2014/main" id="{887D19B2-12F5-024B-B613-285B817BCE1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332706" y="532947"/>
            <a:ext cx="4724973" cy="4724973"/>
          </a:xfrm>
          <a:custGeom>
            <a:avLst/>
            <a:gdLst/>
            <a:ahLst/>
            <a:cxnLst/>
            <a:rect l="l" t="t" r="r" b="b"/>
            <a:pathLst>
              <a:path w="2185353" h="2064564">
                <a:moveTo>
                  <a:pt x="65529" y="0"/>
                </a:moveTo>
                <a:lnTo>
                  <a:pt x="2119824" y="0"/>
                </a:lnTo>
                <a:cubicBezTo>
                  <a:pt x="2156015" y="0"/>
                  <a:pt x="2185353" y="29338"/>
                  <a:pt x="2185353" y="65529"/>
                </a:cubicBezTo>
                <a:lnTo>
                  <a:pt x="2185353" y="1999035"/>
                </a:lnTo>
                <a:cubicBezTo>
                  <a:pt x="2185353" y="2035226"/>
                  <a:pt x="2156015" y="2064564"/>
                  <a:pt x="2119824" y="2064564"/>
                </a:cubicBezTo>
                <a:lnTo>
                  <a:pt x="65529" y="2064564"/>
                </a:lnTo>
                <a:cubicBezTo>
                  <a:pt x="29338" y="2064564"/>
                  <a:pt x="0" y="2035226"/>
                  <a:pt x="0" y="1999035"/>
                </a:cubicBezTo>
                <a:lnTo>
                  <a:pt x="0" y="65529"/>
                </a:lnTo>
                <a:cubicBezTo>
                  <a:pt x="0" y="29338"/>
                  <a:pt x="29338" y="0"/>
                  <a:pt x="65529" y="0"/>
                </a:cubicBezTo>
                <a:close/>
              </a:path>
            </a:pathLst>
          </a:custGeom>
        </p:spPr>
      </p:pic>
    </p:spTree>
    <p:extLst>
      <p:ext uri="{BB962C8B-B14F-4D97-AF65-F5344CB8AC3E}">
        <p14:creationId xmlns:p14="http://schemas.microsoft.com/office/powerpoint/2010/main" val="2118111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p:cNvSpPr txBox="1"/>
          <p:nvPr/>
        </p:nvSpPr>
        <p:spPr>
          <a:xfrm>
            <a:off x="838200" y="365125"/>
            <a:ext cx="5393361" cy="1325563"/>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4400" b="1" kern="1200" dirty="0">
              <a:solidFill>
                <a:schemeClr val="tx1"/>
              </a:solidFill>
              <a:latin typeface="+mj-lt"/>
              <a:ea typeface="+mj-ea"/>
              <a:cs typeface="+mj-cs"/>
            </a:endParaRPr>
          </a:p>
        </p:txBody>
      </p:sp>
      <p:sp>
        <p:nvSpPr>
          <p:cNvPr id="13" name="Freeform: Shape 12">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p:cNvSpPr txBox="1"/>
          <p:nvPr/>
        </p:nvSpPr>
        <p:spPr>
          <a:xfrm>
            <a:off x="648829" y="810940"/>
            <a:ext cx="5393361" cy="4351338"/>
          </a:xfrm>
          <a:prstGeom prst="rect">
            <a:avLst/>
          </a:prstGeom>
        </p:spPr>
        <p:txBody>
          <a:bodyPr vert="horz" lIns="91440" tIns="45720" rIns="91440" bIns="45720" rtlCol="0">
            <a:noAutofit/>
          </a:bodyPr>
          <a:lstStyle/>
          <a:p>
            <a:pPr>
              <a:lnSpc>
                <a:spcPct val="90000"/>
              </a:lnSpc>
              <a:spcAft>
                <a:spcPts val="600"/>
              </a:spcAft>
            </a:pPr>
            <a:r>
              <a:rPr lang="en-US" sz="2800" b="1" kern="1200" dirty="0">
                <a:solidFill>
                  <a:schemeClr val="tx1"/>
                </a:solidFill>
                <a:ea typeface="+mj-ea"/>
                <a:cs typeface="+mj-cs"/>
              </a:rPr>
              <a:t>How does porn affect the brain?</a:t>
            </a:r>
          </a:p>
          <a:p>
            <a:pPr>
              <a:lnSpc>
                <a:spcPct val="90000"/>
              </a:lnSpc>
              <a:spcAft>
                <a:spcPts val="600"/>
              </a:spcAft>
            </a:pPr>
            <a:endParaRPr lang="en-US" sz="2800" dirty="0"/>
          </a:p>
          <a:p>
            <a:pPr>
              <a:lnSpc>
                <a:spcPct val="90000"/>
              </a:lnSpc>
              <a:spcAft>
                <a:spcPts val="600"/>
              </a:spcAft>
            </a:pPr>
            <a:r>
              <a:rPr lang="en-US" sz="2800" dirty="0"/>
              <a:t>People who watch porn just have to hit the “reset” button and stop using porn completely for a few months. In fact, even if a person doesn’t think they are struggling, they might experiment with a break from porn, just to see if </a:t>
            </a:r>
            <a:r>
              <a:rPr lang="en-US" sz="2800"/>
              <a:t>they can.</a:t>
            </a:r>
            <a:endParaRPr lang="en-US" sz="2800" dirty="0"/>
          </a:p>
          <a:p>
            <a:pPr lvl="0" indent="-228600">
              <a:lnSpc>
                <a:spcPct val="90000"/>
              </a:lnSpc>
              <a:spcAft>
                <a:spcPts val="600"/>
              </a:spcAft>
              <a:buFont typeface="Arial" panose="020B0604020202020204" pitchFamily="34" charset="0"/>
              <a:buChar char="•"/>
            </a:pPr>
            <a:endParaRPr lang="en-US" sz="2800" dirty="0"/>
          </a:p>
          <a:p>
            <a:pPr lvl="0">
              <a:lnSpc>
                <a:spcPct val="90000"/>
              </a:lnSpc>
              <a:spcAft>
                <a:spcPts val="600"/>
              </a:spcAft>
            </a:pPr>
            <a:r>
              <a:rPr lang="en-US" dirty="0"/>
              <a:t>Source: </a:t>
            </a:r>
            <a:r>
              <a:rPr lang="en-US" dirty="0">
                <a:hlinkClick r:id="rId2"/>
              </a:rPr>
              <a:t>https://www.skeptic.com/reading_room/how-porn-is-messing-with-your-manhood/</a:t>
            </a:r>
            <a:r>
              <a:rPr lang="en-US" dirty="0"/>
              <a:t>  </a:t>
            </a:r>
          </a:p>
        </p:txBody>
      </p:sp>
      <p:sp>
        <p:nvSpPr>
          <p:cNvPr id="15" name="Oval 14">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0BB7642-5890-B647-B330-3FF6F9EF496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7" name="Freeform: Shape 16">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858610" y="6356350"/>
            <a:ext cx="3372951"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
        <p:nvSpPr>
          <p:cNvPr id="21" name="Freeform: Shape 2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37841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p:cNvSpPr txBox="1"/>
          <p:nvPr/>
        </p:nvSpPr>
        <p:spPr>
          <a:xfrm>
            <a:off x="838200" y="365125"/>
            <a:ext cx="5393361" cy="1325563"/>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4400" b="1" kern="1200" dirty="0">
              <a:solidFill>
                <a:schemeClr val="tx1"/>
              </a:solidFill>
              <a:latin typeface="+mj-lt"/>
              <a:ea typeface="+mj-ea"/>
              <a:cs typeface="+mj-cs"/>
            </a:endParaRPr>
          </a:p>
        </p:txBody>
      </p:sp>
      <p:sp>
        <p:nvSpPr>
          <p:cNvPr id="13" name="Freeform: Shape 12">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val 14">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A0BB7642-5890-B647-B330-3FF6F9EF496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flipH="1">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7" name="Freeform: Shape 16">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9" name="Straight Connector 18">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858610" y="6356350"/>
            <a:ext cx="3372951" cy="365125"/>
          </a:xfrm>
        </p:spPr>
        <p:txBody>
          <a:bodyPr vert="horz" lIns="91440" tIns="45720" rIns="91440" bIns="45720" rtlCol="0" anchor="ctr">
            <a:normAutofit/>
          </a:bodyPr>
          <a:lstStyle/>
          <a:p>
            <a:pPr algn="r">
              <a:spcAft>
                <a:spcPts val="600"/>
              </a:spcAft>
            </a:pPr>
            <a:r>
              <a:rPr lang="en-US" kern="1200" dirty="0">
                <a:solidFill>
                  <a:schemeClr val="tx1">
                    <a:tint val="75000"/>
                  </a:schemeClr>
                </a:solidFill>
                <a:latin typeface="+mn-lt"/>
                <a:ea typeface="+mn-ea"/>
                <a:cs typeface="+mn-cs"/>
              </a:rPr>
              <a:t>rshp.scot</a:t>
            </a:r>
          </a:p>
        </p:txBody>
      </p:sp>
      <p:sp>
        <p:nvSpPr>
          <p:cNvPr id="21" name="Freeform: Shape 2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6" name="TextBox 15">
            <a:extLst>
              <a:ext uri="{FF2B5EF4-FFF2-40B4-BE49-F238E27FC236}">
                <a16:creationId xmlns:a16="http://schemas.microsoft.com/office/drawing/2014/main" id="{FF470FD1-F086-410B-AF99-17A0C8629B29}"/>
              </a:ext>
            </a:extLst>
          </p:cNvPr>
          <p:cNvSpPr txBox="1"/>
          <p:nvPr/>
        </p:nvSpPr>
        <p:spPr>
          <a:xfrm>
            <a:off x="370425" y="608655"/>
            <a:ext cx="6283452" cy="5778761"/>
          </a:xfrm>
          <a:prstGeom prst="rect">
            <a:avLst/>
          </a:prstGeom>
          <a:noFill/>
        </p:spPr>
        <p:txBody>
          <a:bodyPr wrap="square">
            <a:spAutoFit/>
          </a:bodyPr>
          <a:lstStyle/>
          <a:p>
            <a:pPr>
              <a:lnSpc>
                <a:spcPct val="107000"/>
              </a:lnSpc>
            </a:pPr>
            <a:r>
              <a:rPr lang="en-GB" sz="20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Problem 4: Pornography as a fast adapting business model/The case of OnlyFans</a:t>
            </a:r>
          </a:p>
          <a:p>
            <a:pPr>
              <a:lnSpc>
                <a:spcPct val="107000"/>
              </a:lnSpc>
            </a:pPr>
            <a:endParaRPr lang="en-GB" sz="2000" b="1" dirty="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buFont typeface="Symbol" panose="05050102010706020507" pitchFamily="18" charset="2"/>
              <a:buChar char=""/>
            </a:pPr>
            <a:r>
              <a:rPr lang="en-GB"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What started as a way for anyone to share what they made or did has become mostly a place where explicit content is sold.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There are concerns that young people can be led into making content that is sexualised.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Creators on OnlyFans can be pushed to become more explicit, take more risks.</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Identities can be exposed, there is no guarantee that anything posted won’t be shared and impossible to remove it entirely from the internet.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Arial" panose="020B0604020202020204" pitchFamily="34" charset="0"/>
              </a:rPr>
              <a:t>Successful </a:t>
            </a:r>
            <a:r>
              <a:rPr lang="en-GB" sz="2000" dirty="0" err="1">
                <a:effectLst/>
                <a:latin typeface="Calibri" panose="020F0502020204030204" pitchFamily="34" charset="0"/>
                <a:ea typeface="Calibri" panose="020F0502020204030204" pitchFamily="34" charset="0"/>
                <a:cs typeface="Arial" panose="020B0604020202020204" pitchFamily="34" charset="0"/>
              </a:rPr>
              <a:t>OnlyFan</a:t>
            </a:r>
            <a:r>
              <a:rPr lang="en-GB" sz="2000" dirty="0">
                <a:effectLst/>
                <a:latin typeface="Calibri" panose="020F0502020204030204" pitchFamily="34" charset="0"/>
                <a:ea typeface="Calibri" panose="020F0502020204030204" pitchFamily="34" charset="0"/>
                <a:cs typeface="Arial" panose="020B0604020202020204" pitchFamily="34" charset="0"/>
              </a:rPr>
              <a:t> creators are now selling ‘how to’ guides and say they have hundreds of girls (lots being underage) messaging online for start-up advice. </a:t>
            </a:r>
          </a:p>
          <a:p>
            <a:pPr marL="914400">
              <a:lnSpc>
                <a:spcPct val="107000"/>
              </a:lnSpc>
              <a:spcAft>
                <a:spcPts val="800"/>
              </a:spcAft>
            </a:pPr>
            <a:endParaRPr lang="en-GB"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29AAA5C1-4E60-4AA0-9040-6406C3807B5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47269" y="1735766"/>
            <a:ext cx="786661" cy="1574306"/>
          </a:xfrm>
          <a:prstGeom prst="rect">
            <a:avLst/>
          </a:prstGeom>
        </p:spPr>
      </p:pic>
      <p:pic>
        <p:nvPicPr>
          <p:cNvPr id="2" name="Picture 1">
            <a:extLst>
              <a:ext uri="{FF2B5EF4-FFF2-40B4-BE49-F238E27FC236}">
                <a16:creationId xmlns:a16="http://schemas.microsoft.com/office/drawing/2014/main" id="{015F10CB-EF23-4916-85BC-10DE6FF6843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13172" y="1641359"/>
            <a:ext cx="3908403" cy="2931302"/>
          </a:xfrm>
          <a:prstGeom prst="rect">
            <a:avLst/>
          </a:prstGeom>
        </p:spPr>
      </p:pic>
    </p:spTree>
    <p:extLst>
      <p:ext uri="{BB962C8B-B14F-4D97-AF65-F5344CB8AC3E}">
        <p14:creationId xmlns:p14="http://schemas.microsoft.com/office/powerpoint/2010/main" val="3909858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Freeform: Shape 13">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D0ABF3A-623C-4C0E-972B-8828E630409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87184" y="1284785"/>
            <a:ext cx="3781051" cy="36444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8" name="Freeform: Shape 17">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858610" y="6356350"/>
            <a:ext cx="3372951"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
        <p:nvSpPr>
          <p:cNvPr id="22" name="Freeform: Shape 21">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 name="TextBox 4"/>
          <p:cNvSpPr txBox="1"/>
          <p:nvPr/>
        </p:nvSpPr>
        <p:spPr>
          <a:xfrm>
            <a:off x="1240328" y="756580"/>
            <a:ext cx="4855672" cy="2908489"/>
          </a:xfrm>
          <a:prstGeom prst="rect">
            <a:avLst/>
          </a:prstGeom>
          <a:noFill/>
        </p:spPr>
        <p:txBody>
          <a:bodyPr wrap="square" rtlCol="0">
            <a:spAutoFit/>
          </a:bodyPr>
          <a:lstStyle/>
          <a:p>
            <a:pPr lvl="0">
              <a:spcAft>
                <a:spcPts val="600"/>
              </a:spcAft>
            </a:pPr>
            <a:r>
              <a:rPr lang="en-GB" sz="2800" b="1" dirty="0"/>
              <a:t>Social action on porn</a:t>
            </a:r>
          </a:p>
          <a:p>
            <a:pPr lvl="0">
              <a:spcAft>
                <a:spcPts val="600"/>
              </a:spcAft>
            </a:pPr>
            <a:endParaRPr lang="en-GB" sz="2800" b="1" dirty="0"/>
          </a:p>
          <a:p>
            <a:pPr lvl="0">
              <a:spcAft>
                <a:spcPts val="600"/>
              </a:spcAft>
            </a:pPr>
            <a:r>
              <a:rPr lang="en-GB" sz="2800" b="1" dirty="0"/>
              <a:t>“If you don't like something, change it. If you can't change it, change your attitude.” </a:t>
            </a:r>
          </a:p>
          <a:p>
            <a:pPr lvl="0">
              <a:spcAft>
                <a:spcPts val="600"/>
              </a:spcAft>
            </a:pPr>
            <a:r>
              <a:rPr lang="en-GB" sz="2800" dirty="0"/>
              <a:t>- Maya Angelou</a:t>
            </a:r>
          </a:p>
        </p:txBody>
      </p:sp>
      <p:sp>
        <p:nvSpPr>
          <p:cNvPr id="7" name="Rectangle 6">
            <a:extLst>
              <a:ext uri="{FF2B5EF4-FFF2-40B4-BE49-F238E27FC236}">
                <a16:creationId xmlns:a16="http://schemas.microsoft.com/office/drawing/2014/main" id="{02B5F823-C15E-BF47-99D3-79915AD9921B}"/>
              </a:ext>
            </a:extLst>
          </p:cNvPr>
          <p:cNvSpPr/>
          <p:nvPr/>
        </p:nvSpPr>
        <p:spPr>
          <a:xfrm>
            <a:off x="1256817" y="3854396"/>
            <a:ext cx="6096000" cy="1538883"/>
          </a:xfrm>
          <a:prstGeom prst="rect">
            <a:avLst/>
          </a:prstGeom>
        </p:spPr>
        <p:txBody>
          <a:bodyPr>
            <a:spAutoFit/>
          </a:bodyPr>
          <a:lstStyle/>
          <a:p>
            <a:pPr>
              <a:spcAft>
                <a:spcPts val="600"/>
              </a:spcAft>
            </a:pPr>
            <a:r>
              <a:rPr lang="en-GB" sz="2800" b="1" dirty="0">
                <a:solidFill>
                  <a:srgbClr val="181818"/>
                </a:solidFill>
                <a:ea typeface="Calibri" panose="020F0502020204030204" pitchFamily="34" charset="0"/>
              </a:rPr>
              <a:t>Fight the new drug</a:t>
            </a:r>
          </a:p>
          <a:p>
            <a:pPr>
              <a:spcAft>
                <a:spcPts val="600"/>
              </a:spcAft>
            </a:pPr>
            <a:r>
              <a:rPr lang="en-GB" sz="2800" b="1" dirty="0">
                <a:solidFill>
                  <a:srgbClr val="181818"/>
                </a:solidFill>
                <a:ea typeface="Calibri" panose="020F0502020204030204" pitchFamily="34" charset="0"/>
                <a:hlinkClick r:id="rId3"/>
              </a:rPr>
              <a:t>https://youtu.be/VHPTV1OLkss</a:t>
            </a:r>
            <a:r>
              <a:rPr lang="en-GB" sz="2800" b="1" dirty="0">
                <a:solidFill>
                  <a:srgbClr val="181818"/>
                </a:solidFill>
                <a:ea typeface="Calibri" panose="020F0502020204030204" pitchFamily="34" charset="0"/>
              </a:rPr>
              <a:t> </a:t>
            </a:r>
          </a:p>
          <a:p>
            <a:pPr>
              <a:spcAft>
                <a:spcPts val="600"/>
              </a:spcAft>
            </a:pPr>
            <a:r>
              <a:rPr lang="en-GB" sz="2800" b="1" dirty="0"/>
              <a:t>#</a:t>
            </a:r>
            <a:r>
              <a:rPr lang="en-GB" sz="2800" b="1" dirty="0" err="1"/>
              <a:t>PornKillsLove</a:t>
            </a:r>
            <a:r>
              <a:rPr lang="en-GB" sz="2800" b="1" dirty="0"/>
              <a:t> </a:t>
            </a:r>
            <a:endParaRPr lang="en-US" sz="2800" b="1" dirty="0"/>
          </a:p>
        </p:txBody>
      </p:sp>
    </p:spTree>
    <p:extLst>
      <p:ext uri="{BB962C8B-B14F-4D97-AF65-F5344CB8AC3E}">
        <p14:creationId xmlns:p14="http://schemas.microsoft.com/office/powerpoint/2010/main" val="3092995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p:cNvSpPr txBox="1"/>
          <p:nvPr/>
        </p:nvSpPr>
        <p:spPr>
          <a:xfrm>
            <a:off x="838200" y="1825625"/>
            <a:ext cx="2614863" cy="4351338"/>
          </a:xfrm>
          <a:prstGeom prst="rect">
            <a:avLst/>
          </a:prstGeom>
        </p:spPr>
        <p:txBody>
          <a:bodyPr vert="horz" lIns="91440" tIns="45720" rIns="91440" bIns="45720" rtlCol="0">
            <a:normAutofit/>
          </a:bodyPr>
          <a:lstStyle/>
          <a:p>
            <a:pPr>
              <a:lnSpc>
                <a:spcPct val="90000"/>
              </a:lnSpc>
              <a:spcAft>
                <a:spcPts val="600"/>
              </a:spcAft>
            </a:pPr>
            <a:r>
              <a:rPr lang="en-US" sz="3200" b="1" dirty="0"/>
              <a:t>PORN </a:t>
            </a:r>
          </a:p>
          <a:p>
            <a:pPr>
              <a:lnSpc>
                <a:spcPct val="90000"/>
              </a:lnSpc>
              <a:spcAft>
                <a:spcPts val="600"/>
              </a:spcAft>
            </a:pPr>
            <a:r>
              <a:rPr lang="en-US" sz="3200" b="1" dirty="0"/>
              <a:t>Harmless Fun</a:t>
            </a:r>
          </a:p>
        </p:txBody>
      </p:sp>
      <p:sp>
        <p:nvSpPr>
          <p:cNvPr id="4" name="Footer Placeholder 3"/>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rshp.scot</a:t>
            </a:r>
          </a:p>
        </p:txBody>
      </p:sp>
      <p:sp>
        <p:nvSpPr>
          <p:cNvPr id="2" name="Rectangle 1">
            <a:extLst>
              <a:ext uri="{FF2B5EF4-FFF2-40B4-BE49-F238E27FC236}">
                <a16:creationId xmlns:a16="http://schemas.microsoft.com/office/drawing/2014/main" id="{999BD8BC-62E9-4742-B047-51C3B68FCADE}"/>
              </a:ext>
            </a:extLst>
          </p:cNvPr>
          <p:cNvSpPr/>
          <p:nvPr/>
        </p:nvSpPr>
        <p:spPr>
          <a:xfrm>
            <a:off x="8228933" y="1715641"/>
            <a:ext cx="2939616" cy="1154162"/>
          </a:xfrm>
          <a:prstGeom prst="rect">
            <a:avLst/>
          </a:prstGeom>
        </p:spPr>
        <p:txBody>
          <a:bodyPr wrap="square">
            <a:spAutoFit/>
          </a:bodyPr>
          <a:lstStyle/>
          <a:p>
            <a:pPr>
              <a:spcAft>
                <a:spcPts val="600"/>
              </a:spcAft>
            </a:pPr>
            <a:r>
              <a:rPr lang="en-US" sz="3200" b="1" dirty="0"/>
              <a:t>PORN </a:t>
            </a:r>
          </a:p>
          <a:p>
            <a:pPr>
              <a:spcAft>
                <a:spcPts val="600"/>
              </a:spcAft>
            </a:pPr>
            <a:r>
              <a:rPr lang="en-US" sz="3200" b="1" dirty="0"/>
              <a:t>Harmful to all</a:t>
            </a:r>
          </a:p>
        </p:txBody>
      </p:sp>
      <p:pic>
        <p:nvPicPr>
          <p:cNvPr id="12" name="Picture 11">
            <a:extLst>
              <a:ext uri="{FF2B5EF4-FFF2-40B4-BE49-F238E27FC236}">
                <a16:creationId xmlns:a16="http://schemas.microsoft.com/office/drawing/2014/main" id="{3979853C-3E6D-46AB-A616-373C10E905E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82136" y="0"/>
            <a:ext cx="4741252" cy="4741252"/>
          </a:xfrm>
          <a:prstGeom prst="rect">
            <a:avLst/>
          </a:prstGeom>
        </p:spPr>
      </p:pic>
    </p:spTree>
    <p:extLst>
      <p:ext uri="{BB962C8B-B14F-4D97-AF65-F5344CB8AC3E}">
        <p14:creationId xmlns:p14="http://schemas.microsoft.com/office/powerpoint/2010/main" val="414680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Shape 11">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61DB2F2-B537-40F0-ADC3-AE650314ED58}"/>
              </a:ext>
            </a:extLst>
          </p:cNvPr>
          <p:cNvSpPr>
            <a:spLocks noGrp="1"/>
          </p:cNvSpPr>
          <p:nvPr>
            <p:ph idx="1"/>
          </p:nvPr>
        </p:nvSpPr>
        <p:spPr>
          <a:xfrm>
            <a:off x="855592" y="1126095"/>
            <a:ext cx="5393361" cy="4351338"/>
          </a:xfrm>
        </p:spPr>
        <p:txBody>
          <a:bodyPr>
            <a:normAutofit/>
          </a:bodyPr>
          <a:lstStyle/>
          <a:p>
            <a:pPr marL="0" indent="0">
              <a:buNone/>
            </a:pPr>
            <a:endParaRPr lang="en-GB" dirty="0"/>
          </a:p>
          <a:p>
            <a:pPr marL="0" indent="0">
              <a:buNone/>
            </a:pPr>
            <a:r>
              <a:rPr lang="en-GB" dirty="0"/>
              <a:t>Think about this statement:</a:t>
            </a:r>
          </a:p>
          <a:p>
            <a:pPr marL="0" indent="0">
              <a:buNone/>
            </a:pPr>
            <a:r>
              <a:rPr lang="en-GB" b="1" dirty="0"/>
              <a:t>Porn is everywhere</a:t>
            </a:r>
          </a:p>
          <a:p>
            <a:pPr marL="0" indent="0">
              <a:buNone/>
            </a:pPr>
            <a:r>
              <a:rPr lang="en-GB" dirty="0"/>
              <a:t>The question is: Just how much of what we are all exposed to in our day-to-day lives, is sexualised or pornographic? </a:t>
            </a:r>
          </a:p>
        </p:txBody>
      </p:sp>
      <p:sp>
        <p:nvSpPr>
          <p:cNvPr id="14" name="Oval 13">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pic>
        <p:nvPicPr>
          <p:cNvPr id="5" name="Picture 4" descr="A picture containing metalware&#10;&#10;Description automatically generated">
            <a:extLst>
              <a:ext uri="{FF2B5EF4-FFF2-40B4-BE49-F238E27FC236}">
                <a16:creationId xmlns:a16="http://schemas.microsoft.com/office/drawing/2014/main" id="{1B729A26-2AC1-4923-965F-61A79CBC999C}"/>
              </a:ext>
            </a:extLst>
          </p:cNvPr>
          <p:cNvPicPr/>
          <p:nvPr/>
        </p:nvPicPr>
        <p:blipFill rotWithShape="1">
          <a:blip r:embed="rId2" cstate="screen">
            <a:extLst>
              <a:ext uri="{28A0092B-C50C-407E-A947-70E740481C1C}">
                <a14:useLocalDpi xmlns:a14="http://schemas.microsoft.com/office/drawing/2010/main"/>
              </a:ext>
            </a:extLst>
          </a:blip>
          <a:srcRect/>
          <a:stretch/>
        </p:blipFill>
        <p:spPr>
          <a:xfrm>
            <a:off x="7751975" y="1075239"/>
            <a:ext cx="4128603" cy="4128603"/>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8" name="Freeform: Shape 17">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636FF4C7-4483-45E7-918A-9DF732CEB183}"/>
              </a:ext>
            </a:extLst>
          </p:cNvPr>
          <p:cNvSpPr>
            <a:spLocks noGrp="1"/>
          </p:cNvSpPr>
          <p:nvPr>
            <p:ph type="ftr" sz="quarter" idx="11"/>
          </p:nvPr>
        </p:nvSpPr>
        <p:spPr>
          <a:xfrm>
            <a:off x="2798284" y="6356350"/>
            <a:ext cx="3433277" cy="365125"/>
          </a:xfrm>
        </p:spPr>
        <p:txBody>
          <a:bodyPr>
            <a:normAutofit/>
          </a:bodyPr>
          <a:lstStyle/>
          <a:p>
            <a:pPr algn="r">
              <a:spcAft>
                <a:spcPts val="600"/>
              </a:spcAft>
            </a:pPr>
            <a:r>
              <a:rPr lang="en-US"/>
              <a:t>rshp.scot</a:t>
            </a:r>
          </a:p>
        </p:txBody>
      </p:sp>
      <p:sp>
        <p:nvSpPr>
          <p:cNvPr id="22" name="Freeform: Shape 21">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86924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person looking at the camera&#10;&#10;Description automatically generated">
            <a:extLst>
              <a:ext uri="{FF2B5EF4-FFF2-40B4-BE49-F238E27FC236}">
                <a16:creationId xmlns:a16="http://schemas.microsoft.com/office/drawing/2014/main" id="{155013D3-D9C4-47EE-967A-B7401B6ABA4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12" name="Arc 11">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extBox 2"/>
          <p:cNvSpPr txBox="1"/>
          <p:nvPr/>
        </p:nvSpPr>
        <p:spPr>
          <a:xfrm>
            <a:off x="5827048" y="1868487"/>
            <a:ext cx="4568236" cy="4351338"/>
          </a:xfrm>
          <a:prstGeom prst="rect">
            <a:avLst/>
          </a:prstGeom>
        </p:spPr>
        <p:txBody>
          <a:bodyPr vert="horz" lIns="91440" tIns="45720" rIns="91440" bIns="45720" rtlCol="0">
            <a:normAutofit/>
          </a:bodyPr>
          <a:lstStyle/>
          <a:p>
            <a:pPr>
              <a:lnSpc>
                <a:spcPct val="90000"/>
              </a:lnSpc>
              <a:spcAft>
                <a:spcPts val="600"/>
              </a:spcAft>
            </a:pPr>
            <a:r>
              <a:rPr lang="en-US" sz="3600" b="1" dirty="0"/>
              <a:t>“If you don't like something, change it. If you can't change it, change your attitude.” </a:t>
            </a:r>
            <a:r>
              <a:rPr lang="en-US" sz="3600" dirty="0"/>
              <a:t>Maya Angelou</a:t>
            </a:r>
          </a:p>
        </p:txBody>
      </p:sp>
      <p:sp>
        <p:nvSpPr>
          <p:cNvPr id="4" name="Footer Placeholder 3"/>
          <p:cNvSpPr>
            <a:spLocks noGrp="1"/>
          </p:cNvSpPr>
          <p:nvPr>
            <p:ph type="ftr" sz="quarter" idx="11"/>
          </p:nvPr>
        </p:nvSpPr>
        <p:spPr>
          <a:xfrm>
            <a:off x="5827047" y="6356350"/>
            <a:ext cx="3944913" cy="365125"/>
          </a:xfrm>
        </p:spPr>
        <p:txBody>
          <a:bodyPr vert="horz" lIns="91440" tIns="45720" rIns="91440" bIns="45720" rtlCol="0" anchor="ctr">
            <a:normAutofit/>
          </a:bodyPr>
          <a:lstStyle/>
          <a:p>
            <a:pPr algn="l">
              <a:spcAft>
                <a:spcPts val="600"/>
              </a:spcAft>
              <a:defRPr/>
            </a:pPr>
            <a:r>
              <a:rPr lang="en-US" kern="1200">
                <a:solidFill>
                  <a:prstClr val="black">
                    <a:tint val="75000"/>
                  </a:prstClr>
                </a:solidFill>
                <a:latin typeface="Calibri" panose="020F0502020204030204"/>
                <a:ea typeface="+mn-ea"/>
                <a:cs typeface="+mn-cs"/>
              </a:rPr>
              <a:t>rshp.scot</a:t>
            </a:r>
          </a:p>
        </p:txBody>
      </p:sp>
    </p:spTree>
    <p:extLst>
      <p:ext uri="{BB962C8B-B14F-4D97-AF65-F5344CB8AC3E}">
        <p14:creationId xmlns:p14="http://schemas.microsoft.com/office/powerpoint/2010/main" val="1509138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31598CC-E9D8-46F1-A31D-21527BFD6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p:cNvSpPr txBox="1"/>
          <p:nvPr/>
        </p:nvSpPr>
        <p:spPr>
          <a:xfrm>
            <a:off x="703635" y="1532393"/>
            <a:ext cx="5393361" cy="4351338"/>
          </a:xfrm>
          <a:prstGeom prst="rect">
            <a:avLst/>
          </a:prstGeom>
        </p:spPr>
        <p:txBody>
          <a:bodyPr vert="horz" lIns="91440" tIns="45720" rIns="91440" bIns="45720" rtlCol="0">
            <a:normAutofit/>
          </a:bodyPr>
          <a:lstStyle/>
          <a:p>
            <a:pPr>
              <a:lnSpc>
                <a:spcPct val="90000"/>
              </a:lnSpc>
              <a:spcAft>
                <a:spcPts val="600"/>
              </a:spcAft>
            </a:pPr>
            <a:r>
              <a:rPr lang="en-US" sz="2800" b="1" dirty="0"/>
              <a:t>Problem 1:  Porn and reality</a:t>
            </a:r>
          </a:p>
          <a:p>
            <a:pPr>
              <a:lnSpc>
                <a:spcPct val="90000"/>
              </a:lnSpc>
              <a:spcAft>
                <a:spcPts val="600"/>
              </a:spcAft>
            </a:pPr>
            <a:endParaRPr lang="en-US" sz="2800" b="1" dirty="0"/>
          </a:p>
          <a:p>
            <a:pPr>
              <a:lnSpc>
                <a:spcPct val="90000"/>
              </a:lnSpc>
              <a:spcAft>
                <a:spcPts val="600"/>
              </a:spcAft>
            </a:pPr>
            <a:r>
              <a:rPr lang="en-US" sz="2800" dirty="0"/>
              <a:t>Pornography is fantasy, and not realistic. People who we see in porn do not have realistic bodies. Porn can show some extreme and uncommon sex acts. It does not show the kind of sex that most people enjoy in real life. </a:t>
            </a:r>
          </a:p>
        </p:txBody>
      </p:sp>
      <p:sp>
        <p:nvSpPr>
          <p:cNvPr id="16" name="Oval 15">
            <a:extLst>
              <a:ext uri="{FF2B5EF4-FFF2-40B4-BE49-F238E27FC236}">
                <a16:creationId xmlns:a16="http://schemas.microsoft.com/office/drawing/2014/main" id="{3B438362-1E1E-4C62-A99E-4134CB163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1"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D847B66-450C-4689-9C52-5F0AC7F91D4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658567" y="541137"/>
            <a:ext cx="2262764" cy="4372493"/>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18" name="Freeform: Shape 17">
            <a:extLst>
              <a:ext uri="{FF2B5EF4-FFF2-40B4-BE49-F238E27FC236}">
                <a16:creationId xmlns:a16="http://schemas.microsoft.com/office/drawing/2014/main" id="{6C077334-5571-4B83-A83E-4CCCFA7B5E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2" y="0"/>
            <a:ext cx="2093996" cy="1402773"/>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0" name="Straight Connector 19">
            <a:extLst>
              <a:ext uri="{FF2B5EF4-FFF2-40B4-BE49-F238E27FC236}">
                <a16:creationId xmlns:a16="http://schemas.microsoft.com/office/drawing/2014/main" id="{2F61ABFD-DE05-41FD-A6B7-6D40196C15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55865" y="1026771"/>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630657" y="6356350"/>
            <a:ext cx="3600903"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pic>
        <p:nvPicPr>
          <p:cNvPr id="7" name="Picture 6">
            <a:extLst>
              <a:ext uri="{FF2B5EF4-FFF2-40B4-BE49-F238E27FC236}">
                <a16:creationId xmlns:a16="http://schemas.microsoft.com/office/drawing/2014/main" id="{6492D24B-6374-114A-A740-C44D9B587BB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11331" y="4626194"/>
            <a:ext cx="2066062" cy="2066062"/>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22" name="Freeform: Shape 21">
            <a:extLst>
              <a:ext uri="{FF2B5EF4-FFF2-40B4-BE49-F238E27FC236}">
                <a16:creationId xmlns:a16="http://schemas.microsoft.com/office/drawing/2014/main" id="{0F646DF8-223D-47DD-95B1-F2654229E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Arc 23">
            <a:extLst>
              <a:ext uri="{FF2B5EF4-FFF2-40B4-BE49-F238E27FC236}">
                <a16:creationId xmlns:a16="http://schemas.microsoft.com/office/drawing/2014/main" id="{4D3DC50D-CA0F-48F9-B17E-20D8669AA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97791" y="402001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581745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EAA2B19-F1D9-44D1-9233-141B3FF2F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F646DF8-223D-47DD-95B1-F2654229E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269805" y="-292599"/>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 name="Rectangle 1">
            <a:extLst>
              <a:ext uri="{FF2B5EF4-FFF2-40B4-BE49-F238E27FC236}">
                <a16:creationId xmlns:a16="http://schemas.microsoft.com/office/drawing/2014/main" id="{DDCE2009-3FF3-034C-9AE6-CF4A768A9F4A}"/>
              </a:ext>
            </a:extLst>
          </p:cNvPr>
          <p:cNvSpPr/>
          <p:nvPr/>
        </p:nvSpPr>
        <p:spPr>
          <a:xfrm>
            <a:off x="838200" y="1825625"/>
            <a:ext cx="5393361"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800" b="1" dirty="0"/>
          </a:p>
          <a:p>
            <a:pPr lvl="0">
              <a:lnSpc>
                <a:spcPct val="90000"/>
              </a:lnSpc>
              <a:spcAft>
                <a:spcPts val="600"/>
              </a:spcAft>
            </a:pPr>
            <a:r>
              <a:rPr lang="en-US" sz="2800" b="1" dirty="0"/>
              <a:t>Porn sex vs real sex: The differences explained with food </a:t>
            </a:r>
            <a:r>
              <a:rPr lang="en-US" sz="2800" u="sng" dirty="0">
                <a:hlinkClick r:id="rId2"/>
              </a:rPr>
              <a:t>https://youtu.be/q64hTNEj6KQ</a:t>
            </a:r>
            <a:endParaRPr lang="en-US" sz="2800" u="sng" dirty="0"/>
          </a:p>
          <a:p>
            <a:pPr lvl="0">
              <a:lnSpc>
                <a:spcPct val="90000"/>
              </a:lnSpc>
              <a:spcAft>
                <a:spcPts val="600"/>
              </a:spcAft>
            </a:pPr>
            <a:r>
              <a:rPr lang="en-US" sz="2800"/>
              <a:t>(</a:t>
            </a:r>
            <a:r>
              <a:rPr lang="en-US" sz="2800" dirty="0"/>
              <a:t>Duration 1 minutes 45)</a:t>
            </a:r>
            <a:endParaRPr lang="en-US" sz="2800" b="1" dirty="0"/>
          </a:p>
        </p:txBody>
      </p:sp>
      <p:sp>
        <p:nvSpPr>
          <p:cNvPr id="15" name="Oval 14">
            <a:extLst>
              <a:ext uri="{FF2B5EF4-FFF2-40B4-BE49-F238E27FC236}">
                <a16:creationId xmlns:a16="http://schemas.microsoft.com/office/drawing/2014/main" id="{3B438362-1E1E-4C62-A99E-4134CB163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8172" y="206692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108937B-53A8-B642-A4C6-F700134B15A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91918" y="252651"/>
            <a:ext cx="1445718" cy="2789984"/>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pic>
        <p:nvPicPr>
          <p:cNvPr id="5" name="Picture 4">
            <a:extLst>
              <a:ext uri="{FF2B5EF4-FFF2-40B4-BE49-F238E27FC236}">
                <a16:creationId xmlns:a16="http://schemas.microsoft.com/office/drawing/2014/main" id="{730DC836-07C4-47F7-A401-B27E441E5D7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977206" y="3554944"/>
            <a:ext cx="2454179" cy="2362147"/>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cxnSp>
        <p:nvCxnSpPr>
          <p:cNvPr id="17" name="Straight Connector 16">
            <a:extLst>
              <a:ext uri="{FF2B5EF4-FFF2-40B4-BE49-F238E27FC236}">
                <a16:creationId xmlns:a16="http://schemas.microsoft.com/office/drawing/2014/main" id="{2F61ABFD-DE05-41FD-A6B7-6D40196C15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064607" y="3642554"/>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827606" y="6356350"/>
            <a:ext cx="3403955"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sp>
        <p:nvSpPr>
          <p:cNvPr id="19" name="Freeform: Shape 18">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338654" y="6380002"/>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6C077334-5571-4B83-A83E-4CCCFA7B5E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443615" y="4787020"/>
            <a:ext cx="2093996" cy="1402773"/>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Tree>
    <p:extLst>
      <p:ext uri="{BB962C8B-B14F-4D97-AF65-F5344CB8AC3E}">
        <p14:creationId xmlns:p14="http://schemas.microsoft.com/office/powerpoint/2010/main" val="149911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p:cNvSpPr txBox="1"/>
          <p:nvPr/>
        </p:nvSpPr>
        <p:spPr>
          <a:xfrm>
            <a:off x="950397" y="1642513"/>
            <a:ext cx="5558489" cy="4351338"/>
          </a:xfrm>
          <a:prstGeom prst="rect">
            <a:avLst/>
          </a:prstGeom>
        </p:spPr>
        <p:txBody>
          <a:bodyPr vert="horz" lIns="91440" tIns="45720" rIns="91440" bIns="45720" rtlCol="0">
            <a:normAutofit/>
          </a:bodyPr>
          <a:lstStyle/>
          <a:p>
            <a:pPr>
              <a:lnSpc>
                <a:spcPct val="90000"/>
              </a:lnSpc>
              <a:spcAft>
                <a:spcPts val="600"/>
              </a:spcAft>
            </a:pPr>
            <a:r>
              <a:rPr lang="en-US" sz="2800" b="1" dirty="0"/>
              <a:t>Problem 2:</a:t>
            </a:r>
          </a:p>
          <a:p>
            <a:pPr>
              <a:lnSpc>
                <a:spcPct val="90000"/>
              </a:lnSpc>
              <a:spcAft>
                <a:spcPts val="600"/>
              </a:spcAft>
            </a:pPr>
            <a:r>
              <a:rPr lang="en-US" sz="2800" dirty="0"/>
              <a:t>Real sex is about sexual respect.</a:t>
            </a:r>
          </a:p>
          <a:p>
            <a:pPr>
              <a:lnSpc>
                <a:spcPct val="90000"/>
              </a:lnSpc>
              <a:spcAft>
                <a:spcPts val="600"/>
              </a:spcAft>
            </a:pPr>
            <a:r>
              <a:rPr lang="en-US" sz="2800" dirty="0"/>
              <a:t>Porn sex is about sexual objectification. </a:t>
            </a:r>
          </a:p>
          <a:p>
            <a:pPr indent="-228600">
              <a:lnSpc>
                <a:spcPct val="90000"/>
              </a:lnSpc>
              <a:spcAft>
                <a:spcPts val="600"/>
              </a:spcAft>
              <a:buFont typeface="Arial" panose="020B0604020202020204" pitchFamily="34" charset="0"/>
              <a:buChar char="•"/>
            </a:pPr>
            <a:endParaRPr lang="en-US" sz="2800" b="1" dirty="0"/>
          </a:p>
        </p:txBody>
      </p:sp>
      <p:sp>
        <p:nvSpPr>
          <p:cNvPr id="13" name="Oval 12">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Block Arc 14">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Shape 16">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9" name="Straight Connector 18">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 name="Footer Placeholder 3"/>
          <p:cNvSpPr>
            <a:spLocks noGrp="1"/>
          </p:cNvSpPr>
          <p:nvPr>
            <p:ph type="ftr" sz="quarter" idx="11"/>
          </p:nvPr>
        </p:nvSpPr>
        <p:spPr>
          <a:xfrm>
            <a:off x="2727338" y="6356350"/>
            <a:ext cx="3669352"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rshp.scot</a:t>
            </a:r>
          </a:p>
        </p:txBody>
      </p:sp>
      <p:sp>
        <p:nvSpPr>
          <p:cNvPr id="23" name="Arc 22">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FB767F1-9358-4329-A2FF-C6ADD224C8FC}"/>
              </a:ext>
            </a:extLst>
          </p:cNvPr>
          <p:cNvPicPr>
            <a:picLocks noChangeAspect="1"/>
          </p:cNvPicPr>
          <p:nvPr/>
        </p:nvPicPr>
        <p:blipFill>
          <a:blip r:embed="rId2"/>
          <a:stretch>
            <a:fillRect/>
          </a:stretch>
        </p:blipFill>
        <p:spPr>
          <a:xfrm>
            <a:off x="7706584" y="1763043"/>
            <a:ext cx="1176630" cy="2042337"/>
          </a:xfrm>
          <a:prstGeom prst="rect">
            <a:avLst/>
          </a:prstGeom>
        </p:spPr>
      </p:pic>
    </p:spTree>
    <p:extLst>
      <p:ext uri="{BB962C8B-B14F-4D97-AF65-F5344CB8AC3E}">
        <p14:creationId xmlns:p14="http://schemas.microsoft.com/office/powerpoint/2010/main" val="4008494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rshp.scot</a:t>
            </a:r>
          </a:p>
        </p:txBody>
      </p:sp>
      <p:sp>
        <p:nvSpPr>
          <p:cNvPr id="3" name="TextBox 2"/>
          <p:cNvSpPr txBox="1"/>
          <p:nvPr/>
        </p:nvSpPr>
        <p:spPr>
          <a:xfrm>
            <a:off x="4533089" y="742759"/>
            <a:ext cx="5887322" cy="461665"/>
          </a:xfrm>
          <a:prstGeom prst="rect">
            <a:avLst/>
          </a:prstGeom>
          <a:noFill/>
        </p:spPr>
        <p:txBody>
          <a:bodyPr wrap="square" rtlCol="0">
            <a:spAutoFit/>
          </a:bodyPr>
          <a:lstStyle/>
          <a:p>
            <a:r>
              <a:rPr lang="en-GB" sz="2400" b="1" dirty="0"/>
              <a:t>Problem 2</a:t>
            </a:r>
          </a:p>
        </p:txBody>
      </p:sp>
      <p:graphicFrame>
        <p:nvGraphicFramePr>
          <p:cNvPr id="2" name="Table 1">
            <a:extLst>
              <a:ext uri="{FF2B5EF4-FFF2-40B4-BE49-F238E27FC236}">
                <a16:creationId xmlns:a16="http://schemas.microsoft.com/office/drawing/2014/main" id="{14AD616C-4BFC-6441-B980-BAAF3AF83977}"/>
              </a:ext>
            </a:extLst>
          </p:cNvPr>
          <p:cNvGraphicFramePr>
            <a:graphicFrameLocks noGrp="1"/>
          </p:cNvGraphicFramePr>
          <p:nvPr>
            <p:extLst>
              <p:ext uri="{D42A27DB-BD31-4B8C-83A1-F6EECF244321}">
                <p14:modId xmlns:p14="http://schemas.microsoft.com/office/powerpoint/2010/main" val="1478620615"/>
              </p:ext>
            </p:extLst>
          </p:nvPr>
        </p:nvGraphicFramePr>
        <p:xfrm>
          <a:off x="644769" y="1700530"/>
          <a:ext cx="10902461" cy="4414711"/>
        </p:xfrm>
        <a:graphic>
          <a:graphicData uri="http://schemas.openxmlformats.org/drawingml/2006/table">
            <a:tbl>
              <a:tblPr firstRow="1" firstCol="1" bandRow="1">
                <a:tableStyleId>{5C22544A-7EE6-4342-B048-85BDC9FD1C3A}</a:tableStyleId>
              </a:tblPr>
              <a:tblGrid>
                <a:gridCol w="5474677">
                  <a:extLst>
                    <a:ext uri="{9D8B030D-6E8A-4147-A177-3AD203B41FA5}">
                      <a16:colId xmlns:a16="http://schemas.microsoft.com/office/drawing/2014/main" val="2500515513"/>
                    </a:ext>
                  </a:extLst>
                </a:gridCol>
                <a:gridCol w="5427784">
                  <a:extLst>
                    <a:ext uri="{9D8B030D-6E8A-4147-A177-3AD203B41FA5}">
                      <a16:colId xmlns:a16="http://schemas.microsoft.com/office/drawing/2014/main" val="3936396116"/>
                    </a:ext>
                  </a:extLst>
                </a:gridCol>
              </a:tblGrid>
              <a:tr h="0">
                <a:tc>
                  <a:txBody>
                    <a:bodyPr/>
                    <a:lstStyle/>
                    <a:p>
                      <a:pPr>
                        <a:lnSpc>
                          <a:spcPct val="107000"/>
                        </a:lnSpc>
                        <a:spcAft>
                          <a:spcPts val="0"/>
                        </a:spcAft>
                      </a:pPr>
                      <a:r>
                        <a:rPr lang="en-GB" sz="2400" b="1" dirty="0">
                          <a:solidFill>
                            <a:schemeClr val="tx1"/>
                          </a:solidFill>
                          <a:effectLst/>
                          <a:latin typeface="+mn-lt"/>
                        </a:rPr>
                        <a:t>Real sex is about sexual respect</a:t>
                      </a:r>
                    </a:p>
                    <a:p>
                      <a:pPr>
                        <a:lnSpc>
                          <a:spcPct val="107000"/>
                        </a:lnSpc>
                        <a:spcAft>
                          <a:spcPts val="0"/>
                        </a:spcAft>
                      </a:pPr>
                      <a:r>
                        <a:rPr lang="en-GB" sz="2400" b="0" dirty="0">
                          <a:solidFill>
                            <a:schemeClr val="tx1"/>
                          </a:solidFill>
                          <a:effectLst/>
                          <a:latin typeface="+mn-lt"/>
                        </a:rPr>
                        <a:t>Both partners are able to express their feelings and respect each other’s boundaries about sex. In a healthy sexual relationship a partner respects your decisions about what kind of sexual activity you want to have. You can decide you don’t want sex. It also involves respecting a partner’s body and using contraception or condoms as you decide. </a:t>
                      </a:r>
                      <a:endParaRPr lang="en-GB" sz="24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oFill/>
                  </a:tcPr>
                </a:tc>
                <a:tc>
                  <a:txBody>
                    <a:bodyPr/>
                    <a:lstStyle/>
                    <a:p>
                      <a:pPr>
                        <a:lnSpc>
                          <a:spcPct val="107000"/>
                        </a:lnSpc>
                        <a:spcAft>
                          <a:spcPts val="0"/>
                        </a:spcAft>
                      </a:pPr>
                      <a:r>
                        <a:rPr lang="en-GB" sz="2400" b="1" dirty="0">
                          <a:solidFill>
                            <a:schemeClr val="tx1"/>
                          </a:solidFill>
                          <a:effectLst/>
                          <a:latin typeface="+mn-lt"/>
                        </a:rPr>
                        <a:t>Porn sex is about sexual objectification </a:t>
                      </a:r>
                    </a:p>
                    <a:p>
                      <a:pPr>
                        <a:spcAft>
                          <a:spcPts val="0"/>
                        </a:spcAft>
                      </a:pPr>
                      <a:r>
                        <a:rPr lang="en-US" sz="2400" b="0" dirty="0">
                          <a:solidFill>
                            <a:schemeClr val="tx1"/>
                          </a:solidFill>
                          <a:effectLst/>
                          <a:latin typeface="+mn-lt"/>
                        </a:rPr>
                        <a:t>Porn sex is the act of treating a person as an instrument of sexual pleasure. Objectification means a person is a commodity or an object. They have no dignity. They are a body and body parts, to be looked at or touched. Once sexually objectified, someone’s body or body part is judged by its physical appearance or potential sexual function. Then the body/body part is treated like it exists for others to use or consume. </a:t>
                      </a:r>
                      <a:endParaRPr lang="en-GB" sz="2400" b="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1095061508"/>
                  </a:ext>
                </a:extLst>
              </a:tr>
            </a:tbl>
          </a:graphicData>
        </a:graphic>
      </p:graphicFrame>
      <p:pic>
        <p:nvPicPr>
          <p:cNvPr id="5" name="Picture 4">
            <a:extLst>
              <a:ext uri="{FF2B5EF4-FFF2-40B4-BE49-F238E27FC236}">
                <a16:creationId xmlns:a16="http://schemas.microsoft.com/office/drawing/2014/main" id="{57899BA3-21EA-3A4B-AE1C-A038B890FC0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2435" y="0"/>
            <a:ext cx="985245" cy="1700530"/>
          </a:xfrm>
          <a:prstGeom prst="rect">
            <a:avLst/>
          </a:prstGeom>
        </p:spPr>
      </p:pic>
    </p:spTree>
    <p:extLst>
      <p:ext uri="{BB962C8B-B14F-4D97-AF65-F5344CB8AC3E}">
        <p14:creationId xmlns:p14="http://schemas.microsoft.com/office/powerpoint/2010/main" val="3252917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FFB6EAD-767A-4A95-9246-C39976AD11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F3B9694-74C9-074D-A47B-1378E44A6429}"/>
              </a:ext>
            </a:extLst>
          </p:cNvPr>
          <p:cNvSpPr txBox="1"/>
          <p:nvPr/>
        </p:nvSpPr>
        <p:spPr>
          <a:xfrm>
            <a:off x="6684570" y="136525"/>
            <a:ext cx="5081925" cy="2324573"/>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2800" b="1" dirty="0">
                <a:ea typeface="+mj-ea"/>
                <a:cs typeface="+mj-cs"/>
              </a:rPr>
              <a:t>Problem 3: Porn and the brain </a:t>
            </a:r>
          </a:p>
        </p:txBody>
      </p:sp>
      <p:pic>
        <p:nvPicPr>
          <p:cNvPr id="7" name="Picture 6">
            <a:extLst>
              <a:ext uri="{FF2B5EF4-FFF2-40B4-BE49-F238E27FC236}">
                <a16:creationId xmlns:a16="http://schemas.microsoft.com/office/drawing/2014/main" id="{2F58CAD5-3624-4ADC-9AEA-E4836B9982E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0464" y="428160"/>
            <a:ext cx="2565029" cy="2468840"/>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
        <p:nvSpPr>
          <p:cNvPr id="14" name="Freeform: Shape 13">
            <a:extLst>
              <a:ext uri="{FF2B5EF4-FFF2-40B4-BE49-F238E27FC236}">
                <a16:creationId xmlns:a16="http://schemas.microsoft.com/office/drawing/2014/main" id="{07062BB1-E215-424E-80C4-7E1CF179A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0301"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B368E167-B2D7-4904-BB6B-AE0486A2C6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295758"/>
            <a:ext cx="1261243" cy="1648694"/>
          </a:xfrm>
          <a:custGeom>
            <a:avLst/>
            <a:gdLst>
              <a:gd name="connsiteX0" fmla="*/ 824347 w 1261243"/>
              <a:gd name="connsiteY0" fmla="*/ 0 h 1648694"/>
              <a:gd name="connsiteX1" fmla="*/ 1145220 w 1261243"/>
              <a:gd name="connsiteY1" fmla="*/ 64781 h 1648694"/>
              <a:gd name="connsiteX2" fmla="*/ 1261243 w 1261243"/>
              <a:gd name="connsiteY2" fmla="*/ 127757 h 1648694"/>
              <a:gd name="connsiteX3" fmla="*/ 1261243 w 1261243"/>
              <a:gd name="connsiteY3" fmla="*/ 1520938 h 1648694"/>
              <a:gd name="connsiteX4" fmla="*/ 1145220 w 1261243"/>
              <a:gd name="connsiteY4" fmla="*/ 1583913 h 1648694"/>
              <a:gd name="connsiteX5" fmla="*/ 824347 w 1261243"/>
              <a:gd name="connsiteY5" fmla="*/ 1648694 h 1648694"/>
              <a:gd name="connsiteX6" fmla="*/ 0 w 1261243"/>
              <a:gd name="connsiteY6" fmla="*/ 824347 h 1648694"/>
              <a:gd name="connsiteX7" fmla="*/ 824347 w 1261243"/>
              <a:gd name="connsiteY7" fmla="*/ 0 h 1648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1243" h="1648694">
                <a:moveTo>
                  <a:pt x="824347" y="0"/>
                </a:moveTo>
                <a:cubicBezTo>
                  <a:pt x="938165" y="0"/>
                  <a:pt x="1046596" y="23067"/>
                  <a:pt x="1145220" y="64781"/>
                </a:cubicBezTo>
                <a:lnTo>
                  <a:pt x="1261243" y="127757"/>
                </a:lnTo>
                <a:lnTo>
                  <a:pt x="1261243" y="1520938"/>
                </a:lnTo>
                <a:lnTo>
                  <a:pt x="1145220" y="1583913"/>
                </a:lnTo>
                <a:cubicBezTo>
                  <a:pt x="1046596" y="1625627"/>
                  <a:pt x="938165" y="1648694"/>
                  <a:pt x="824347" y="1648694"/>
                </a:cubicBezTo>
                <a:cubicBezTo>
                  <a:pt x="369073" y="1648694"/>
                  <a:pt x="0" y="1279621"/>
                  <a:pt x="0" y="824347"/>
                </a:cubicBezTo>
                <a:cubicBezTo>
                  <a:pt x="0" y="369073"/>
                  <a:pt x="369073" y="0"/>
                  <a:pt x="824347" y="0"/>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6FD0FBFA-B43E-40C1-A6E4-B8823417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112432" y="4748447"/>
            <a:ext cx="569514" cy="569514"/>
          </a:xfrm>
          <a:prstGeom prst="ellipse">
            <a:avLst/>
          </a:prstGeom>
          <a:noFill/>
          <a:ln w="127000">
            <a:solidFill>
              <a:schemeClr val="accent5">
                <a:alpha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clipart&#10;&#10;Description automatically generated">
            <a:extLst>
              <a:ext uri="{FF2B5EF4-FFF2-40B4-BE49-F238E27FC236}">
                <a16:creationId xmlns:a16="http://schemas.microsoft.com/office/drawing/2014/main" id="{33172877-C490-42BC-ABDE-D806BF094CB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62220" y="1951131"/>
            <a:ext cx="1803012" cy="3082073"/>
          </a:xfrm>
          <a:custGeom>
            <a:avLst/>
            <a:gdLst/>
            <a:ahLst/>
            <a:cxnLst/>
            <a:rect l="l" t="t" r="r" b="b"/>
            <a:pathLst>
              <a:path w="1964763" h="1856167">
                <a:moveTo>
                  <a:pt x="34265" y="0"/>
                </a:moveTo>
                <a:lnTo>
                  <a:pt x="1930498" y="0"/>
                </a:lnTo>
                <a:cubicBezTo>
                  <a:pt x="1949422" y="0"/>
                  <a:pt x="1964763" y="15341"/>
                  <a:pt x="1964763" y="34265"/>
                </a:cubicBezTo>
                <a:lnTo>
                  <a:pt x="1964763" y="1821902"/>
                </a:lnTo>
                <a:cubicBezTo>
                  <a:pt x="1964763" y="1840826"/>
                  <a:pt x="1949422" y="1856167"/>
                  <a:pt x="1930498" y="1856167"/>
                </a:cubicBezTo>
                <a:lnTo>
                  <a:pt x="34265" y="1856167"/>
                </a:lnTo>
                <a:cubicBezTo>
                  <a:pt x="15341" y="1856167"/>
                  <a:pt x="0" y="1840826"/>
                  <a:pt x="0" y="1821902"/>
                </a:cubicBezTo>
                <a:lnTo>
                  <a:pt x="0" y="34265"/>
                </a:lnTo>
                <a:cubicBezTo>
                  <a:pt x="0" y="15341"/>
                  <a:pt x="15341" y="0"/>
                  <a:pt x="34265" y="0"/>
                </a:cubicBezTo>
                <a:close/>
              </a:path>
            </a:pathLst>
          </a:custGeom>
        </p:spPr>
      </p:pic>
      <p:sp>
        <p:nvSpPr>
          <p:cNvPr id="20" name="Freeform: Shape 19">
            <a:extLst>
              <a:ext uri="{FF2B5EF4-FFF2-40B4-BE49-F238E27FC236}">
                <a16:creationId xmlns:a16="http://schemas.microsoft.com/office/drawing/2014/main" id="{70A21480-D93D-46BE-9A94-B5A80469D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33E49524-66B4-4DB0-AD09-DC8B9874E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98354" y="6039059"/>
            <a:ext cx="1978348" cy="818941"/>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E5EBF8F5-ABE5-4029-A8FC-4E32622D70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136562" flipH="1">
            <a:off x="3441866" y="5166681"/>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4" name="Footer Placeholder 3"/>
          <p:cNvSpPr>
            <a:spLocks noGrp="1"/>
          </p:cNvSpPr>
          <p:nvPr>
            <p:ph type="ftr" sz="quarter" idx="11"/>
          </p:nvPr>
        </p:nvSpPr>
        <p:spPr>
          <a:xfrm>
            <a:off x="6558777" y="6356350"/>
            <a:ext cx="3049918" cy="365125"/>
          </a:xfrm>
        </p:spPr>
        <p:txBody>
          <a:bodyPr vert="horz" lIns="91440" tIns="45720" rIns="91440" bIns="45720" rtlCol="0" anchor="ctr">
            <a:normAutofit/>
          </a:bodyPr>
          <a:lstStyle/>
          <a:p>
            <a:pPr algn="l">
              <a:spcAft>
                <a:spcPts val="600"/>
              </a:spcAft>
            </a:pPr>
            <a:r>
              <a:rPr lang="en-US" kern="1200">
                <a:solidFill>
                  <a:schemeClr val="tx1">
                    <a:tint val="75000"/>
                  </a:schemeClr>
                </a:solidFill>
                <a:latin typeface="+mn-lt"/>
                <a:ea typeface="+mn-ea"/>
                <a:cs typeface="+mn-cs"/>
              </a:rPr>
              <a:t>rshp.scot</a:t>
            </a:r>
          </a:p>
        </p:txBody>
      </p:sp>
      <p:sp>
        <p:nvSpPr>
          <p:cNvPr id="2" name="Rectangle 1">
            <a:extLst>
              <a:ext uri="{FF2B5EF4-FFF2-40B4-BE49-F238E27FC236}">
                <a16:creationId xmlns:a16="http://schemas.microsoft.com/office/drawing/2014/main" id="{DDCE2009-3FF3-034C-9AE6-CF4A768A9F4A}"/>
              </a:ext>
            </a:extLst>
          </p:cNvPr>
          <p:cNvSpPr/>
          <p:nvPr/>
        </p:nvSpPr>
        <p:spPr>
          <a:xfrm>
            <a:off x="6684569" y="2597623"/>
            <a:ext cx="4609243" cy="2376997"/>
          </a:xfrm>
          <a:prstGeom prst="rect">
            <a:avLst/>
          </a:prstGeom>
        </p:spPr>
        <p:txBody>
          <a:bodyPr wrap="square">
            <a:spAutoFit/>
          </a:bodyPr>
          <a:lstStyle/>
          <a:p>
            <a:pPr marL="342900" lvl="0" indent="-342900">
              <a:lnSpc>
                <a:spcPct val="107000"/>
              </a:lnSpc>
              <a:spcAft>
                <a:spcPts val="800"/>
              </a:spcAft>
              <a:buFont typeface="Symbol" pitchFamily="2" charset="2"/>
              <a:buChar char=""/>
            </a:pPr>
            <a:r>
              <a:rPr lang="en-GB" sz="2800" i="1" dirty="0">
                <a:solidFill>
                  <a:srgbClr val="3B3F38"/>
                </a:solidFill>
                <a:latin typeface="Calibri" panose="020F0502020204030204" pitchFamily="34" charset="0"/>
                <a:ea typeface="Calibri" panose="020F0502020204030204" pitchFamily="34" charset="0"/>
                <a:cs typeface="Calibri" panose="020F0502020204030204" pitchFamily="34" charset="0"/>
              </a:rPr>
              <a:t>How Pornography Affects Individuals </a:t>
            </a:r>
            <a:r>
              <a:rPr lang="en-GB" sz="2800" u="sng" dirty="0">
                <a:solidFill>
                  <a:srgbClr val="3B3F38"/>
                </a:solidFill>
                <a:latin typeface="Calibri" panose="020F0502020204030204" pitchFamily="34" charset="0"/>
                <a:ea typeface="Calibri" panose="020F0502020204030204" pitchFamily="34" charset="0"/>
                <a:cs typeface="Calibri" panose="020F0502020204030204" pitchFamily="34" charset="0"/>
                <a:hlinkClick r:id="rId4"/>
              </a:rPr>
              <a:t>https://youtu.be</a:t>
            </a:r>
            <a:r>
              <a:rPr lang="en-GB" sz="2800" u="sng">
                <a:solidFill>
                  <a:srgbClr val="3B3F38"/>
                </a:solidFill>
                <a:latin typeface="Calibri" panose="020F0502020204030204" pitchFamily="34" charset="0"/>
                <a:ea typeface="Calibri" panose="020F0502020204030204" pitchFamily="34" charset="0"/>
                <a:cs typeface="Calibri" panose="020F0502020204030204" pitchFamily="34" charset="0"/>
                <a:hlinkClick r:id="rId4"/>
              </a:rPr>
              <a:t>/zHO568U2dkU</a:t>
            </a:r>
            <a:br>
              <a:rPr lang="en-GB" sz="2800" dirty="0">
                <a:solidFill>
                  <a:srgbClr val="3B3F38"/>
                </a:solidFill>
                <a:latin typeface="Calibri" panose="020F0502020204030204" pitchFamily="34" charset="0"/>
                <a:ea typeface="Calibri" panose="020F0502020204030204" pitchFamily="34" charset="0"/>
                <a:cs typeface="Calibri" panose="020F0502020204030204" pitchFamily="34" charset="0"/>
              </a:rPr>
            </a:br>
            <a:r>
              <a:rPr lang="en-GB" sz="2800" dirty="0">
                <a:solidFill>
                  <a:srgbClr val="3B3F38"/>
                </a:solidFill>
                <a:latin typeface="Calibri" panose="020F0502020204030204" pitchFamily="34" charset="0"/>
                <a:ea typeface="Calibri" panose="020F0502020204030204" pitchFamily="34" charset="0"/>
                <a:cs typeface="Calibri" panose="020F0502020204030204" pitchFamily="34" charset="0"/>
              </a:rPr>
              <a:t>(2 minutes 13 seconds)</a:t>
            </a:r>
            <a:endParaRPr lang="en-GB"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3462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31598CC-E9D8-46F1-A31D-21527BFD63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38201" y="365125"/>
            <a:ext cx="5393360" cy="1325563"/>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4400" b="1" dirty="0">
              <a:latin typeface="+mj-lt"/>
              <a:ea typeface="+mj-ea"/>
              <a:cs typeface="+mj-cs"/>
            </a:endParaRPr>
          </a:p>
        </p:txBody>
      </p:sp>
      <p:sp>
        <p:nvSpPr>
          <p:cNvPr id="14" name="Freeform: Shape 13">
            <a:extLst>
              <a:ext uri="{FF2B5EF4-FFF2-40B4-BE49-F238E27FC236}">
                <a16:creationId xmlns:a16="http://schemas.microsoft.com/office/drawing/2014/main" id="{CB147A70-DC29-4DDF-A34C-2B82C6E22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p:cNvSpPr txBox="1"/>
          <p:nvPr/>
        </p:nvSpPr>
        <p:spPr>
          <a:xfrm>
            <a:off x="596343" y="679685"/>
            <a:ext cx="5393361" cy="4351338"/>
          </a:xfrm>
          <a:prstGeom prst="rect">
            <a:avLst/>
          </a:prstGeom>
        </p:spPr>
        <p:txBody>
          <a:bodyPr vert="horz" lIns="91440" tIns="45720" rIns="91440" bIns="45720" rtlCol="0">
            <a:noAutofit/>
          </a:bodyPr>
          <a:lstStyle/>
          <a:p>
            <a:pPr>
              <a:lnSpc>
                <a:spcPct val="90000"/>
              </a:lnSpc>
              <a:spcAft>
                <a:spcPts val="600"/>
              </a:spcAft>
            </a:pPr>
            <a:r>
              <a:rPr lang="en-US" sz="2800" b="1" dirty="0">
                <a:ea typeface="+mj-ea"/>
                <a:cs typeface="+mj-cs"/>
              </a:rPr>
              <a:t>How does porn affect the brain?</a:t>
            </a:r>
          </a:p>
          <a:p>
            <a:pPr lvl="0">
              <a:lnSpc>
                <a:spcPct val="90000"/>
              </a:lnSpc>
              <a:spcAft>
                <a:spcPts val="600"/>
              </a:spcAft>
            </a:pPr>
            <a:endParaRPr lang="en-US" sz="2800" dirty="0"/>
          </a:p>
          <a:p>
            <a:pPr lvl="0">
              <a:lnSpc>
                <a:spcPct val="90000"/>
              </a:lnSpc>
              <a:spcAft>
                <a:spcPts val="600"/>
              </a:spcAft>
            </a:pPr>
            <a:r>
              <a:rPr lang="en-US" sz="2800" dirty="0"/>
              <a:t>As a young person you have a developing brain, compulsive viewing of porn – so watching a lot of porn - distorts the person’s idea of a healthy sexual relationship. Young men who worry about the amount of porn they watch report that “the script” of porn was always playing in the back of their minds when they were with a real partner.</a:t>
            </a:r>
          </a:p>
        </p:txBody>
      </p:sp>
      <p:sp>
        <p:nvSpPr>
          <p:cNvPr id="16" name="Oval 15">
            <a:extLst>
              <a:ext uri="{FF2B5EF4-FFF2-40B4-BE49-F238E27FC236}">
                <a16:creationId xmlns:a16="http://schemas.microsoft.com/office/drawing/2014/main" id="{3B438362-1E1E-4C62-A99E-4134CB163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1"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6C077334-5571-4B83-A83E-4CCCFA7B5E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632" y="0"/>
            <a:ext cx="2093996" cy="1402773"/>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20" name="Straight Connector 19">
            <a:extLst>
              <a:ext uri="{FF2B5EF4-FFF2-40B4-BE49-F238E27FC236}">
                <a16:creationId xmlns:a16="http://schemas.microsoft.com/office/drawing/2014/main" id="{2F61ABFD-DE05-41FD-A6B7-6D40196C15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55865" y="1026771"/>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a:off x="2630657" y="6356350"/>
            <a:ext cx="3600903" cy="365125"/>
          </a:xfrm>
        </p:spPr>
        <p:txBody>
          <a:bodyPr vert="horz" lIns="91440" tIns="45720" rIns="91440" bIns="45720" rtlCol="0" anchor="ctr">
            <a:normAutofit/>
          </a:bodyPr>
          <a:lstStyle/>
          <a:p>
            <a:pPr algn="r">
              <a:spcAft>
                <a:spcPts val="600"/>
              </a:spcAft>
            </a:pPr>
            <a:r>
              <a:rPr lang="en-US" kern="1200">
                <a:solidFill>
                  <a:schemeClr val="tx1">
                    <a:tint val="75000"/>
                  </a:schemeClr>
                </a:solidFill>
                <a:latin typeface="+mn-lt"/>
                <a:ea typeface="+mn-ea"/>
                <a:cs typeface="+mn-cs"/>
              </a:rPr>
              <a:t>rshp.scot</a:t>
            </a:r>
          </a:p>
        </p:txBody>
      </p:sp>
      <p:pic>
        <p:nvPicPr>
          <p:cNvPr id="6" name="Picture 5">
            <a:extLst>
              <a:ext uri="{FF2B5EF4-FFF2-40B4-BE49-F238E27FC236}">
                <a16:creationId xmlns:a16="http://schemas.microsoft.com/office/drawing/2014/main" id="{5A3C4195-FD27-DE49-9681-9F9484B1D06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flipH="1">
            <a:off x="8094827" y="902546"/>
            <a:ext cx="2999726" cy="2999726"/>
          </a:xfrm>
          <a:custGeom>
            <a:avLst/>
            <a:gdLst/>
            <a:ahLst/>
            <a:cxnLst/>
            <a:rect l="l" t="t" r="r" b="b"/>
            <a:pathLst>
              <a:path w="1999274" h="2247255">
                <a:moveTo>
                  <a:pt x="108501" y="0"/>
                </a:moveTo>
                <a:lnTo>
                  <a:pt x="1890773" y="0"/>
                </a:lnTo>
                <a:cubicBezTo>
                  <a:pt x="1950696" y="0"/>
                  <a:pt x="1999274" y="48578"/>
                  <a:pt x="1999274" y="108501"/>
                </a:cubicBezTo>
                <a:lnTo>
                  <a:pt x="1999274" y="2138754"/>
                </a:lnTo>
                <a:cubicBezTo>
                  <a:pt x="1999274" y="2198677"/>
                  <a:pt x="1950696" y="2247255"/>
                  <a:pt x="1890773" y="2247255"/>
                </a:cubicBezTo>
                <a:lnTo>
                  <a:pt x="108501" y="2247255"/>
                </a:lnTo>
                <a:cubicBezTo>
                  <a:pt x="48578" y="2247255"/>
                  <a:pt x="0" y="2198677"/>
                  <a:pt x="0" y="2138754"/>
                </a:cubicBezTo>
                <a:lnTo>
                  <a:pt x="0" y="108501"/>
                </a:lnTo>
                <a:cubicBezTo>
                  <a:pt x="0" y="48578"/>
                  <a:pt x="48578" y="0"/>
                  <a:pt x="108501" y="0"/>
                </a:cubicBezTo>
                <a:close/>
              </a:path>
            </a:pathLst>
          </a:custGeom>
        </p:spPr>
      </p:pic>
      <p:sp>
        <p:nvSpPr>
          <p:cNvPr id="22" name="Freeform: Shape 21">
            <a:extLst>
              <a:ext uri="{FF2B5EF4-FFF2-40B4-BE49-F238E27FC236}">
                <a16:creationId xmlns:a16="http://schemas.microsoft.com/office/drawing/2014/main" id="{0F646DF8-223D-47DD-95B1-F2654229E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4" name="Arc 23">
            <a:extLst>
              <a:ext uri="{FF2B5EF4-FFF2-40B4-BE49-F238E27FC236}">
                <a16:creationId xmlns:a16="http://schemas.microsoft.com/office/drawing/2014/main" id="{4D3DC50D-CA0F-48F9-B17E-20D8669AA4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97791" y="402001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48364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841</Words>
  <Application>Microsoft Macintosh PowerPoint</Application>
  <PresentationFormat>Widescreen</PresentationFormat>
  <Paragraphs>70</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Pornography: What’s the problem?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Pornography: What’s the problem?</dc:title>
  <dc:creator>Colin Morrison</dc:creator>
  <cp:lastModifiedBy>Ross Robertson</cp:lastModifiedBy>
  <cp:revision>7</cp:revision>
  <cp:lastPrinted>2021-09-30T14:57:51Z</cp:lastPrinted>
  <dcterms:created xsi:type="dcterms:W3CDTF">2020-11-20T16:11:41Z</dcterms:created>
  <dcterms:modified xsi:type="dcterms:W3CDTF">2021-09-30T14:57:58Z</dcterms:modified>
</cp:coreProperties>
</file>