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 Robertson" userId="cb37bfa76ebf819d" providerId="LiveId" clId="{6395C257-1150-0D48-B6B2-F6740CBA9105}"/>
    <pc:docChg chg="modSld">
      <pc:chgData name="Ross Robertson" userId="cb37bfa76ebf819d" providerId="LiveId" clId="{6395C257-1150-0D48-B6B2-F6740CBA9105}" dt="2019-06-27T14:19:10.907" v="1" actId="18331"/>
      <pc:docMkLst>
        <pc:docMk/>
      </pc:docMkLst>
      <pc:sldChg chg="modSp">
        <pc:chgData name="Ross Robertson" userId="cb37bfa76ebf819d" providerId="LiveId" clId="{6395C257-1150-0D48-B6B2-F6740CBA9105}" dt="2019-06-27T14:19:10.907" v="1" actId="18331"/>
        <pc:sldMkLst>
          <pc:docMk/>
          <pc:sldMk cId="184026872" sldId="257"/>
        </pc:sldMkLst>
        <pc:spChg chg="mod">
          <ac:chgData name="Ross Robertson" userId="cb37bfa76ebf819d" providerId="LiveId" clId="{6395C257-1150-0D48-B6B2-F6740CBA9105}" dt="2019-06-27T14:19:10.907" v="1" actId="18331"/>
          <ac:spMkLst>
            <pc:docMk/>
            <pc:sldMk cId="184026872" sldId="257"/>
            <ac:spMk id="2" creationId="{A985D790-3F0B-443C-9765-35F7BDA95A5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93A5C-D33C-4AFB-BE4A-C0AFD8B6C674}" type="doc">
      <dgm:prSet loTypeId="urn:microsoft.com/office/officeart/2016/7/layout/BasicLinearProcessNumbered" loCatId="process" qsTypeId="urn:microsoft.com/office/officeart/2005/8/quickstyle/simple2" qsCatId="simple" csTypeId="urn:microsoft.com/office/officeart/2005/8/colors/colorful2" csCatId="colorful"/>
      <dgm:spPr/>
      <dgm:t>
        <a:bodyPr/>
        <a:lstStyle/>
        <a:p>
          <a:endParaRPr lang="en-US"/>
        </a:p>
      </dgm:t>
    </dgm:pt>
    <dgm:pt modelId="{C7060E12-3545-4137-84BE-74B0C7941F44}">
      <dgm:prSet/>
      <dgm:spPr/>
      <dgm:t>
        <a:bodyPr/>
        <a:lstStyle/>
        <a:p>
          <a:r>
            <a:rPr lang="en-GB"/>
            <a:t>More than a third of young people (36%) agreed they would do whatever it took to look good.</a:t>
          </a:r>
          <a:endParaRPr lang="en-US"/>
        </a:p>
      </dgm:t>
    </dgm:pt>
    <dgm:pt modelId="{FE255ADD-A340-4EB8-9EA2-80F5CBCC986D}" type="parTrans" cxnId="{4368F3C6-2D53-4622-88B0-238B651A0234}">
      <dgm:prSet/>
      <dgm:spPr/>
      <dgm:t>
        <a:bodyPr/>
        <a:lstStyle/>
        <a:p>
          <a:endParaRPr lang="en-US"/>
        </a:p>
      </dgm:t>
    </dgm:pt>
    <dgm:pt modelId="{02D9952D-0BD8-41F2-BF52-4A045574D09B}" type="sibTrans" cxnId="{4368F3C6-2D53-4622-88B0-238B651A0234}">
      <dgm:prSet phldrT="1" phldr="0"/>
      <dgm:spPr/>
      <dgm:t>
        <a:bodyPr/>
        <a:lstStyle/>
        <a:p>
          <a:r>
            <a:rPr lang="en-US"/>
            <a:t>1</a:t>
          </a:r>
        </a:p>
      </dgm:t>
    </dgm:pt>
    <dgm:pt modelId="{3188A43B-AB7A-460C-9F88-9F106FE9F841}">
      <dgm:prSet/>
      <dgm:spPr/>
      <dgm:t>
        <a:bodyPr/>
        <a:lstStyle/>
        <a:p>
          <a:r>
            <a:rPr lang="en-GB"/>
            <a:t>Almost three in five young people (57%) have, or would consider, going on a diet to change the way they look.</a:t>
          </a:r>
          <a:endParaRPr lang="en-US"/>
        </a:p>
      </dgm:t>
    </dgm:pt>
    <dgm:pt modelId="{862459B4-6674-4EBE-929B-5D5ADF13D573}" type="parTrans" cxnId="{0BE4594B-6541-43BD-A632-66FDB25837B8}">
      <dgm:prSet/>
      <dgm:spPr/>
      <dgm:t>
        <a:bodyPr/>
        <a:lstStyle/>
        <a:p>
          <a:endParaRPr lang="en-US"/>
        </a:p>
      </dgm:t>
    </dgm:pt>
    <dgm:pt modelId="{4B462C45-6D2A-43F8-9DAB-A6DBAD14C142}" type="sibTrans" cxnId="{0BE4594B-6541-43BD-A632-66FDB25837B8}">
      <dgm:prSet phldrT="2" phldr="0"/>
      <dgm:spPr/>
      <dgm:t>
        <a:bodyPr/>
        <a:lstStyle/>
        <a:p>
          <a:r>
            <a:rPr lang="en-US"/>
            <a:t>2</a:t>
          </a:r>
        </a:p>
      </dgm:t>
    </dgm:pt>
    <dgm:pt modelId="{33193E35-5DDF-4CE2-B8F7-323FCF164664}">
      <dgm:prSet/>
      <dgm:spPr/>
      <dgm:t>
        <a:bodyPr/>
        <a:lstStyle/>
        <a:p>
          <a:r>
            <a:rPr lang="en-GB"/>
            <a:t>One in 10 young people (10%) said they would consider plastic surgery to change the way they look. </a:t>
          </a:r>
          <a:endParaRPr lang="en-US"/>
        </a:p>
      </dgm:t>
    </dgm:pt>
    <dgm:pt modelId="{76AE345E-832D-4A81-8C79-6033F99F3E76}" type="parTrans" cxnId="{EBDD4E03-379F-4986-8899-67FC2463E56D}">
      <dgm:prSet/>
      <dgm:spPr/>
      <dgm:t>
        <a:bodyPr/>
        <a:lstStyle/>
        <a:p>
          <a:endParaRPr lang="en-US"/>
        </a:p>
      </dgm:t>
    </dgm:pt>
    <dgm:pt modelId="{1673C03A-CC60-412B-A705-61DF8EC1C4E3}" type="sibTrans" cxnId="{EBDD4E03-379F-4986-8899-67FC2463E56D}">
      <dgm:prSet phldrT="3" phldr="0"/>
      <dgm:spPr/>
      <dgm:t>
        <a:bodyPr/>
        <a:lstStyle/>
        <a:p>
          <a:r>
            <a:rPr lang="en-US"/>
            <a:t>3</a:t>
          </a:r>
        </a:p>
      </dgm:t>
    </dgm:pt>
    <dgm:pt modelId="{EEB02931-81C0-4B62-94D1-4623B02B579B}" type="pres">
      <dgm:prSet presAssocID="{CF593A5C-D33C-4AFB-BE4A-C0AFD8B6C674}" presName="Name0" presStyleCnt="0">
        <dgm:presLayoutVars>
          <dgm:animLvl val="lvl"/>
          <dgm:resizeHandles val="exact"/>
        </dgm:presLayoutVars>
      </dgm:prSet>
      <dgm:spPr/>
    </dgm:pt>
    <dgm:pt modelId="{2B627D47-2DA6-4501-9EEC-92E35971C045}" type="pres">
      <dgm:prSet presAssocID="{C7060E12-3545-4137-84BE-74B0C7941F44}" presName="compositeNode" presStyleCnt="0">
        <dgm:presLayoutVars>
          <dgm:bulletEnabled val="1"/>
        </dgm:presLayoutVars>
      </dgm:prSet>
      <dgm:spPr/>
    </dgm:pt>
    <dgm:pt modelId="{DB8E50C7-FF65-4575-85AE-BC09A0113D76}" type="pres">
      <dgm:prSet presAssocID="{C7060E12-3545-4137-84BE-74B0C7941F44}" presName="bgRect" presStyleLbl="bgAccFollowNode1" presStyleIdx="0" presStyleCnt="3"/>
      <dgm:spPr/>
    </dgm:pt>
    <dgm:pt modelId="{5A859BB9-4E99-42A1-ACD6-0B4365D2D8EA}" type="pres">
      <dgm:prSet presAssocID="{02D9952D-0BD8-41F2-BF52-4A045574D09B}" presName="sibTransNodeCircle" presStyleLbl="alignNode1" presStyleIdx="0" presStyleCnt="6">
        <dgm:presLayoutVars>
          <dgm:chMax val="0"/>
          <dgm:bulletEnabled/>
        </dgm:presLayoutVars>
      </dgm:prSet>
      <dgm:spPr/>
    </dgm:pt>
    <dgm:pt modelId="{4A086D93-7EF8-48D6-AABE-D0DC94951530}" type="pres">
      <dgm:prSet presAssocID="{C7060E12-3545-4137-84BE-74B0C7941F44}" presName="bottomLine" presStyleLbl="alignNode1" presStyleIdx="1" presStyleCnt="6">
        <dgm:presLayoutVars/>
      </dgm:prSet>
      <dgm:spPr/>
    </dgm:pt>
    <dgm:pt modelId="{2050B1EA-DEE5-4E26-8004-EBE93AB88422}" type="pres">
      <dgm:prSet presAssocID="{C7060E12-3545-4137-84BE-74B0C7941F44}" presName="nodeText" presStyleLbl="bgAccFollowNode1" presStyleIdx="0" presStyleCnt="3">
        <dgm:presLayoutVars>
          <dgm:bulletEnabled val="1"/>
        </dgm:presLayoutVars>
      </dgm:prSet>
      <dgm:spPr/>
    </dgm:pt>
    <dgm:pt modelId="{0D5DB180-167C-4584-87DA-374796B96A3F}" type="pres">
      <dgm:prSet presAssocID="{02D9952D-0BD8-41F2-BF52-4A045574D09B}" presName="sibTrans" presStyleCnt="0"/>
      <dgm:spPr/>
    </dgm:pt>
    <dgm:pt modelId="{4A6FE6CF-89A0-48E5-BF10-EFD3BAFF5D4A}" type="pres">
      <dgm:prSet presAssocID="{3188A43B-AB7A-460C-9F88-9F106FE9F841}" presName="compositeNode" presStyleCnt="0">
        <dgm:presLayoutVars>
          <dgm:bulletEnabled val="1"/>
        </dgm:presLayoutVars>
      </dgm:prSet>
      <dgm:spPr/>
    </dgm:pt>
    <dgm:pt modelId="{33A11080-DD85-406F-8B68-7940ABFCC13C}" type="pres">
      <dgm:prSet presAssocID="{3188A43B-AB7A-460C-9F88-9F106FE9F841}" presName="bgRect" presStyleLbl="bgAccFollowNode1" presStyleIdx="1" presStyleCnt="3"/>
      <dgm:spPr/>
    </dgm:pt>
    <dgm:pt modelId="{FC4EC2BA-BD8E-4F70-920D-37D8CE0C6061}" type="pres">
      <dgm:prSet presAssocID="{4B462C45-6D2A-43F8-9DAB-A6DBAD14C142}" presName="sibTransNodeCircle" presStyleLbl="alignNode1" presStyleIdx="2" presStyleCnt="6">
        <dgm:presLayoutVars>
          <dgm:chMax val="0"/>
          <dgm:bulletEnabled/>
        </dgm:presLayoutVars>
      </dgm:prSet>
      <dgm:spPr/>
    </dgm:pt>
    <dgm:pt modelId="{08AA5C8E-4F20-4B72-9703-B207EDDA65EB}" type="pres">
      <dgm:prSet presAssocID="{3188A43B-AB7A-460C-9F88-9F106FE9F841}" presName="bottomLine" presStyleLbl="alignNode1" presStyleIdx="3" presStyleCnt="6">
        <dgm:presLayoutVars/>
      </dgm:prSet>
      <dgm:spPr/>
    </dgm:pt>
    <dgm:pt modelId="{D5796B9D-5E6C-43E7-8121-9A881A3ADA5E}" type="pres">
      <dgm:prSet presAssocID="{3188A43B-AB7A-460C-9F88-9F106FE9F841}" presName="nodeText" presStyleLbl="bgAccFollowNode1" presStyleIdx="1" presStyleCnt="3">
        <dgm:presLayoutVars>
          <dgm:bulletEnabled val="1"/>
        </dgm:presLayoutVars>
      </dgm:prSet>
      <dgm:spPr/>
    </dgm:pt>
    <dgm:pt modelId="{49C9A1A3-5C4F-4B87-8DC2-C7CED8D3AA55}" type="pres">
      <dgm:prSet presAssocID="{4B462C45-6D2A-43F8-9DAB-A6DBAD14C142}" presName="sibTrans" presStyleCnt="0"/>
      <dgm:spPr/>
    </dgm:pt>
    <dgm:pt modelId="{DBCED18A-E662-4694-B124-860DF0E033E7}" type="pres">
      <dgm:prSet presAssocID="{33193E35-5DDF-4CE2-B8F7-323FCF164664}" presName="compositeNode" presStyleCnt="0">
        <dgm:presLayoutVars>
          <dgm:bulletEnabled val="1"/>
        </dgm:presLayoutVars>
      </dgm:prSet>
      <dgm:spPr/>
    </dgm:pt>
    <dgm:pt modelId="{F12B3947-FE31-41C6-9B09-CD8B3CE9163C}" type="pres">
      <dgm:prSet presAssocID="{33193E35-5DDF-4CE2-B8F7-323FCF164664}" presName="bgRect" presStyleLbl="bgAccFollowNode1" presStyleIdx="2" presStyleCnt="3"/>
      <dgm:spPr/>
    </dgm:pt>
    <dgm:pt modelId="{5FF41287-922D-44F9-9C88-139C4DBD03B9}" type="pres">
      <dgm:prSet presAssocID="{1673C03A-CC60-412B-A705-61DF8EC1C4E3}" presName="sibTransNodeCircle" presStyleLbl="alignNode1" presStyleIdx="4" presStyleCnt="6">
        <dgm:presLayoutVars>
          <dgm:chMax val="0"/>
          <dgm:bulletEnabled/>
        </dgm:presLayoutVars>
      </dgm:prSet>
      <dgm:spPr/>
    </dgm:pt>
    <dgm:pt modelId="{DC905E96-8BF8-48F6-85DC-ED8C0BDF33D0}" type="pres">
      <dgm:prSet presAssocID="{33193E35-5DDF-4CE2-B8F7-323FCF164664}" presName="bottomLine" presStyleLbl="alignNode1" presStyleIdx="5" presStyleCnt="6">
        <dgm:presLayoutVars/>
      </dgm:prSet>
      <dgm:spPr/>
    </dgm:pt>
    <dgm:pt modelId="{52DC980A-6822-47F8-A03D-4F9951F7B84C}" type="pres">
      <dgm:prSet presAssocID="{33193E35-5DDF-4CE2-B8F7-323FCF164664}" presName="nodeText" presStyleLbl="bgAccFollowNode1" presStyleIdx="2" presStyleCnt="3">
        <dgm:presLayoutVars>
          <dgm:bulletEnabled val="1"/>
        </dgm:presLayoutVars>
      </dgm:prSet>
      <dgm:spPr/>
    </dgm:pt>
  </dgm:ptLst>
  <dgm:cxnLst>
    <dgm:cxn modelId="{EBDD4E03-379F-4986-8899-67FC2463E56D}" srcId="{CF593A5C-D33C-4AFB-BE4A-C0AFD8B6C674}" destId="{33193E35-5DDF-4CE2-B8F7-323FCF164664}" srcOrd="2" destOrd="0" parTransId="{76AE345E-832D-4A81-8C79-6033F99F3E76}" sibTransId="{1673C03A-CC60-412B-A705-61DF8EC1C4E3}"/>
    <dgm:cxn modelId="{0BE4594B-6541-43BD-A632-66FDB25837B8}" srcId="{CF593A5C-D33C-4AFB-BE4A-C0AFD8B6C674}" destId="{3188A43B-AB7A-460C-9F88-9F106FE9F841}" srcOrd="1" destOrd="0" parTransId="{862459B4-6674-4EBE-929B-5D5ADF13D573}" sibTransId="{4B462C45-6D2A-43F8-9DAB-A6DBAD14C142}"/>
    <dgm:cxn modelId="{16175C5D-01F7-4169-B099-B171D81344CA}" type="presOf" srcId="{33193E35-5DDF-4CE2-B8F7-323FCF164664}" destId="{52DC980A-6822-47F8-A03D-4F9951F7B84C}" srcOrd="1" destOrd="0" presId="urn:microsoft.com/office/officeart/2016/7/layout/BasicLinearProcessNumbered"/>
    <dgm:cxn modelId="{D9ADBB63-38C2-4216-A2D1-F6BBEA941E6C}" type="presOf" srcId="{3188A43B-AB7A-460C-9F88-9F106FE9F841}" destId="{D5796B9D-5E6C-43E7-8121-9A881A3ADA5E}" srcOrd="1" destOrd="0" presId="urn:microsoft.com/office/officeart/2016/7/layout/BasicLinearProcessNumbered"/>
    <dgm:cxn modelId="{CCA3D690-521E-447C-84F2-9B92569EC44E}" type="presOf" srcId="{1673C03A-CC60-412B-A705-61DF8EC1C4E3}" destId="{5FF41287-922D-44F9-9C88-139C4DBD03B9}" srcOrd="0" destOrd="0" presId="urn:microsoft.com/office/officeart/2016/7/layout/BasicLinearProcessNumbered"/>
    <dgm:cxn modelId="{8651F9AD-F43D-4B0A-AE30-D1C33DE233C5}" type="presOf" srcId="{CF593A5C-D33C-4AFB-BE4A-C0AFD8B6C674}" destId="{EEB02931-81C0-4B62-94D1-4623B02B579B}" srcOrd="0" destOrd="0" presId="urn:microsoft.com/office/officeart/2016/7/layout/BasicLinearProcessNumbered"/>
    <dgm:cxn modelId="{CF2F6DC4-0591-471C-A5FB-65BD658D3D83}" type="presOf" srcId="{C7060E12-3545-4137-84BE-74B0C7941F44}" destId="{DB8E50C7-FF65-4575-85AE-BC09A0113D76}" srcOrd="0" destOrd="0" presId="urn:microsoft.com/office/officeart/2016/7/layout/BasicLinearProcessNumbered"/>
    <dgm:cxn modelId="{4368F3C6-2D53-4622-88B0-238B651A0234}" srcId="{CF593A5C-D33C-4AFB-BE4A-C0AFD8B6C674}" destId="{C7060E12-3545-4137-84BE-74B0C7941F44}" srcOrd="0" destOrd="0" parTransId="{FE255ADD-A340-4EB8-9EA2-80F5CBCC986D}" sibTransId="{02D9952D-0BD8-41F2-BF52-4A045574D09B}"/>
    <dgm:cxn modelId="{1D2AFEC9-9DC8-4312-BD56-5A07265A4220}" type="presOf" srcId="{3188A43B-AB7A-460C-9F88-9F106FE9F841}" destId="{33A11080-DD85-406F-8B68-7940ABFCC13C}" srcOrd="0" destOrd="0" presId="urn:microsoft.com/office/officeart/2016/7/layout/BasicLinearProcessNumbered"/>
    <dgm:cxn modelId="{A76CB8CA-DB2A-443A-AF35-EBFA6E7496E3}" type="presOf" srcId="{4B462C45-6D2A-43F8-9DAB-A6DBAD14C142}" destId="{FC4EC2BA-BD8E-4F70-920D-37D8CE0C6061}" srcOrd="0" destOrd="0" presId="urn:microsoft.com/office/officeart/2016/7/layout/BasicLinearProcessNumbered"/>
    <dgm:cxn modelId="{8E8825D2-410A-4EBB-A356-90797F30819F}" type="presOf" srcId="{02D9952D-0BD8-41F2-BF52-4A045574D09B}" destId="{5A859BB9-4E99-42A1-ACD6-0B4365D2D8EA}" srcOrd="0" destOrd="0" presId="urn:microsoft.com/office/officeart/2016/7/layout/BasicLinearProcessNumbered"/>
    <dgm:cxn modelId="{9F3843D2-F790-4E73-89A2-AA69B2F9F2C1}" type="presOf" srcId="{C7060E12-3545-4137-84BE-74B0C7941F44}" destId="{2050B1EA-DEE5-4E26-8004-EBE93AB88422}" srcOrd="1" destOrd="0" presId="urn:microsoft.com/office/officeart/2016/7/layout/BasicLinearProcessNumbered"/>
    <dgm:cxn modelId="{0DE543E2-35C7-4B3D-9C08-A2048916DAD7}" type="presOf" srcId="{33193E35-5DDF-4CE2-B8F7-323FCF164664}" destId="{F12B3947-FE31-41C6-9B09-CD8B3CE9163C}" srcOrd="0" destOrd="0" presId="urn:microsoft.com/office/officeart/2016/7/layout/BasicLinearProcessNumbered"/>
    <dgm:cxn modelId="{186116DB-0D6B-47D6-B90C-AA0258A46253}" type="presParOf" srcId="{EEB02931-81C0-4B62-94D1-4623B02B579B}" destId="{2B627D47-2DA6-4501-9EEC-92E35971C045}" srcOrd="0" destOrd="0" presId="urn:microsoft.com/office/officeart/2016/7/layout/BasicLinearProcessNumbered"/>
    <dgm:cxn modelId="{95FCE719-586A-4B94-B637-46DDDEB912AF}" type="presParOf" srcId="{2B627D47-2DA6-4501-9EEC-92E35971C045}" destId="{DB8E50C7-FF65-4575-85AE-BC09A0113D76}" srcOrd="0" destOrd="0" presId="urn:microsoft.com/office/officeart/2016/7/layout/BasicLinearProcessNumbered"/>
    <dgm:cxn modelId="{E3721A4C-E892-40D9-AAD5-D9A83E8362E8}" type="presParOf" srcId="{2B627D47-2DA6-4501-9EEC-92E35971C045}" destId="{5A859BB9-4E99-42A1-ACD6-0B4365D2D8EA}" srcOrd="1" destOrd="0" presId="urn:microsoft.com/office/officeart/2016/7/layout/BasicLinearProcessNumbered"/>
    <dgm:cxn modelId="{732068DC-8613-4513-8A18-D9CB48B709CC}" type="presParOf" srcId="{2B627D47-2DA6-4501-9EEC-92E35971C045}" destId="{4A086D93-7EF8-48D6-AABE-D0DC94951530}" srcOrd="2" destOrd="0" presId="urn:microsoft.com/office/officeart/2016/7/layout/BasicLinearProcessNumbered"/>
    <dgm:cxn modelId="{7038BBCE-D76D-44B5-8671-8E569FAAE6E1}" type="presParOf" srcId="{2B627D47-2DA6-4501-9EEC-92E35971C045}" destId="{2050B1EA-DEE5-4E26-8004-EBE93AB88422}" srcOrd="3" destOrd="0" presId="urn:microsoft.com/office/officeart/2016/7/layout/BasicLinearProcessNumbered"/>
    <dgm:cxn modelId="{1DE2D74E-B00C-4892-B127-C74B0261F46E}" type="presParOf" srcId="{EEB02931-81C0-4B62-94D1-4623B02B579B}" destId="{0D5DB180-167C-4584-87DA-374796B96A3F}" srcOrd="1" destOrd="0" presId="urn:microsoft.com/office/officeart/2016/7/layout/BasicLinearProcessNumbered"/>
    <dgm:cxn modelId="{2637C56F-EE57-4077-81BE-E16EF0312DE3}" type="presParOf" srcId="{EEB02931-81C0-4B62-94D1-4623B02B579B}" destId="{4A6FE6CF-89A0-48E5-BF10-EFD3BAFF5D4A}" srcOrd="2" destOrd="0" presId="urn:microsoft.com/office/officeart/2016/7/layout/BasicLinearProcessNumbered"/>
    <dgm:cxn modelId="{CF03C671-87B7-482C-8B42-EBFD20D7CB0A}" type="presParOf" srcId="{4A6FE6CF-89A0-48E5-BF10-EFD3BAFF5D4A}" destId="{33A11080-DD85-406F-8B68-7940ABFCC13C}" srcOrd="0" destOrd="0" presId="urn:microsoft.com/office/officeart/2016/7/layout/BasicLinearProcessNumbered"/>
    <dgm:cxn modelId="{F21B7D12-F6C3-402C-82EF-38E16DB14EA2}" type="presParOf" srcId="{4A6FE6CF-89A0-48E5-BF10-EFD3BAFF5D4A}" destId="{FC4EC2BA-BD8E-4F70-920D-37D8CE0C6061}" srcOrd="1" destOrd="0" presId="urn:microsoft.com/office/officeart/2016/7/layout/BasicLinearProcessNumbered"/>
    <dgm:cxn modelId="{51CE3E89-664F-411A-B5A8-4509CF06EDFE}" type="presParOf" srcId="{4A6FE6CF-89A0-48E5-BF10-EFD3BAFF5D4A}" destId="{08AA5C8E-4F20-4B72-9703-B207EDDA65EB}" srcOrd="2" destOrd="0" presId="urn:microsoft.com/office/officeart/2016/7/layout/BasicLinearProcessNumbered"/>
    <dgm:cxn modelId="{A06ECF1B-59E2-425F-8BCE-CBB9AA4F6AB9}" type="presParOf" srcId="{4A6FE6CF-89A0-48E5-BF10-EFD3BAFF5D4A}" destId="{D5796B9D-5E6C-43E7-8121-9A881A3ADA5E}" srcOrd="3" destOrd="0" presId="urn:microsoft.com/office/officeart/2016/7/layout/BasicLinearProcessNumbered"/>
    <dgm:cxn modelId="{AA61CEB6-0A98-457D-AB4E-A4FB70575891}" type="presParOf" srcId="{EEB02931-81C0-4B62-94D1-4623B02B579B}" destId="{49C9A1A3-5C4F-4B87-8DC2-C7CED8D3AA55}" srcOrd="3" destOrd="0" presId="urn:microsoft.com/office/officeart/2016/7/layout/BasicLinearProcessNumbered"/>
    <dgm:cxn modelId="{EADFF209-9E85-4BFD-96EE-493A673C1679}" type="presParOf" srcId="{EEB02931-81C0-4B62-94D1-4623B02B579B}" destId="{DBCED18A-E662-4694-B124-860DF0E033E7}" srcOrd="4" destOrd="0" presId="urn:microsoft.com/office/officeart/2016/7/layout/BasicLinearProcessNumbered"/>
    <dgm:cxn modelId="{74E0C42D-B355-4691-9F30-CC116952724B}" type="presParOf" srcId="{DBCED18A-E662-4694-B124-860DF0E033E7}" destId="{F12B3947-FE31-41C6-9B09-CD8B3CE9163C}" srcOrd="0" destOrd="0" presId="urn:microsoft.com/office/officeart/2016/7/layout/BasicLinearProcessNumbered"/>
    <dgm:cxn modelId="{389AE078-C1A3-4F0E-BE3A-FD4C5466448A}" type="presParOf" srcId="{DBCED18A-E662-4694-B124-860DF0E033E7}" destId="{5FF41287-922D-44F9-9C88-139C4DBD03B9}" srcOrd="1" destOrd="0" presId="urn:microsoft.com/office/officeart/2016/7/layout/BasicLinearProcessNumbered"/>
    <dgm:cxn modelId="{651FD6A5-9885-4D5F-9FCA-578F8897FF8B}" type="presParOf" srcId="{DBCED18A-E662-4694-B124-860DF0E033E7}" destId="{DC905E96-8BF8-48F6-85DC-ED8C0BDF33D0}" srcOrd="2" destOrd="0" presId="urn:microsoft.com/office/officeart/2016/7/layout/BasicLinearProcessNumbered"/>
    <dgm:cxn modelId="{6BA61A92-7F78-40FE-8AFE-8E7251815260}" type="presParOf" srcId="{DBCED18A-E662-4694-B124-860DF0E033E7}" destId="{52DC980A-6822-47F8-A03D-4F9951F7B84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E50C7-FF65-4575-85AE-BC09A0113D76}">
      <dsp:nvSpPr>
        <dsp:cNvPr id="0" name=""/>
        <dsp:cNvSpPr/>
      </dsp:nvSpPr>
      <dsp:spPr>
        <a:xfrm>
          <a:off x="0" y="0"/>
          <a:ext cx="3286125" cy="36766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33450">
            <a:lnSpc>
              <a:spcPct val="90000"/>
            </a:lnSpc>
            <a:spcBef>
              <a:spcPct val="0"/>
            </a:spcBef>
            <a:spcAft>
              <a:spcPct val="35000"/>
            </a:spcAft>
            <a:buNone/>
          </a:pPr>
          <a:r>
            <a:rPr lang="en-GB" sz="2100" kern="1200"/>
            <a:t>More than a third of young people (36%) agreed they would do whatever it took to look good.</a:t>
          </a:r>
          <a:endParaRPr lang="en-US" sz="2100" kern="1200"/>
        </a:p>
      </dsp:txBody>
      <dsp:txXfrm>
        <a:off x="0" y="1397134"/>
        <a:ext cx="3286125" cy="2206002"/>
      </dsp:txXfrm>
    </dsp:sp>
    <dsp:sp modelId="{5A859BB9-4E99-42A1-ACD6-0B4365D2D8EA}">
      <dsp:nvSpPr>
        <dsp:cNvPr id="0" name=""/>
        <dsp:cNvSpPr/>
      </dsp:nvSpPr>
      <dsp:spPr>
        <a:xfrm>
          <a:off x="1091561" y="367667"/>
          <a:ext cx="1103001" cy="11030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5994" tIns="12700" rIns="8599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53092" y="529198"/>
        <a:ext cx="779939" cy="779939"/>
      </dsp:txXfrm>
    </dsp:sp>
    <dsp:sp modelId="{4A086D93-7EF8-48D6-AABE-D0DC94951530}">
      <dsp:nvSpPr>
        <dsp:cNvPr id="0" name=""/>
        <dsp:cNvSpPr/>
      </dsp:nvSpPr>
      <dsp:spPr>
        <a:xfrm>
          <a:off x="0" y="3676599"/>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3A11080-DD85-406F-8B68-7940ABFCC13C}">
      <dsp:nvSpPr>
        <dsp:cNvPr id="0" name=""/>
        <dsp:cNvSpPr/>
      </dsp:nvSpPr>
      <dsp:spPr>
        <a:xfrm>
          <a:off x="3614737" y="0"/>
          <a:ext cx="3286125" cy="3676671"/>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33450">
            <a:lnSpc>
              <a:spcPct val="90000"/>
            </a:lnSpc>
            <a:spcBef>
              <a:spcPct val="0"/>
            </a:spcBef>
            <a:spcAft>
              <a:spcPct val="35000"/>
            </a:spcAft>
            <a:buNone/>
          </a:pPr>
          <a:r>
            <a:rPr lang="en-GB" sz="2100" kern="1200"/>
            <a:t>Almost three in five young people (57%) have, or would consider, going on a diet to change the way they look.</a:t>
          </a:r>
          <a:endParaRPr lang="en-US" sz="2100" kern="1200"/>
        </a:p>
      </dsp:txBody>
      <dsp:txXfrm>
        <a:off x="3614737" y="1397134"/>
        <a:ext cx="3286125" cy="2206002"/>
      </dsp:txXfrm>
    </dsp:sp>
    <dsp:sp modelId="{FC4EC2BA-BD8E-4F70-920D-37D8CE0C6061}">
      <dsp:nvSpPr>
        <dsp:cNvPr id="0" name=""/>
        <dsp:cNvSpPr/>
      </dsp:nvSpPr>
      <dsp:spPr>
        <a:xfrm>
          <a:off x="4706299" y="367667"/>
          <a:ext cx="1103001" cy="110300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5994" tIns="12700" rIns="8599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67830" y="529198"/>
        <a:ext cx="779939" cy="779939"/>
      </dsp:txXfrm>
    </dsp:sp>
    <dsp:sp modelId="{08AA5C8E-4F20-4B72-9703-B207EDDA65EB}">
      <dsp:nvSpPr>
        <dsp:cNvPr id="0" name=""/>
        <dsp:cNvSpPr/>
      </dsp:nvSpPr>
      <dsp:spPr>
        <a:xfrm>
          <a:off x="3614737" y="3676599"/>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12B3947-FE31-41C6-9B09-CD8B3CE9163C}">
      <dsp:nvSpPr>
        <dsp:cNvPr id="0" name=""/>
        <dsp:cNvSpPr/>
      </dsp:nvSpPr>
      <dsp:spPr>
        <a:xfrm>
          <a:off x="7229475" y="0"/>
          <a:ext cx="3286125" cy="367667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33450">
            <a:lnSpc>
              <a:spcPct val="90000"/>
            </a:lnSpc>
            <a:spcBef>
              <a:spcPct val="0"/>
            </a:spcBef>
            <a:spcAft>
              <a:spcPct val="35000"/>
            </a:spcAft>
            <a:buNone/>
          </a:pPr>
          <a:r>
            <a:rPr lang="en-GB" sz="2100" kern="1200"/>
            <a:t>One in 10 young people (10%) said they would consider plastic surgery to change the way they look. </a:t>
          </a:r>
          <a:endParaRPr lang="en-US" sz="2100" kern="1200"/>
        </a:p>
      </dsp:txBody>
      <dsp:txXfrm>
        <a:off x="7229475" y="1397134"/>
        <a:ext cx="3286125" cy="2206002"/>
      </dsp:txXfrm>
    </dsp:sp>
    <dsp:sp modelId="{5FF41287-922D-44F9-9C88-139C4DBD03B9}">
      <dsp:nvSpPr>
        <dsp:cNvPr id="0" name=""/>
        <dsp:cNvSpPr/>
      </dsp:nvSpPr>
      <dsp:spPr>
        <a:xfrm>
          <a:off x="8321036" y="367667"/>
          <a:ext cx="1103001" cy="110300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5994" tIns="12700" rIns="8599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82567" y="529198"/>
        <a:ext cx="779939" cy="779939"/>
      </dsp:txXfrm>
    </dsp:sp>
    <dsp:sp modelId="{DC905E96-8BF8-48F6-85DC-ED8C0BDF33D0}">
      <dsp:nvSpPr>
        <dsp:cNvPr id="0" name=""/>
        <dsp:cNvSpPr/>
      </dsp:nvSpPr>
      <dsp:spPr>
        <a:xfrm>
          <a:off x="7229475" y="3676599"/>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5530-67D9-4D8D-A544-C693D28C70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DE747B4-009D-41B8-8547-3E761517F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F6E860A-DD55-43BA-95D2-E8462D26FE66}"/>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5" name="Footer Placeholder 4">
            <a:extLst>
              <a:ext uri="{FF2B5EF4-FFF2-40B4-BE49-F238E27FC236}">
                <a16:creationId xmlns:a16="http://schemas.microsoft.com/office/drawing/2014/main" id="{5FA76839-3FB5-4842-95A7-C30885CA24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F719D-BB8F-4DAD-A92B-B049A063E051}"/>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178654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19D3-E4E9-4BBB-A9B1-22CEA31D5D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52986F-69DF-437C-BBC8-D1625C7355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93B9B4-E071-43DB-BEBB-E6100AE736C4}"/>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5" name="Footer Placeholder 4">
            <a:extLst>
              <a:ext uri="{FF2B5EF4-FFF2-40B4-BE49-F238E27FC236}">
                <a16:creationId xmlns:a16="http://schemas.microsoft.com/office/drawing/2014/main" id="{75FC27FE-3A95-40AA-B7D6-70AEF44503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7836A5-9818-4353-9F52-92DB1138835D}"/>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86021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ABCDB2-4FC6-44FC-A65C-DC306D3E7F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FA2251-77A6-4710-8F57-0E835D091B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68AD09-6156-4BF5-A137-A0C01723ACDF}"/>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5" name="Footer Placeholder 4">
            <a:extLst>
              <a:ext uri="{FF2B5EF4-FFF2-40B4-BE49-F238E27FC236}">
                <a16:creationId xmlns:a16="http://schemas.microsoft.com/office/drawing/2014/main" id="{255F1113-D824-4749-B8DE-85ACE26E0C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50AC35-E73D-4802-95B8-0454B93A4946}"/>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66908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DF54-992B-494C-A2DC-1EA5E7FADA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2FD78E-91C2-430A-B037-866EAAE9AE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238A20-ABB4-47CF-AA47-76218F86E05E}"/>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5" name="Footer Placeholder 4">
            <a:extLst>
              <a:ext uri="{FF2B5EF4-FFF2-40B4-BE49-F238E27FC236}">
                <a16:creationId xmlns:a16="http://schemas.microsoft.com/office/drawing/2014/main" id="{99B74EE3-9A56-4A91-B2BE-18BECCA401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E756E6-68ED-4F54-A5E3-4066D852E17B}"/>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367978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0E7C-C003-4AFA-BB15-D2434CEB5F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E8E1EF-0C04-4E29-ABDE-A6BA533D53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1781D5-38C9-41AD-B995-846F8A4B6066}"/>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5" name="Footer Placeholder 4">
            <a:extLst>
              <a:ext uri="{FF2B5EF4-FFF2-40B4-BE49-F238E27FC236}">
                <a16:creationId xmlns:a16="http://schemas.microsoft.com/office/drawing/2014/main" id="{7EB5473D-34C9-4FF9-955D-C15CD81343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678108-BF9A-43B6-A7A3-4078BA4B145D}"/>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317590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0715D-D397-4C21-8460-00A31F133E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4918E5-0E50-4D9C-AFE4-182ED6F495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446C57-0A01-4D7B-891C-21D8453B8C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B38F885-C5E7-4F0F-8C3D-76C6C2D7F0DE}"/>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6" name="Footer Placeholder 5">
            <a:extLst>
              <a:ext uri="{FF2B5EF4-FFF2-40B4-BE49-F238E27FC236}">
                <a16:creationId xmlns:a16="http://schemas.microsoft.com/office/drawing/2014/main" id="{BD7CB063-2687-48F3-A90E-68DF7363EA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93EEDE-85A0-4239-966F-8F4DE2150974}"/>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260535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70D2-5865-4EFF-9511-B9F4B3A282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71312-7E5A-4F6C-BB70-E9702511E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3A05116-6AB4-4521-ACE2-C9C1B3544F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ED80FA-2247-47C5-AC60-8586416C32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8BCF32-203F-4B9A-A8CE-A588F45EED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0BCB89-F83E-442F-861F-5D6908696F79}"/>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8" name="Footer Placeholder 7">
            <a:extLst>
              <a:ext uri="{FF2B5EF4-FFF2-40B4-BE49-F238E27FC236}">
                <a16:creationId xmlns:a16="http://schemas.microsoft.com/office/drawing/2014/main" id="{6561AED6-F6B8-496A-AE1D-643EEC4828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5BC327-E72E-402B-8A4B-0B6D6AB456A7}"/>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359192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6F900-A314-4669-AD5A-38F7FBF70B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9A706D-F627-4AA5-9A7A-0CAA5B0551FF}"/>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4" name="Footer Placeholder 3">
            <a:extLst>
              <a:ext uri="{FF2B5EF4-FFF2-40B4-BE49-F238E27FC236}">
                <a16:creationId xmlns:a16="http://schemas.microsoft.com/office/drawing/2014/main" id="{389D9528-CF83-47AF-BCF9-235BFC7C35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07D5C-0B17-4814-81B3-029C0490C755}"/>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155057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64E4F0-0467-4B62-9ED8-E32912272042}"/>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3" name="Footer Placeholder 2">
            <a:extLst>
              <a:ext uri="{FF2B5EF4-FFF2-40B4-BE49-F238E27FC236}">
                <a16:creationId xmlns:a16="http://schemas.microsoft.com/office/drawing/2014/main" id="{F9C923C8-53F3-4416-A089-0D59982F2F1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8E88EA-FF39-4ED8-96E1-CE51E846242E}"/>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298026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1B24-14D3-4CAB-B874-9C6A7006AD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44CAEE-3669-40A8-97F2-A245C75628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1F8FD0-2723-46A2-8AE8-05CA7A03B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9BDB7B-067F-42E8-ADD3-3F92806A52D3}"/>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6" name="Footer Placeholder 5">
            <a:extLst>
              <a:ext uri="{FF2B5EF4-FFF2-40B4-BE49-F238E27FC236}">
                <a16:creationId xmlns:a16="http://schemas.microsoft.com/office/drawing/2014/main" id="{113EC4EC-B095-43C7-A7C5-FC875AC07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5873B0-B8CF-4F53-A7B4-E09995FDCAF0}"/>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245281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3BC62-B2F2-4151-A1F8-7CF81F1E9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0ECCE8-77D9-43D1-9FF5-DE494E53BC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421756-55B5-4AD2-A93D-ED2B89ED7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4626D3-A15D-4A50-A3D9-A86DE22400A3}"/>
              </a:ext>
            </a:extLst>
          </p:cNvPr>
          <p:cNvSpPr>
            <a:spLocks noGrp="1"/>
          </p:cNvSpPr>
          <p:nvPr>
            <p:ph type="dt" sz="half" idx="10"/>
          </p:nvPr>
        </p:nvSpPr>
        <p:spPr/>
        <p:txBody>
          <a:bodyPr/>
          <a:lstStyle/>
          <a:p>
            <a:fld id="{512ABEBF-7E17-4720-9231-DC5096055890}" type="datetimeFigureOut">
              <a:rPr lang="en-GB" smtClean="0"/>
              <a:t>27/06/2019</a:t>
            </a:fld>
            <a:endParaRPr lang="en-GB"/>
          </a:p>
        </p:txBody>
      </p:sp>
      <p:sp>
        <p:nvSpPr>
          <p:cNvPr id="6" name="Footer Placeholder 5">
            <a:extLst>
              <a:ext uri="{FF2B5EF4-FFF2-40B4-BE49-F238E27FC236}">
                <a16:creationId xmlns:a16="http://schemas.microsoft.com/office/drawing/2014/main" id="{58EA8FBD-8313-4CFA-8F60-9EA6F70F37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BA84C3-2751-4871-A4CD-3889E53E6BB2}"/>
              </a:ext>
            </a:extLst>
          </p:cNvPr>
          <p:cNvSpPr>
            <a:spLocks noGrp="1"/>
          </p:cNvSpPr>
          <p:nvPr>
            <p:ph type="sldNum" sz="quarter" idx="12"/>
          </p:nvPr>
        </p:nvSpPr>
        <p:spPr/>
        <p:txBody>
          <a:bodyPr/>
          <a:lstStyle/>
          <a:p>
            <a:fld id="{85C0B7C5-53DB-4C53-840C-B77D97751C66}" type="slidenum">
              <a:rPr lang="en-GB" smtClean="0"/>
              <a:t>‹#›</a:t>
            </a:fld>
            <a:endParaRPr lang="en-GB"/>
          </a:p>
        </p:txBody>
      </p:sp>
    </p:spTree>
    <p:extLst>
      <p:ext uri="{BB962C8B-B14F-4D97-AF65-F5344CB8AC3E}">
        <p14:creationId xmlns:p14="http://schemas.microsoft.com/office/powerpoint/2010/main" val="411752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81D162-7488-4E87-B3BC-A4B6D09B95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1ADD0B-9252-441F-8585-64EB260F9D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76AAB9-AC80-4E86-84BA-0F6387F35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ABEBF-7E17-4720-9231-DC5096055890}" type="datetimeFigureOut">
              <a:rPr lang="en-GB" smtClean="0"/>
              <a:t>27/06/2019</a:t>
            </a:fld>
            <a:endParaRPr lang="en-GB"/>
          </a:p>
        </p:txBody>
      </p:sp>
      <p:sp>
        <p:nvSpPr>
          <p:cNvPr id="5" name="Footer Placeholder 4">
            <a:extLst>
              <a:ext uri="{FF2B5EF4-FFF2-40B4-BE49-F238E27FC236}">
                <a16:creationId xmlns:a16="http://schemas.microsoft.com/office/drawing/2014/main" id="{99B3465E-756F-4178-9DD5-7DF26F4BED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3EE1678-B95F-4CCE-A0ED-F154A6812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0B7C5-53DB-4C53-840C-B77D97751C66}" type="slidenum">
              <a:rPr lang="en-GB" smtClean="0"/>
              <a:t>‹#›</a:t>
            </a:fld>
            <a:endParaRPr lang="en-GB"/>
          </a:p>
        </p:txBody>
      </p:sp>
    </p:spTree>
    <p:extLst>
      <p:ext uri="{BB962C8B-B14F-4D97-AF65-F5344CB8AC3E}">
        <p14:creationId xmlns:p14="http://schemas.microsoft.com/office/powerpoint/2010/main" val="105822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youtu.be/V_hd9vA3MbE" TargetMode="External"/><Relationship Id="rId5" Type="http://schemas.openxmlformats.org/officeDocument/2006/relationships/hyperlink" Target="https://youtu.be/2yTn7UvpUoQ" TargetMode="External"/><Relationship Id="rId4" Type="http://schemas.openxmlformats.org/officeDocument/2006/relationships/hyperlink" Target="https://youtu.be/byBGUzKgXX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bbc.co.uk/newsround/46311187"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D790-3F0B-443C-9765-35F7BDA95A57}"/>
              </a:ext>
            </a:extLst>
          </p:cNvPr>
          <p:cNvSpPr>
            <a:spLocks noGrp="1"/>
          </p:cNvSpPr>
          <p:nvPr>
            <p:ph type="ctrTitle"/>
          </p:nvPr>
        </p:nvSpPr>
        <p:spPr>
          <a:xfrm>
            <a:off x="1524000" y="1122363"/>
            <a:ext cx="9144000" cy="1851656"/>
          </a:xfrm>
        </p:spPr>
        <p:txBody>
          <a:bodyPr>
            <a:normAutofit/>
          </a:bodyPr>
          <a:lstStyle/>
          <a:p>
            <a:r>
              <a:rPr lang="en-GB" sz="3600" b="1"/>
              <a:t>Body </a:t>
            </a:r>
            <a:r>
              <a:rPr lang="en-GB" sz="3600" b="1" dirty="0"/>
              <a:t>image: My real body/Body confidence</a:t>
            </a:r>
            <a:endParaRPr lang="en-GB" sz="3600" dirty="0"/>
          </a:p>
        </p:txBody>
      </p:sp>
      <p:sp>
        <p:nvSpPr>
          <p:cNvPr id="3" name="Subtitle 2">
            <a:extLst>
              <a:ext uri="{FF2B5EF4-FFF2-40B4-BE49-F238E27FC236}">
                <a16:creationId xmlns:a16="http://schemas.microsoft.com/office/drawing/2014/main" id="{260C08EF-1A2D-4865-9663-ED055DC3B451}"/>
              </a:ext>
            </a:extLst>
          </p:cNvPr>
          <p:cNvSpPr>
            <a:spLocks noGrp="1"/>
          </p:cNvSpPr>
          <p:nvPr>
            <p:ph type="subTitle" idx="1"/>
          </p:nvPr>
        </p:nvSpPr>
        <p:spPr/>
        <p:txBody>
          <a:bodyPr>
            <a:normAutofit fontScale="85000" lnSpcReduction="10000"/>
          </a:bodyPr>
          <a:lstStyle/>
          <a:p>
            <a:pPr marL="342900" lvl="0" indent="-342900" algn="l">
              <a:buFont typeface="Arial" panose="020B0604020202020204" pitchFamily="34" charset="0"/>
              <a:buChar char="•"/>
            </a:pPr>
            <a:r>
              <a:rPr lang="en-GB" dirty="0"/>
              <a:t>I can describe how popular culture and social media promote stereotypes and unrealistic representations of both women, and men and can reflect on how these impact on groups and individuals.</a:t>
            </a:r>
          </a:p>
          <a:p>
            <a:pPr marL="342900" lvl="0" indent="-342900" algn="l">
              <a:buFont typeface="Arial" panose="020B0604020202020204" pitchFamily="34" charset="0"/>
              <a:buChar char="•"/>
            </a:pPr>
            <a:r>
              <a:rPr lang="en-GB" dirty="0"/>
              <a:t>I describe myself positively and can talk about my unique attributes and interests. </a:t>
            </a:r>
          </a:p>
          <a:p>
            <a:pPr marL="342900" lvl="0" indent="-342900" algn="l">
              <a:buFont typeface="Arial" panose="020B0604020202020204" pitchFamily="34" charset="0"/>
              <a:buChar char="•"/>
            </a:pPr>
            <a:r>
              <a:rPr lang="en-GB" dirty="0"/>
              <a:t>I understand and accept diversity amongst peers.   </a:t>
            </a:r>
          </a:p>
          <a:p>
            <a:pPr algn="l"/>
            <a:endParaRPr lang="en-GB" dirty="0"/>
          </a:p>
        </p:txBody>
      </p:sp>
    </p:spTree>
    <p:extLst>
      <p:ext uri="{BB962C8B-B14F-4D97-AF65-F5344CB8AC3E}">
        <p14:creationId xmlns:p14="http://schemas.microsoft.com/office/powerpoint/2010/main" val="18402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B982C5-5CFE-41B8-A125-DB417D286025}"/>
              </a:ext>
            </a:extLst>
          </p:cNvPr>
          <p:cNvSpPr>
            <a:spLocks noGrp="1"/>
          </p:cNvSpPr>
          <p:nvPr>
            <p:ph idx="1"/>
          </p:nvPr>
        </p:nvSpPr>
        <p:spPr>
          <a:xfrm>
            <a:off x="838200" y="852255"/>
            <a:ext cx="3797807" cy="5324707"/>
          </a:xfrm>
        </p:spPr>
        <p:txBody>
          <a:bodyPr>
            <a:normAutofit/>
          </a:bodyPr>
          <a:lstStyle/>
          <a:p>
            <a:pPr marL="0" indent="0">
              <a:buNone/>
            </a:pPr>
            <a:r>
              <a:rPr lang="en-GB" sz="2000" b="1" dirty="0"/>
              <a:t>Building your body image and self-esteem: Advice for friends:</a:t>
            </a:r>
          </a:p>
          <a:p>
            <a:pPr marL="0" indent="0">
              <a:buNone/>
            </a:pPr>
            <a:r>
              <a:rPr lang="en-GB" sz="2000" b="1" dirty="0"/>
              <a:t> </a:t>
            </a:r>
          </a:p>
          <a:p>
            <a:pPr marL="0" indent="0">
              <a:buNone/>
            </a:pPr>
            <a:r>
              <a:rPr lang="en-GB" sz="2000" b="1" dirty="0"/>
              <a:t>6. Understand your body – know when to rest or when to be active.</a:t>
            </a:r>
            <a:endParaRPr lang="en-GB" sz="2000" dirty="0"/>
          </a:p>
          <a:p>
            <a:pPr marL="0" lvl="0" indent="0">
              <a:buNone/>
            </a:pPr>
            <a:r>
              <a:rPr lang="en-GB" sz="2000" b="1" dirty="0"/>
              <a:t>7. Get enough sleep.</a:t>
            </a:r>
            <a:endParaRPr lang="en-GB" sz="2000" dirty="0"/>
          </a:p>
          <a:p>
            <a:pPr marL="0" lvl="0" indent="0">
              <a:buNone/>
            </a:pPr>
            <a:r>
              <a:rPr lang="en-GB" sz="2000" b="1" dirty="0"/>
              <a:t>8. Be active every day.</a:t>
            </a:r>
            <a:endParaRPr lang="en-GB" sz="2000" dirty="0"/>
          </a:p>
          <a:p>
            <a:pPr marL="0" lvl="0" indent="0">
              <a:buNone/>
            </a:pPr>
            <a:r>
              <a:rPr lang="en-GB" sz="2000" b="1" dirty="0"/>
              <a:t>9. Keep a healthy weight but avoid ‘diets’</a:t>
            </a:r>
            <a:endParaRPr lang="en-GB" sz="2000" dirty="0"/>
          </a:p>
          <a:p>
            <a:pPr marL="0" lvl="0" indent="0">
              <a:buNone/>
            </a:pPr>
            <a:r>
              <a:rPr lang="en-GB" sz="2000" b="1" dirty="0"/>
              <a:t>10. If you feel worried or anxious or have questions – talk to someone.</a:t>
            </a:r>
            <a:endParaRPr lang="en-GB" sz="2000" dirty="0"/>
          </a:p>
          <a:p>
            <a:pPr marL="0" lvl="0" indent="0">
              <a:buNone/>
            </a:pPr>
            <a:r>
              <a:rPr lang="en-GB" sz="2000" b="1" dirty="0"/>
              <a:t>11. Think about spending less time online…..</a:t>
            </a:r>
            <a:endParaRPr lang="en-GB" sz="2000" dirty="0"/>
          </a:p>
          <a:p>
            <a:pPr marL="0" indent="0">
              <a:buNone/>
            </a:pPr>
            <a:endParaRPr lang="en-GB" sz="2000" dirty="0"/>
          </a:p>
        </p:txBody>
      </p:sp>
      <p:pic>
        <p:nvPicPr>
          <p:cNvPr id="4" name="Picture 3" descr="A close up of a sign&#10;&#10;Description automatically generated">
            <a:extLst>
              <a:ext uri="{FF2B5EF4-FFF2-40B4-BE49-F238E27FC236}">
                <a16:creationId xmlns:a16="http://schemas.microsoft.com/office/drawing/2014/main" id="{4F9A29A2-5951-41F0-820C-FD2AC250448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120640" y="1378267"/>
            <a:ext cx="6233160" cy="4272681"/>
          </a:xfrm>
          <a:prstGeom prst="rect">
            <a:avLst/>
          </a:prstGeom>
        </p:spPr>
      </p:pic>
    </p:spTree>
    <p:extLst>
      <p:ext uri="{BB962C8B-B14F-4D97-AF65-F5344CB8AC3E}">
        <p14:creationId xmlns:p14="http://schemas.microsoft.com/office/powerpoint/2010/main" val="328901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8A443536-934D-4AE4-945A-FE3E8BFC92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9349" y="1676843"/>
            <a:ext cx="3661831" cy="3524512"/>
          </a:xfrm>
          <a:prstGeom prst="rect">
            <a:avLst/>
          </a:prstGeom>
        </p:spPr>
      </p:pic>
      <p:sp>
        <p:nvSpPr>
          <p:cNvPr id="3" name="Content Placeholder 2">
            <a:extLst>
              <a:ext uri="{FF2B5EF4-FFF2-40B4-BE49-F238E27FC236}">
                <a16:creationId xmlns:a16="http://schemas.microsoft.com/office/drawing/2014/main" id="{930EF55D-93A9-4D93-8B20-0774F119E5D3}"/>
              </a:ext>
            </a:extLst>
          </p:cNvPr>
          <p:cNvSpPr>
            <a:spLocks noGrp="1"/>
          </p:cNvSpPr>
          <p:nvPr>
            <p:ph idx="1"/>
          </p:nvPr>
        </p:nvSpPr>
        <p:spPr>
          <a:xfrm>
            <a:off x="5706770" y="815636"/>
            <a:ext cx="5343627" cy="5032272"/>
          </a:xfrm>
        </p:spPr>
        <p:txBody>
          <a:bodyPr anchor="ctr">
            <a:noAutofit/>
          </a:bodyPr>
          <a:lstStyle/>
          <a:p>
            <a:pPr marL="0" indent="0">
              <a:buNone/>
            </a:pPr>
            <a:r>
              <a:rPr lang="en-GB" sz="2400" dirty="0">
                <a:solidFill>
                  <a:srgbClr val="000000"/>
                </a:solidFill>
              </a:rPr>
              <a:t>Pressures to look a certain way comes up all the time. If you have the confidence to say no to being pressured to look a certain way you will feel more body confident. You will also help friends when they feel the same pressure. </a:t>
            </a:r>
          </a:p>
          <a:p>
            <a:pPr marL="0" indent="0">
              <a:buNone/>
            </a:pPr>
            <a:r>
              <a:rPr lang="en-GB" sz="2400" dirty="0">
                <a:solidFill>
                  <a:srgbClr val="000000"/>
                </a:solidFill>
              </a:rPr>
              <a:t> </a:t>
            </a:r>
          </a:p>
          <a:p>
            <a:pPr lvl="0"/>
            <a:r>
              <a:rPr lang="en-GB" sz="2400" dirty="0">
                <a:solidFill>
                  <a:srgbClr val="000000"/>
                </a:solidFill>
              </a:rPr>
              <a:t>Megan: </a:t>
            </a:r>
            <a:r>
              <a:rPr lang="en-GB" sz="2400" dirty="0"/>
              <a:t>Founder of Yellowberry Bras</a:t>
            </a:r>
            <a:r>
              <a:rPr lang="en-GB" sz="2400" dirty="0">
                <a:solidFill>
                  <a:srgbClr val="000000"/>
                </a:solidFill>
              </a:rPr>
              <a:t> </a:t>
            </a:r>
            <a:r>
              <a:rPr lang="en-GB" sz="2400" u="sng" dirty="0">
                <a:solidFill>
                  <a:srgbClr val="000000"/>
                </a:solidFill>
                <a:hlinkClick r:id="rId4"/>
              </a:rPr>
              <a:t>https://youtu.be/byBGUzKgXXc</a:t>
            </a:r>
            <a:endParaRPr lang="en-GB" sz="2400" u="sng" dirty="0">
              <a:solidFill>
                <a:srgbClr val="000000"/>
              </a:solidFill>
            </a:endParaRPr>
          </a:p>
          <a:p>
            <a:pPr lvl="0"/>
            <a:r>
              <a:rPr lang="en-GB" sz="2400" dirty="0">
                <a:solidFill>
                  <a:srgbClr val="000000"/>
                </a:solidFill>
              </a:rPr>
              <a:t>Levi </a:t>
            </a:r>
            <a:r>
              <a:rPr lang="en-GB" sz="2400" dirty="0"/>
              <a:t>Author of Be Courageous </a:t>
            </a:r>
            <a:r>
              <a:rPr lang="en-GB" sz="2400" dirty="0">
                <a:solidFill>
                  <a:srgbClr val="000000"/>
                </a:solidFill>
              </a:rPr>
              <a:t> </a:t>
            </a:r>
            <a:r>
              <a:rPr lang="en-GB" sz="2400" u="sng" dirty="0">
                <a:solidFill>
                  <a:srgbClr val="000000"/>
                </a:solidFill>
                <a:hlinkClick r:id="rId5"/>
              </a:rPr>
              <a:t>https://youtu.be/2yTn7UvpUoQ</a:t>
            </a:r>
            <a:r>
              <a:rPr lang="en-GB" sz="2400" dirty="0">
                <a:solidFill>
                  <a:srgbClr val="000000"/>
                </a:solidFill>
              </a:rPr>
              <a:t>  </a:t>
            </a:r>
          </a:p>
          <a:p>
            <a:pPr lvl="0"/>
            <a:r>
              <a:rPr lang="en-GB" sz="2400" dirty="0" err="1">
                <a:solidFill>
                  <a:srgbClr val="000000"/>
                </a:solidFill>
              </a:rPr>
              <a:t>Mikhaila</a:t>
            </a:r>
            <a:r>
              <a:rPr lang="en-GB" sz="2400" dirty="0">
                <a:solidFill>
                  <a:srgbClr val="000000"/>
                </a:solidFill>
              </a:rPr>
              <a:t>, </a:t>
            </a:r>
            <a:r>
              <a:rPr lang="en-GB" sz="2400" dirty="0"/>
              <a:t>Creator, The Cosmic Cuties </a:t>
            </a:r>
            <a:r>
              <a:rPr lang="en-GB" sz="2400" dirty="0">
                <a:solidFill>
                  <a:srgbClr val="000000"/>
                </a:solidFill>
              </a:rPr>
              <a:t> </a:t>
            </a:r>
            <a:r>
              <a:rPr lang="en-GB" sz="2400" u="sng" dirty="0">
                <a:solidFill>
                  <a:srgbClr val="000000"/>
                </a:solidFill>
                <a:hlinkClick r:id="rId6"/>
              </a:rPr>
              <a:t>https://youtu.be/V_hd9vA3MbE</a:t>
            </a:r>
            <a:r>
              <a:rPr lang="en-GB" sz="2400" dirty="0">
                <a:solidFill>
                  <a:srgbClr val="000000"/>
                </a:solidFill>
              </a:rPr>
              <a:t> </a:t>
            </a:r>
          </a:p>
          <a:p>
            <a:pPr marL="0" indent="0">
              <a:buNone/>
            </a:pPr>
            <a:endParaRPr lang="en-GB" sz="2400" dirty="0">
              <a:solidFill>
                <a:srgbClr val="000000"/>
              </a:solidFill>
            </a:endParaRPr>
          </a:p>
        </p:txBody>
      </p:sp>
    </p:spTree>
    <p:extLst>
      <p:ext uri="{BB962C8B-B14F-4D97-AF65-F5344CB8AC3E}">
        <p14:creationId xmlns:p14="http://schemas.microsoft.com/office/powerpoint/2010/main" val="71640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A7B46E-7FC3-4113-B6F9-ABCE26632D3F}"/>
              </a:ext>
            </a:extLst>
          </p:cNvPr>
          <p:cNvSpPr>
            <a:spLocks noGrp="1"/>
          </p:cNvSpPr>
          <p:nvPr>
            <p:ph idx="1"/>
          </p:nvPr>
        </p:nvSpPr>
        <p:spPr>
          <a:xfrm>
            <a:off x="566322" y="3773896"/>
            <a:ext cx="3164889" cy="1295399"/>
          </a:xfrm>
        </p:spPr>
        <p:txBody>
          <a:bodyPr>
            <a:noAutofit/>
          </a:bodyPr>
          <a:lstStyle/>
          <a:p>
            <a:pPr marL="0" indent="0">
              <a:buNone/>
            </a:pPr>
            <a:r>
              <a:rPr lang="en-GB" sz="2400" b="1" dirty="0"/>
              <a:t>Body image </a:t>
            </a:r>
            <a:r>
              <a:rPr lang="en-GB" sz="2400" dirty="0"/>
              <a:t>describes our idea of how our body looks and how we think it is viewed by others. </a:t>
            </a:r>
          </a:p>
          <a:p>
            <a:pPr marL="0" indent="0">
              <a:buNone/>
            </a:pPr>
            <a:endParaRPr lang="en-GB" sz="2400" dirty="0"/>
          </a:p>
        </p:txBody>
      </p:sp>
      <p:sp>
        <p:nvSpPr>
          <p:cNvPr id="4" name="Content Placeholder 2">
            <a:extLst>
              <a:ext uri="{FF2B5EF4-FFF2-40B4-BE49-F238E27FC236}">
                <a16:creationId xmlns:a16="http://schemas.microsoft.com/office/drawing/2014/main" id="{CAB6B4BA-3CEF-4F43-86F5-24D3920157C6}"/>
              </a:ext>
            </a:extLst>
          </p:cNvPr>
          <p:cNvSpPr txBox="1">
            <a:spLocks/>
          </p:cNvSpPr>
          <p:nvPr/>
        </p:nvSpPr>
        <p:spPr>
          <a:xfrm>
            <a:off x="4340372" y="3659594"/>
            <a:ext cx="3346303" cy="1809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This can include our thoughts and feelings about our height, weight, shape, skin, colour, and our appearance and attractiveness more broadly. </a:t>
            </a:r>
          </a:p>
          <a:p>
            <a:pPr marL="0" indent="0">
              <a:buFont typeface="Arial" panose="020B0604020202020204" pitchFamily="34" charset="0"/>
              <a:buNone/>
            </a:pPr>
            <a:endParaRPr lang="en-GB" sz="2400" dirty="0"/>
          </a:p>
        </p:txBody>
      </p:sp>
      <p:sp>
        <p:nvSpPr>
          <p:cNvPr id="6" name="Content Placeholder 2">
            <a:extLst>
              <a:ext uri="{FF2B5EF4-FFF2-40B4-BE49-F238E27FC236}">
                <a16:creationId xmlns:a16="http://schemas.microsoft.com/office/drawing/2014/main" id="{A1DD1372-F8FB-42CB-B7CB-BAF7AE4A8A67}"/>
              </a:ext>
            </a:extLst>
          </p:cNvPr>
          <p:cNvSpPr txBox="1">
            <a:spLocks/>
          </p:cNvSpPr>
          <p:nvPr/>
        </p:nvSpPr>
        <p:spPr>
          <a:xfrm>
            <a:off x="8295836" y="3627025"/>
            <a:ext cx="3346303" cy="20994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We can have positive or negative body image. We might think positively or negative because of things like what we see around us in our family and friends and what we see and hear online. </a:t>
            </a:r>
          </a:p>
          <a:p>
            <a:pPr marL="0" indent="0">
              <a:buFont typeface="Arial" panose="020B0604020202020204" pitchFamily="34" charset="0"/>
              <a:buNone/>
            </a:pPr>
            <a:endParaRPr lang="en-GB" sz="2400" dirty="0"/>
          </a:p>
        </p:txBody>
      </p:sp>
      <p:pic>
        <p:nvPicPr>
          <p:cNvPr id="7" name="Picture 6">
            <a:extLst>
              <a:ext uri="{FF2B5EF4-FFF2-40B4-BE49-F238E27FC236}">
                <a16:creationId xmlns:a16="http://schemas.microsoft.com/office/drawing/2014/main" id="{7028BD12-BADB-4E9D-8280-903DB436151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02269" y="162699"/>
            <a:ext cx="1809978" cy="3487628"/>
          </a:xfrm>
          <a:prstGeom prst="rect">
            <a:avLst/>
          </a:prstGeom>
        </p:spPr>
      </p:pic>
      <p:pic>
        <p:nvPicPr>
          <p:cNvPr id="8" name="Picture 7">
            <a:extLst>
              <a:ext uri="{FF2B5EF4-FFF2-40B4-BE49-F238E27FC236}">
                <a16:creationId xmlns:a16="http://schemas.microsoft.com/office/drawing/2014/main" id="{D746697A-B855-4533-8865-549B4B6F530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47067" y="139397"/>
            <a:ext cx="2020644" cy="3487628"/>
          </a:xfrm>
          <a:prstGeom prst="rect">
            <a:avLst/>
          </a:prstGeom>
        </p:spPr>
      </p:pic>
      <p:pic>
        <p:nvPicPr>
          <p:cNvPr id="9" name="Picture 8" descr="A picture containing clipart&#10;&#10;Description automatically generated">
            <a:extLst>
              <a:ext uri="{FF2B5EF4-FFF2-40B4-BE49-F238E27FC236}">
                <a16:creationId xmlns:a16="http://schemas.microsoft.com/office/drawing/2014/main" id="{DB115147-118F-4A79-B8FE-ADCB7F92057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963823" y="232722"/>
            <a:ext cx="2010327" cy="3347583"/>
          </a:xfrm>
          <a:prstGeom prst="rect">
            <a:avLst/>
          </a:prstGeom>
        </p:spPr>
      </p:pic>
    </p:spTree>
    <p:extLst>
      <p:ext uri="{BB962C8B-B14F-4D97-AF65-F5344CB8AC3E}">
        <p14:creationId xmlns:p14="http://schemas.microsoft.com/office/powerpoint/2010/main" val="255101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5AF32-08A7-4D59-8174-B4E8C5AA307B}"/>
              </a:ext>
            </a:extLst>
          </p:cNvPr>
          <p:cNvSpPr>
            <a:spLocks noGrp="1"/>
          </p:cNvSpPr>
          <p:nvPr>
            <p:ph idx="1"/>
          </p:nvPr>
        </p:nvSpPr>
        <p:spPr>
          <a:xfrm>
            <a:off x="1266825" y="1914525"/>
            <a:ext cx="4528184" cy="3785419"/>
          </a:xfrm>
        </p:spPr>
        <p:txBody>
          <a:bodyPr>
            <a:normAutofit/>
          </a:bodyPr>
          <a:lstStyle/>
          <a:p>
            <a:pPr marL="0" lvl="0" indent="0">
              <a:buNone/>
            </a:pPr>
            <a:r>
              <a:rPr lang="en-GB" b="1" dirty="0"/>
              <a:t>What can a poor body image and low self-esteem do to a young person? </a:t>
            </a:r>
            <a:endParaRPr lang="en-GB" dirty="0"/>
          </a:p>
          <a:p>
            <a:pPr marL="0" indent="0">
              <a:buNone/>
            </a:pPr>
            <a:endParaRPr lang="en-GB" dirty="0"/>
          </a:p>
        </p:txBody>
      </p:sp>
      <p:pic>
        <p:nvPicPr>
          <p:cNvPr id="4" name="Picture 3" descr="A close up of a logo&#10;&#10;Description automatically generated">
            <a:extLst>
              <a:ext uri="{FF2B5EF4-FFF2-40B4-BE49-F238E27FC236}">
                <a16:creationId xmlns:a16="http://schemas.microsoft.com/office/drawing/2014/main" id="{50E8F216-2C82-4962-9A49-532F5130F80C}"/>
              </a:ext>
            </a:extLst>
          </p:cNvPr>
          <p:cNvPicPr/>
          <p:nvPr/>
        </p:nvPicPr>
        <p:blipFill rotWithShape="1">
          <a:blip r:embed="rId2" cstate="screen">
            <a:extLst>
              <a:ext uri="{28A0092B-C50C-407E-A947-70E740481C1C}">
                <a14:useLocalDpi xmlns:a14="http://schemas.microsoft.com/office/drawing/2010/main"/>
              </a:ext>
            </a:extLst>
          </a:blip>
          <a:srcRect/>
          <a:stretch/>
        </p:blipFill>
        <p:spPr>
          <a:xfrm>
            <a:off x="6090613" y="640082"/>
            <a:ext cx="5461724" cy="5577837"/>
          </a:xfrm>
          <a:prstGeom prst="rect">
            <a:avLst/>
          </a:prstGeom>
          <a:effectLst/>
        </p:spPr>
      </p:pic>
    </p:spTree>
    <p:extLst>
      <p:ext uri="{BB962C8B-B14F-4D97-AF65-F5344CB8AC3E}">
        <p14:creationId xmlns:p14="http://schemas.microsoft.com/office/powerpoint/2010/main" val="782242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5724071-AC7B-4A67-934B-CD7F90745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73"/>
            <a:ext cx="12192000" cy="185587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4EE1E5E-46F9-4A87-BB03-DE3BC96321F3}"/>
              </a:ext>
            </a:extLst>
          </p:cNvPr>
          <p:cNvGraphicFramePr>
            <a:graphicFrameLocks noGrp="1"/>
          </p:cNvGraphicFramePr>
          <p:nvPr>
            <p:ph idx="1"/>
            <p:extLst>
              <p:ext uri="{D42A27DB-BD31-4B8C-83A1-F6EECF244321}">
                <p14:modId xmlns:p14="http://schemas.microsoft.com/office/powerpoint/2010/main" val="3747654744"/>
              </p:ext>
            </p:extLst>
          </p:nvPr>
        </p:nvGraphicFramePr>
        <p:xfrm>
          <a:off x="838200" y="2500291"/>
          <a:ext cx="10515600" cy="3676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6841951F-70AE-4B61-B8B7-0979401948C5}"/>
              </a:ext>
            </a:extLst>
          </p:cNvPr>
          <p:cNvSpPr/>
          <p:nvPr/>
        </p:nvSpPr>
        <p:spPr>
          <a:xfrm>
            <a:off x="1056443" y="681038"/>
            <a:ext cx="9472473" cy="830997"/>
          </a:xfrm>
          <a:prstGeom prst="rect">
            <a:avLst/>
          </a:prstGeom>
        </p:spPr>
        <p:txBody>
          <a:bodyPr wrap="square">
            <a:spAutoFit/>
          </a:bodyPr>
          <a:lstStyle/>
          <a:p>
            <a:r>
              <a:rPr lang="en-GB" sz="2400" b="1" dirty="0">
                <a:solidFill>
                  <a:schemeClr val="bg1"/>
                </a:solidFill>
                <a:latin typeface="Calibri" panose="020F0502020204030204" pitchFamily="34" charset="0"/>
                <a:ea typeface="Calibri" panose="020F0502020204030204" pitchFamily="34" charset="0"/>
                <a:cs typeface="Arial" panose="020B0604020202020204" pitchFamily="34" charset="0"/>
              </a:rPr>
              <a:t>What can a poor body image and low self-esteem do to a young person? </a:t>
            </a:r>
          </a:p>
          <a:p>
            <a:r>
              <a:rPr lang="en-GB" sz="2400" b="1" dirty="0">
                <a:solidFill>
                  <a:schemeClr val="bg1"/>
                </a:solidFill>
                <a:latin typeface="Calibri" panose="020F0502020204030204" pitchFamily="34" charset="0"/>
                <a:ea typeface="Calibri" panose="020F0502020204030204" pitchFamily="34" charset="0"/>
                <a:cs typeface="Arial" panose="020B0604020202020204" pitchFamily="34" charset="0"/>
              </a:rPr>
              <a:t>Recent research has found:</a:t>
            </a:r>
            <a:endParaRPr lang="en-GB" sz="2400" dirty="0">
              <a:solidFill>
                <a:schemeClr val="bg1"/>
              </a:solidFill>
            </a:endParaRPr>
          </a:p>
        </p:txBody>
      </p:sp>
    </p:spTree>
    <p:extLst>
      <p:ext uri="{BB962C8B-B14F-4D97-AF65-F5344CB8AC3E}">
        <p14:creationId xmlns:p14="http://schemas.microsoft.com/office/powerpoint/2010/main" val="158179278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115FA95E-327C-40A9-9628-82F6F9B483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9349" y="1676843"/>
            <a:ext cx="3661831" cy="3524512"/>
          </a:xfrm>
          <a:prstGeom prst="rect">
            <a:avLst/>
          </a:prstGeom>
        </p:spPr>
      </p:pic>
      <p:sp>
        <p:nvSpPr>
          <p:cNvPr id="3" name="Content Placeholder 2">
            <a:extLst>
              <a:ext uri="{FF2B5EF4-FFF2-40B4-BE49-F238E27FC236}">
                <a16:creationId xmlns:a16="http://schemas.microsoft.com/office/drawing/2014/main" id="{5C5E322B-19A8-4568-A4D7-E633E69ABDE2}"/>
              </a:ext>
            </a:extLst>
          </p:cNvPr>
          <p:cNvSpPr>
            <a:spLocks noGrp="1"/>
          </p:cNvSpPr>
          <p:nvPr>
            <p:ph idx="1"/>
          </p:nvPr>
        </p:nvSpPr>
        <p:spPr>
          <a:xfrm>
            <a:off x="5838311" y="973882"/>
            <a:ext cx="4977578" cy="3639289"/>
          </a:xfrm>
        </p:spPr>
        <p:txBody>
          <a:bodyPr anchor="ctr">
            <a:normAutofit/>
          </a:bodyPr>
          <a:lstStyle/>
          <a:p>
            <a:pPr marL="0" indent="0">
              <a:buNone/>
            </a:pPr>
            <a:r>
              <a:rPr lang="en-GB" sz="2400" b="1" dirty="0">
                <a:solidFill>
                  <a:srgbClr val="000000"/>
                </a:solidFill>
              </a:rPr>
              <a:t>Boys are affected too</a:t>
            </a:r>
          </a:p>
          <a:p>
            <a:pPr marL="0" indent="0">
              <a:buNone/>
            </a:pPr>
            <a:r>
              <a:rPr lang="en-GB" sz="2400" u="sng" dirty="0">
                <a:solidFill>
                  <a:srgbClr val="000000"/>
                </a:solidFill>
                <a:hlinkClick r:id="rId4"/>
              </a:rPr>
              <a:t>https://www.bbc.co.uk/newsround/46311187</a:t>
            </a:r>
            <a:r>
              <a:rPr lang="en-GB" sz="2400" dirty="0">
                <a:solidFill>
                  <a:srgbClr val="000000"/>
                </a:solidFill>
              </a:rPr>
              <a:t> </a:t>
            </a:r>
            <a:endParaRPr lang="en-GB" sz="2400" b="1" dirty="0">
              <a:solidFill>
                <a:srgbClr val="000000"/>
              </a:solidFill>
            </a:endParaRPr>
          </a:p>
        </p:txBody>
      </p:sp>
    </p:spTree>
    <p:extLst>
      <p:ext uri="{BB962C8B-B14F-4D97-AF65-F5344CB8AC3E}">
        <p14:creationId xmlns:p14="http://schemas.microsoft.com/office/powerpoint/2010/main" val="37030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FF930B-84A2-4B79-A618-4DB9F27F6BB9}"/>
              </a:ext>
            </a:extLst>
          </p:cNvPr>
          <p:cNvSpPr>
            <a:spLocks noGrp="1"/>
          </p:cNvSpPr>
          <p:nvPr>
            <p:ph idx="1"/>
          </p:nvPr>
        </p:nvSpPr>
        <p:spPr>
          <a:xfrm>
            <a:off x="987590" y="1467129"/>
            <a:ext cx="3651466" cy="5014144"/>
          </a:xfrm>
        </p:spPr>
        <p:txBody>
          <a:bodyPr>
            <a:normAutofit/>
          </a:bodyPr>
          <a:lstStyle/>
          <a:p>
            <a:pPr marL="0" indent="0">
              <a:buNone/>
            </a:pPr>
            <a:r>
              <a:rPr lang="en-GB" b="1" dirty="0"/>
              <a:t>So, what can we do?</a:t>
            </a:r>
          </a:p>
          <a:p>
            <a:pPr marL="0" indent="0">
              <a:buNone/>
            </a:pPr>
            <a:r>
              <a:rPr lang="en-GB" b="1" dirty="0"/>
              <a:t>Do we need to protect ourselves from the negative images and messages we get from social media?</a:t>
            </a:r>
            <a:endParaRPr lang="en-GB" dirty="0"/>
          </a:p>
          <a:p>
            <a:endParaRPr lang="en-GB" dirty="0"/>
          </a:p>
        </p:txBody>
      </p:sp>
      <p:pic>
        <p:nvPicPr>
          <p:cNvPr id="4" name="Picture 3" descr="A close up of a logo&#10;&#10;Description automatically generated">
            <a:extLst>
              <a:ext uri="{FF2B5EF4-FFF2-40B4-BE49-F238E27FC236}">
                <a16:creationId xmlns:a16="http://schemas.microsoft.com/office/drawing/2014/main" id="{55195214-9C8C-43C2-B9B5-51A24EADF2E5}"/>
              </a:ext>
            </a:extLst>
          </p:cNvPr>
          <p:cNvPicPr/>
          <p:nvPr/>
        </p:nvPicPr>
        <p:blipFill rotWithShape="1">
          <a:blip r:embed="rId2" cstate="screen">
            <a:extLst>
              <a:ext uri="{28A0092B-C50C-407E-A947-70E740481C1C}">
                <a14:useLocalDpi xmlns:a14="http://schemas.microsoft.com/office/drawing/2010/main"/>
              </a:ext>
            </a:extLst>
          </a:blip>
          <a:srcRect r="-2"/>
          <a:stretch/>
        </p:blipFill>
        <p:spPr>
          <a:xfrm>
            <a:off x="4639056" y="10"/>
            <a:ext cx="7552944" cy="6857990"/>
          </a:xfrm>
          <a:prstGeom prst="rect">
            <a:avLst/>
          </a:prstGeom>
          <a:effectLst/>
        </p:spPr>
      </p:pic>
    </p:spTree>
    <p:extLst>
      <p:ext uri="{BB962C8B-B14F-4D97-AF65-F5344CB8AC3E}">
        <p14:creationId xmlns:p14="http://schemas.microsoft.com/office/powerpoint/2010/main" val="4283405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E05A3-9DED-474D-871E-996C83BBDD90}"/>
              </a:ext>
            </a:extLst>
          </p:cNvPr>
          <p:cNvSpPr>
            <a:spLocks noGrp="1"/>
          </p:cNvSpPr>
          <p:nvPr>
            <p:ph type="title"/>
          </p:nvPr>
        </p:nvSpPr>
        <p:spPr>
          <a:xfrm>
            <a:off x="1733550" y="2134216"/>
            <a:ext cx="4223385" cy="1676603"/>
          </a:xfrm>
        </p:spPr>
        <p:txBody>
          <a:bodyPr>
            <a:normAutofit/>
          </a:bodyPr>
          <a:lstStyle/>
          <a:p>
            <a:r>
              <a:rPr lang="en-GB" b="1" dirty="0">
                <a:latin typeface="+mn-lt"/>
              </a:rPr>
              <a:t>Self Portrait: </a:t>
            </a:r>
            <a:br>
              <a:rPr lang="en-GB" b="1" dirty="0">
                <a:latin typeface="+mn-lt"/>
              </a:rPr>
            </a:br>
            <a:r>
              <a:rPr lang="en-GB" b="1" dirty="0" err="1">
                <a:latin typeface="+mn-lt"/>
              </a:rPr>
              <a:t>Gimme</a:t>
            </a:r>
            <a:r>
              <a:rPr lang="en-GB" b="1" dirty="0">
                <a:latin typeface="+mn-lt"/>
              </a:rPr>
              <a:t> 5 </a:t>
            </a:r>
            <a:endParaRPr lang="en-GB" dirty="0">
              <a:latin typeface="+mn-lt"/>
            </a:endParaRPr>
          </a:p>
        </p:txBody>
      </p:sp>
      <p:pic>
        <p:nvPicPr>
          <p:cNvPr id="7" name="Content Placeholder 3" descr="A close up of a sign&#10;&#10;Description automatically generated">
            <a:extLst>
              <a:ext uri="{FF2B5EF4-FFF2-40B4-BE49-F238E27FC236}">
                <a16:creationId xmlns:a16="http://schemas.microsoft.com/office/drawing/2014/main" id="{7FAB1EA2-0500-4BB0-A016-81BB8924614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0613" y="640082"/>
            <a:ext cx="5461724" cy="5577837"/>
          </a:xfrm>
          <a:prstGeom prst="rect">
            <a:avLst/>
          </a:prstGeom>
          <a:effectLst/>
        </p:spPr>
      </p:pic>
    </p:spTree>
    <p:extLst>
      <p:ext uri="{BB962C8B-B14F-4D97-AF65-F5344CB8AC3E}">
        <p14:creationId xmlns:p14="http://schemas.microsoft.com/office/powerpoint/2010/main" val="172891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E05A3-9DED-474D-871E-996C83BBDD90}"/>
              </a:ext>
            </a:extLst>
          </p:cNvPr>
          <p:cNvSpPr>
            <a:spLocks noGrp="1"/>
          </p:cNvSpPr>
          <p:nvPr>
            <p:ph type="title"/>
          </p:nvPr>
        </p:nvSpPr>
        <p:spPr>
          <a:xfrm>
            <a:off x="1733550" y="2134216"/>
            <a:ext cx="4223385" cy="1676603"/>
          </a:xfrm>
        </p:spPr>
        <p:txBody>
          <a:bodyPr>
            <a:noAutofit/>
          </a:bodyPr>
          <a:lstStyle/>
          <a:p>
            <a:r>
              <a:rPr lang="en-GB" sz="3200" b="1" dirty="0">
                <a:latin typeface="+mn-lt"/>
              </a:rPr>
              <a:t>Building your body image and self-esteem: </a:t>
            </a:r>
            <a:br>
              <a:rPr lang="en-GB" sz="3200" b="1" dirty="0">
                <a:latin typeface="+mn-lt"/>
              </a:rPr>
            </a:br>
            <a:r>
              <a:rPr lang="en-GB" sz="3200" b="1" dirty="0">
                <a:latin typeface="+mn-lt"/>
              </a:rPr>
              <a:t>Advice for friends </a:t>
            </a:r>
            <a:br>
              <a:rPr lang="en-GB" sz="3200" dirty="0">
                <a:latin typeface="+mn-lt"/>
              </a:rPr>
            </a:br>
            <a:endParaRPr lang="en-GB" sz="3200" dirty="0">
              <a:latin typeface="+mn-lt"/>
            </a:endParaRPr>
          </a:p>
        </p:txBody>
      </p:sp>
      <p:pic>
        <p:nvPicPr>
          <p:cNvPr id="7" name="Content Placeholder 3" descr="A close up of a sign&#10;&#10;Description automatically generated">
            <a:extLst>
              <a:ext uri="{FF2B5EF4-FFF2-40B4-BE49-F238E27FC236}">
                <a16:creationId xmlns:a16="http://schemas.microsoft.com/office/drawing/2014/main" id="{7FAB1EA2-0500-4BB0-A016-81BB8924614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0613" y="640082"/>
            <a:ext cx="5461724" cy="5577837"/>
          </a:xfrm>
          <a:prstGeom prst="rect">
            <a:avLst/>
          </a:prstGeom>
          <a:effectLst/>
        </p:spPr>
      </p:pic>
    </p:spTree>
    <p:extLst>
      <p:ext uri="{BB962C8B-B14F-4D97-AF65-F5344CB8AC3E}">
        <p14:creationId xmlns:p14="http://schemas.microsoft.com/office/powerpoint/2010/main" val="228219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B982C5-5CFE-41B8-A125-DB417D286025}"/>
              </a:ext>
            </a:extLst>
          </p:cNvPr>
          <p:cNvSpPr>
            <a:spLocks noGrp="1"/>
          </p:cNvSpPr>
          <p:nvPr>
            <p:ph idx="1"/>
          </p:nvPr>
        </p:nvSpPr>
        <p:spPr>
          <a:xfrm>
            <a:off x="838200" y="466725"/>
            <a:ext cx="4162425" cy="5710238"/>
          </a:xfrm>
        </p:spPr>
        <p:txBody>
          <a:bodyPr>
            <a:noAutofit/>
          </a:bodyPr>
          <a:lstStyle/>
          <a:p>
            <a:pPr marL="0" indent="0">
              <a:buNone/>
            </a:pPr>
            <a:r>
              <a:rPr lang="en-GB" sz="2000" b="1" dirty="0"/>
              <a:t>Building your body image and self-esteem: Advice for friends:</a:t>
            </a:r>
          </a:p>
          <a:p>
            <a:pPr marL="0" indent="0">
              <a:buNone/>
            </a:pPr>
            <a:endParaRPr lang="en-GB" sz="2000" dirty="0"/>
          </a:p>
          <a:p>
            <a:pPr marL="514350" lvl="0" indent="-514350">
              <a:buFont typeface="+mj-lt"/>
              <a:buAutoNum type="arabicPeriod"/>
            </a:pPr>
            <a:r>
              <a:rPr lang="en-GB" sz="2000" b="1" dirty="0"/>
              <a:t>Remember what you see online might be fake (or at least a bit fake)</a:t>
            </a:r>
            <a:endParaRPr lang="en-GB" sz="2000" dirty="0"/>
          </a:p>
          <a:p>
            <a:pPr marL="514350" lvl="0" indent="-514350">
              <a:buFont typeface="+mj-lt"/>
              <a:buAutoNum type="arabicPeriod"/>
            </a:pPr>
            <a:r>
              <a:rPr lang="en-GB" sz="2000" b="1" dirty="0"/>
              <a:t>Stop criticising yourself – be your own friend.</a:t>
            </a:r>
            <a:endParaRPr lang="en-GB" sz="2000" dirty="0"/>
          </a:p>
          <a:p>
            <a:pPr marL="514350" lvl="0" indent="-514350">
              <a:buFont typeface="+mj-lt"/>
              <a:buAutoNum type="arabicPeriod"/>
            </a:pPr>
            <a:r>
              <a:rPr lang="en-GB" sz="2000" b="1" dirty="0"/>
              <a:t>Don’t put you or your body down, be kind to yourself.</a:t>
            </a:r>
            <a:endParaRPr lang="en-GB" sz="2000" dirty="0"/>
          </a:p>
          <a:p>
            <a:pPr marL="514350" lvl="0" indent="-514350">
              <a:buFont typeface="+mj-lt"/>
              <a:buAutoNum type="arabicPeriod"/>
            </a:pPr>
            <a:r>
              <a:rPr lang="en-GB" sz="2000" b="1" dirty="0"/>
              <a:t>Find things to like about yourself – both physical and the kind of person you are.</a:t>
            </a:r>
            <a:endParaRPr lang="en-GB" sz="2000" dirty="0"/>
          </a:p>
          <a:p>
            <a:pPr marL="514350" lvl="0" indent="-514350">
              <a:buFont typeface="+mj-lt"/>
              <a:buAutoNum type="arabicPeriod"/>
            </a:pPr>
            <a:r>
              <a:rPr lang="en-GB" sz="2000" b="1" dirty="0"/>
              <a:t>Think about what you </a:t>
            </a:r>
            <a:r>
              <a:rPr lang="en-GB" sz="2000" b="1" i="1" dirty="0"/>
              <a:t>can do</a:t>
            </a:r>
            <a:r>
              <a:rPr lang="en-GB" sz="2000" b="1" dirty="0"/>
              <a:t>, not just what you find difficult or can’t do.</a:t>
            </a:r>
            <a:endParaRPr lang="en-GB" sz="2000" dirty="0"/>
          </a:p>
        </p:txBody>
      </p:sp>
      <p:pic>
        <p:nvPicPr>
          <p:cNvPr id="5" name="Picture 4" descr="A close up of a sign&#10;&#10;Description automatically generated">
            <a:extLst>
              <a:ext uri="{FF2B5EF4-FFF2-40B4-BE49-F238E27FC236}">
                <a16:creationId xmlns:a16="http://schemas.microsoft.com/office/drawing/2014/main" id="{A4CA796B-80A0-43ED-BF90-5BC72A55725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120640" y="1292659"/>
            <a:ext cx="6233160" cy="4272681"/>
          </a:xfrm>
          <a:prstGeom prst="rect">
            <a:avLst/>
          </a:prstGeom>
        </p:spPr>
      </p:pic>
    </p:spTree>
    <p:extLst>
      <p:ext uri="{BB962C8B-B14F-4D97-AF65-F5344CB8AC3E}">
        <p14:creationId xmlns:p14="http://schemas.microsoft.com/office/powerpoint/2010/main" val="1019370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509</Words>
  <Application>Microsoft Macintosh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Body image: My real body/Body confidence</vt:lpstr>
      <vt:lpstr>PowerPoint Presentation</vt:lpstr>
      <vt:lpstr>PowerPoint Presentation</vt:lpstr>
      <vt:lpstr>PowerPoint Presentation</vt:lpstr>
      <vt:lpstr>PowerPoint Presentation</vt:lpstr>
      <vt:lpstr>PowerPoint Presentation</vt:lpstr>
      <vt:lpstr>Self Portrait:  Gimme 5 </vt:lpstr>
      <vt:lpstr>Building your body image and self-esteem:  Advice for friends  </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3.3.2 Body image: My real body/Body confidence</dc:title>
  <dc:creator>Colin Morrison</dc:creator>
  <cp:lastModifiedBy>Microsoft Office User</cp:lastModifiedBy>
  <cp:revision>9</cp:revision>
  <dcterms:created xsi:type="dcterms:W3CDTF">2019-02-13T14:41:22Z</dcterms:created>
  <dcterms:modified xsi:type="dcterms:W3CDTF">2019-06-27T14:19:14Z</dcterms:modified>
</cp:coreProperties>
</file>