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256" r:id="rId2"/>
    <p:sldId id="262" r:id="rId3"/>
    <p:sldId id="263" r:id="rId4"/>
    <p:sldId id="299" r:id="rId5"/>
    <p:sldId id="292" r:id="rId6"/>
    <p:sldId id="300" r:id="rId7"/>
    <p:sldId id="294" r:id="rId8"/>
    <p:sldId id="293" r:id="rId9"/>
    <p:sldId id="295" r:id="rId10"/>
    <p:sldId id="290" r:id="rId11"/>
    <p:sldId id="291" r:id="rId12"/>
    <p:sldId id="286" r:id="rId13"/>
    <p:sldId id="296" r:id="rId14"/>
    <p:sldId id="297" r:id="rId15"/>
    <p:sldId id="298" r:id="rId16"/>
    <p:sldId id="275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407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24/08/2023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24/08/2023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24/08/2023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8847"/>
            <a:ext cx="9144000" cy="2016534"/>
          </a:xfrm>
        </p:spPr>
        <p:txBody>
          <a:bodyPr>
            <a:normAutofit/>
          </a:bodyPr>
          <a:lstStyle/>
          <a:p>
            <a:r>
              <a:rPr lang="en-GB" sz="4800" b="1" dirty="0"/>
              <a:t>More about Gender</a:t>
            </a:r>
            <a:endParaRPr lang="en-US" sz="48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489" y="3023065"/>
            <a:ext cx="9480331" cy="2480441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how I look, how I behave, or my aspirations should not be limited by stereotypes, my sex or expectations of what boys and girls should do.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give examples of, and can challenge, stereotypes.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show respect for others and I understand and accept diversity amongst my peers.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DBE6-17D8-4A4B-8A57-27FA376E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58" y="1267934"/>
            <a:ext cx="4411187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Most people describe themselves as girls/women or boys/men simply as a result of being born female or male (so because of their sex). </a:t>
            </a:r>
          </a:p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Some people see themselves in a different way because of how they feel about, or choose to express their gender. </a:t>
            </a:r>
          </a:p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When we talk about gender, there are lots of different terms people might use.</a:t>
            </a:r>
          </a:p>
          <a:p>
            <a:pPr marL="0" indent="0">
              <a:buClr>
                <a:srgbClr val="2C2E55"/>
              </a:buClr>
              <a:buNone/>
            </a:pPr>
            <a:endParaRPr lang="en-GB" sz="2400" dirty="0"/>
          </a:p>
        </p:txBody>
      </p:sp>
      <p:pic>
        <p:nvPicPr>
          <p:cNvPr id="12" name="Picture 11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6A3A3E8A-166F-4603-8448-EEE080954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9" r="10729" b="-1"/>
          <a:stretch/>
        </p:blipFill>
        <p:spPr>
          <a:xfrm>
            <a:off x="5888729" y="10"/>
            <a:ext cx="4058489" cy="3267641"/>
          </a:xfrm>
          <a:custGeom>
            <a:avLst/>
            <a:gdLst/>
            <a:ahLst/>
            <a:cxnLst/>
            <a:rect l="l" t="t" r="r" b="b"/>
            <a:pathLst>
              <a:path w="4058489" h="3267651">
                <a:moveTo>
                  <a:pt x="1238407" y="0"/>
                </a:moveTo>
                <a:lnTo>
                  <a:pt x="2820083" y="0"/>
                </a:lnTo>
                <a:lnTo>
                  <a:pt x="4058489" y="1238407"/>
                </a:lnTo>
                <a:lnTo>
                  <a:pt x="2029245" y="3267651"/>
                </a:lnTo>
                <a:lnTo>
                  <a:pt x="0" y="1238407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439EEBC-4740-45F5-95CC-F18AD0A61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3" r="-1" b="30687"/>
          <a:stretch/>
        </p:blipFill>
        <p:spPr>
          <a:xfrm>
            <a:off x="8741045" y="1998110"/>
            <a:ext cx="2539082" cy="253908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1820-DA2A-4CA9-BE70-B7117925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10" name="Picture 9" descr="A person wearing a blue hat&#10;&#10;Description automatically generated">
            <a:extLst>
              <a:ext uri="{FF2B5EF4-FFF2-40B4-BE49-F238E27FC236}">
                <a16:creationId xmlns:a16="http://schemas.microsoft.com/office/drawing/2014/main" id="{6C59FCFE-F634-4089-8415-80032F2C0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" r="2622" b="5"/>
          <a:stretch/>
        </p:blipFill>
        <p:spPr>
          <a:xfrm>
            <a:off x="7165300" y="3844117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31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6C55-9E01-4F1C-8FD4-6E16CF75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618" y="1216305"/>
            <a:ext cx="4363061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95665A"/>
              </a:buClr>
              <a:buNone/>
            </a:pPr>
            <a:r>
              <a:rPr lang="en-GB" sz="2400" dirty="0"/>
              <a:t>For some people their gender is not fixed, they don’t want to be defined by being either a man or a woman. </a:t>
            </a:r>
          </a:p>
          <a:p>
            <a:pPr marL="0" indent="0">
              <a:buClr>
                <a:srgbClr val="95665A"/>
              </a:buClr>
              <a:buNone/>
            </a:pPr>
            <a:r>
              <a:rPr lang="en-GB" sz="2400" dirty="0"/>
              <a:t>They might choose a different way to describe their gender, this might or might not match their sex, they might use the term </a:t>
            </a:r>
            <a:r>
              <a:rPr lang="en-GB" sz="2400" b="1" dirty="0"/>
              <a:t>gender fluid </a:t>
            </a:r>
            <a:r>
              <a:rPr lang="en-GB" sz="2400" dirty="0"/>
              <a:t>or </a:t>
            </a:r>
            <a:r>
              <a:rPr lang="en-GB" sz="2400" b="1" dirty="0"/>
              <a:t>gender non-binary</a:t>
            </a:r>
            <a:r>
              <a:rPr lang="en-GB" sz="2400" dirty="0"/>
              <a:t>.</a:t>
            </a:r>
          </a:p>
          <a:p>
            <a:pPr marL="0" indent="0">
              <a:buClr>
                <a:srgbClr val="95665A"/>
              </a:buClr>
              <a:buNone/>
            </a:pPr>
            <a:endParaRPr lang="en-GB" sz="24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id="{D4D9178B-360F-4301-BAE1-F6EB00232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24" r="3" b="19627"/>
          <a:stretch/>
        </p:blipFill>
        <p:spPr>
          <a:xfrm>
            <a:off x="7932021" y="1798114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8" name="Picture 7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294D5E06-6646-49CB-AD55-E3F692EBB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" r="2895" b="-4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CD25A-AE98-41D4-A38D-EBC495A2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24CE9-20E1-4B1B-815D-A9C453D95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2" r="18455" b="-1"/>
          <a:stretch/>
        </p:blipFill>
        <p:spPr>
          <a:xfrm>
            <a:off x="6305089" y="3429000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627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9197DB-772A-F645-852F-9F89894F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169" y="1298162"/>
            <a:ext cx="438832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If a person describes themselves as </a:t>
            </a:r>
            <a:r>
              <a:rPr lang="en-GB" sz="2400" b="1" dirty="0"/>
              <a:t>transgender </a:t>
            </a:r>
            <a:r>
              <a:rPr lang="en-GB" sz="2400" dirty="0"/>
              <a:t>(sometimes people just say </a:t>
            </a:r>
            <a:r>
              <a:rPr lang="en-GB" sz="2400" b="1" dirty="0"/>
              <a:t>trans</a:t>
            </a:r>
            <a:r>
              <a:rPr lang="en-GB" sz="2400" dirty="0"/>
              <a:t>)</a:t>
            </a:r>
            <a:r>
              <a:rPr lang="en-GB" sz="2400" b="1" dirty="0"/>
              <a:t> </a:t>
            </a:r>
            <a:r>
              <a:rPr lang="en-GB" sz="2400" dirty="0"/>
              <a:t>they feel that the sex they were born does not fit with how they feel inside. </a:t>
            </a:r>
          </a:p>
          <a:p>
            <a:pPr marL="0" indent="0">
              <a:buNone/>
            </a:pPr>
            <a:r>
              <a:rPr lang="en-GB" sz="2400" dirty="0"/>
              <a:t>So, a transgender woman lives as a female/woman today, but was born a boy. A transgender man lives as a male/man today, but was born a girl.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3245217-4157-4491-AA07-52E68096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5" r="-3" b="19372"/>
          <a:stretch/>
        </p:blipFill>
        <p:spPr>
          <a:xfrm>
            <a:off x="7517608" y="349515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08B8E20-2FCA-40BF-A520-70339FB3A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5" r="2" b="20127"/>
          <a:stretch/>
        </p:blipFill>
        <p:spPr>
          <a:xfrm>
            <a:off x="5976604" y="194272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CF85378-B5BE-47EB-9608-C4C89176E4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00" r="11999" b="-2"/>
          <a:stretch/>
        </p:blipFill>
        <p:spPr>
          <a:xfrm>
            <a:off x="9065921" y="194272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11FE59F-D7E2-45A8-B295-3A94B97416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143"/>
          <a:stretch/>
        </p:blipFill>
        <p:spPr>
          <a:xfrm>
            <a:off x="7517608" y="39029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025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DBE6-17D8-4A4B-8A57-27FA376E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person might describe themselves as </a:t>
            </a:r>
            <a:r>
              <a:rPr lang="en-GB" sz="2400" b="1" dirty="0"/>
              <a:t>cisgender</a:t>
            </a:r>
            <a:r>
              <a:rPr lang="en-GB" sz="2400" dirty="0"/>
              <a:t> if they identify with, or express themselves in line with gender expectations associated with their sex (so they would say their gender matches their sex).</a:t>
            </a:r>
          </a:p>
        </p:txBody>
      </p:sp>
      <p:pic>
        <p:nvPicPr>
          <p:cNvPr id="12" name="Picture 11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6A3A3E8A-166F-4603-8448-EEE080954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9" r="10729" b="-1"/>
          <a:stretch/>
        </p:blipFill>
        <p:spPr>
          <a:xfrm>
            <a:off x="5888729" y="10"/>
            <a:ext cx="4058489" cy="3267641"/>
          </a:xfrm>
          <a:custGeom>
            <a:avLst/>
            <a:gdLst/>
            <a:ahLst/>
            <a:cxnLst/>
            <a:rect l="l" t="t" r="r" b="b"/>
            <a:pathLst>
              <a:path w="4058489" h="3267651">
                <a:moveTo>
                  <a:pt x="1238407" y="0"/>
                </a:moveTo>
                <a:lnTo>
                  <a:pt x="2820083" y="0"/>
                </a:lnTo>
                <a:lnTo>
                  <a:pt x="4058489" y="1238407"/>
                </a:lnTo>
                <a:lnTo>
                  <a:pt x="2029245" y="3267651"/>
                </a:lnTo>
                <a:lnTo>
                  <a:pt x="0" y="1238407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BECD709A-B649-4647-AB7D-CE68769F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75" r="-1" b="30124"/>
          <a:stretch/>
        </p:blipFill>
        <p:spPr>
          <a:xfrm>
            <a:off x="8741045" y="1998110"/>
            <a:ext cx="2539082" cy="253908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1820-DA2A-4CA9-BE70-B7117925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10" name="Picture 9" descr="A person wearing a blue hat&#10;&#10;Description automatically generated">
            <a:extLst>
              <a:ext uri="{FF2B5EF4-FFF2-40B4-BE49-F238E27FC236}">
                <a16:creationId xmlns:a16="http://schemas.microsoft.com/office/drawing/2014/main" id="{6C59FCFE-F634-4089-8415-80032F2C0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" r="2622" b="5"/>
          <a:stretch/>
        </p:blipFill>
        <p:spPr>
          <a:xfrm>
            <a:off x="7165300" y="3844117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523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6C55-9E01-4F1C-8FD4-6E16CF75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5E3343"/>
              </a:buClr>
              <a:buNone/>
            </a:pPr>
            <a:r>
              <a:rPr lang="en-GB" sz="2400" dirty="0"/>
              <a:t>A person might describe themselves as </a:t>
            </a:r>
            <a:r>
              <a:rPr lang="en-GB" sz="2400" b="1" dirty="0"/>
              <a:t>gender non-conforming </a:t>
            </a:r>
            <a:r>
              <a:rPr lang="en-GB" sz="2400" dirty="0"/>
              <a:t>if they do not identify as trans or gender non-binary / gender fluid and they also do not identify with gender expectations associated with their sex.</a:t>
            </a:r>
          </a:p>
          <a:p>
            <a:pPr marL="0" indent="0">
              <a:buClr>
                <a:srgbClr val="5E3343"/>
              </a:buClr>
              <a:buNone/>
            </a:pPr>
            <a:endParaRPr lang="en-GB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653A53E-8AD4-416B-8B67-BC7F0B20B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0" r="3" b="23752"/>
          <a:stretch/>
        </p:blipFill>
        <p:spPr>
          <a:xfrm>
            <a:off x="7932021" y="1798114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5" name="Picture 4" descr="A young person wearing a suit and tie&#10;&#10;Description automatically generated">
            <a:extLst>
              <a:ext uri="{FF2B5EF4-FFF2-40B4-BE49-F238E27FC236}">
                <a16:creationId xmlns:a16="http://schemas.microsoft.com/office/drawing/2014/main" id="{B094F64E-D622-4A1E-91E5-329E051AD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" r="4580" b="-1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CD25A-AE98-41D4-A38D-EBC495A2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12" name="Picture 11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EC34540A-8309-4358-B3D2-3DA1F41660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3" r="9554" b="-1"/>
          <a:stretch/>
        </p:blipFill>
        <p:spPr>
          <a:xfrm>
            <a:off x="6305089" y="3429000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160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B3C23-2DEB-496E-AB1A-86D6DC5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9648-3D49-4204-8A76-423C3C07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 you follow anyone who is exploring ideas of gender</a:t>
            </a:r>
            <a:r>
              <a:rPr lang="en-US" sz="2400" i="1" dirty="0"/>
              <a:t>?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What are people talking about and sharing through social media? </a:t>
            </a:r>
          </a:p>
          <a:p>
            <a:pPr marL="0" indent="0">
              <a:buNone/>
            </a:pPr>
            <a:r>
              <a:rPr lang="en-US" sz="2400" dirty="0"/>
              <a:t>How does this influence how young people feel about gender?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1F4DD62-0EFA-4160-95C3-C682298E4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2" r="3" b="30689"/>
          <a:stretch/>
        </p:blipFill>
        <p:spPr>
          <a:xfrm>
            <a:off x="7932021" y="1798114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6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502FE2FF-0675-4131-8EBD-380253395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75" r="3" b="30127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B3219-CE0D-4864-B799-6B5A7B0C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F464A7F2-631D-4B5E-9C62-73DE635C2A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" r="2895" b="-4"/>
          <a:stretch/>
        </p:blipFill>
        <p:spPr>
          <a:xfrm>
            <a:off x="6305089" y="3429000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931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27153" y="499404"/>
            <a:ext cx="3377183" cy="30728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>
                <a:ea typeface="+mj-ea"/>
                <a:cs typeface="+mj-cs"/>
              </a:rPr>
              <a:t>There are no rules about how to be a girl or a boy - be who you want to be. 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5B56E099-3DA3-444E-9D8E-4C3AB08EF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3249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343202" y="363415"/>
            <a:ext cx="4126523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 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Childline</a:t>
            </a:r>
            <a:r>
              <a:rPr lang="en-US" sz="2400" dirty="0"/>
              <a:t> provides free confidential advice and support for all young people your age.  </a:t>
            </a:r>
          </a:p>
          <a:p>
            <a:pPr marL="0" indent="0">
              <a:buNone/>
            </a:pPr>
            <a:r>
              <a:rPr lang="en-US" sz="2400" dirty="0"/>
              <a:t>Whatever your worry, if it’s about you or someone you love, Childline counsellors are there to help. Speak to them by phone, online or email 24 hours a day.</a:t>
            </a:r>
          </a:p>
          <a:p>
            <a:pPr marL="0" indent="0">
              <a:buNone/>
            </a:pPr>
            <a:r>
              <a:rPr lang="en-US" sz="2400" b="1" dirty="0"/>
              <a:t>Information and chat online </a:t>
            </a:r>
            <a:r>
              <a:rPr lang="en-US" sz="2400" b="1" dirty="0">
                <a:hlinkClick r:id="rId2"/>
              </a:rPr>
              <a:t>https://www.childline.org.uk/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Phone 0800 1111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F9F248D-24F3-4D8F-A224-34EF085A4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459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EC6D0-B63A-44D8-BC79-3EDF8377D91D}"/>
              </a:ext>
            </a:extLst>
          </p:cNvPr>
          <p:cNvSpPr/>
          <p:nvPr/>
        </p:nvSpPr>
        <p:spPr>
          <a:xfrm>
            <a:off x="680464" y="1307821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b="1" dirty="0"/>
              <a:t>People use the words </a:t>
            </a:r>
            <a:r>
              <a:rPr lang="en-US" sz="2400" b="1" i="1" dirty="0"/>
              <a:t>sex</a:t>
            </a:r>
            <a:r>
              <a:rPr lang="en-US" sz="2400" b="1" dirty="0"/>
              <a:t> and </a:t>
            </a:r>
            <a:r>
              <a:rPr lang="en-US" sz="2400" b="1" i="1" dirty="0"/>
              <a:t>gender</a:t>
            </a:r>
            <a:r>
              <a:rPr lang="en-US" sz="2400" dirty="0"/>
              <a:t>. Sometimes people use them as if they mean the same thing. This can be confusing.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dirty="0"/>
              <a:t>So, what’s the difference?</a:t>
            </a:r>
            <a:endParaRPr lang="en-US" sz="2400" dirty="0"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35C6E-F1D0-4B8C-B97C-83348C73E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9" r="25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picture containing clothing&#10;&#10;Description automatically generated">
            <a:extLst>
              <a:ext uri="{FF2B5EF4-FFF2-40B4-BE49-F238E27FC236}">
                <a16:creationId xmlns:a16="http://schemas.microsoft.com/office/drawing/2014/main" id="{34CFB029-0460-4C92-999E-21E9E6C69A3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716" b="90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57C2-A3B2-47EA-8052-8F9E07F5E374}"/>
              </a:ext>
            </a:extLst>
          </p:cNvPr>
          <p:cNvSpPr/>
          <p:nvPr/>
        </p:nvSpPr>
        <p:spPr>
          <a:xfrm>
            <a:off x="523875" y="5558588"/>
            <a:ext cx="11210925" cy="50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Our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sex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is fixed before we are even born.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A pregnant woman can find out the sex of her baby when she is pregnant and has a scan.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57C2-A3B2-47EA-8052-8F9E07F5E374}"/>
              </a:ext>
            </a:extLst>
          </p:cNvPr>
          <p:cNvSpPr/>
          <p:nvPr/>
        </p:nvSpPr>
        <p:spPr>
          <a:xfrm>
            <a:off x="600459" y="1756944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midwife will also look at the baby when it is born and say whether it is a boy or a girl.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For some babies this is not clear and so some tests would be done to make a decision.</a:t>
            </a:r>
            <a:r>
              <a:rPr lang="en-US" sz="2400" b="1" dirty="0"/>
              <a:t> 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lying on a bed&#10;&#10;Description automatically generated">
            <a:extLst>
              <a:ext uri="{FF2B5EF4-FFF2-40B4-BE49-F238E27FC236}">
                <a16:creationId xmlns:a16="http://schemas.microsoft.com/office/drawing/2014/main" id="{AB4071F9-EC79-48E9-B0ED-F1FC19E09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8" r="1664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666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57C2-A3B2-47EA-8052-8F9E07F5E374}"/>
              </a:ext>
            </a:extLst>
          </p:cNvPr>
          <p:cNvSpPr/>
          <p:nvPr/>
        </p:nvSpPr>
        <p:spPr>
          <a:xfrm>
            <a:off x="606874" y="1756944"/>
            <a:ext cx="4760182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/>
              <a:t>Gender </a:t>
            </a:r>
            <a:r>
              <a:rPr lang="en-US" sz="2400" dirty="0"/>
              <a:t>is a different thing.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We could say that gender is a mix of: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Our biological sex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we feel about our identity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we choose to express ourselves. </a:t>
            </a: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id="{5070E0F1-BA03-4ED4-8009-0EBDD3F5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5" r="873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8982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57C2-A3B2-47EA-8052-8F9E07F5E374}"/>
              </a:ext>
            </a:extLst>
          </p:cNvPr>
          <p:cNvSpPr/>
          <p:nvPr/>
        </p:nvSpPr>
        <p:spPr>
          <a:xfrm>
            <a:off x="590719" y="1608611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Gender is also about how we experience life.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For example, if someone thinks we are a woman they might treat us one way, if they think we are a man they might treat us a different way</a:t>
            </a: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id="{5070E0F1-BA03-4ED4-8009-0EBDD3F5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5" r="873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3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4" y="1584547"/>
            <a:ext cx="4559425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Do you think you dress in ways that give clues as to your biological sex?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Do you think you behave in ways that give clues to your biological sex?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5620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2" y="1921431"/>
            <a:ext cx="4559425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Are you free to express who you are – in the way you look or how you behave?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Are your expressions limited by stereotypes of how masculine of feminine someone should be?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4252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69" y="2301314"/>
            <a:ext cx="4804366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Can you think of examples of how people are treated differently when they are thought to be a woman or a man? </a:t>
            </a:r>
          </a:p>
          <a:p>
            <a:pPr marL="0" lvl="0" indent="0">
              <a:buNone/>
            </a:pPr>
            <a:r>
              <a:rPr lang="en-GB" sz="2400" dirty="0"/>
              <a:t>Does this happen to young people your age?</a:t>
            </a:r>
          </a:p>
          <a:p>
            <a:pPr marL="0" lvl="0" indent="0">
              <a:buNone/>
            </a:pPr>
            <a:r>
              <a:rPr lang="en-GB" sz="2400" dirty="0"/>
              <a:t>Have you been treated one way because you are/perceived to be a girl? Or in a particular way because you are/perceived to be a boy?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0508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Widescreen</PresentationFormat>
  <Paragraphs>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Futura Medium</vt:lpstr>
      <vt:lpstr>Office Theme</vt:lpstr>
      <vt:lpstr>More about Gender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about Gender</dc:title>
  <dc:creator>Colin Morrison</dc:creator>
  <cp:lastModifiedBy>Colin Morrison TASC Morrison</cp:lastModifiedBy>
  <cp:revision>3</cp:revision>
  <dcterms:created xsi:type="dcterms:W3CDTF">2020-03-02T15:13:09Z</dcterms:created>
  <dcterms:modified xsi:type="dcterms:W3CDTF">2023-08-24T07:51:59Z</dcterms:modified>
</cp:coreProperties>
</file>