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6"/>
  </p:notesMasterIdLst>
  <p:sldIdLst>
    <p:sldId id="256" r:id="rId2"/>
    <p:sldId id="274" r:id="rId3"/>
    <p:sldId id="278" r:id="rId4"/>
    <p:sldId id="279" r:id="rId5"/>
    <p:sldId id="276" r:id="rId6"/>
    <p:sldId id="280" r:id="rId7"/>
    <p:sldId id="281" r:id="rId8"/>
    <p:sldId id="265" r:id="rId9"/>
    <p:sldId id="282" r:id="rId10"/>
    <p:sldId id="283" r:id="rId11"/>
    <p:sldId id="275" r:id="rId12"/>
    <p:sldId id="285" r:id="rId13"/>
    <p:sldId id="277" r:id="rId14"/>
    <p:sldId id="28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541"/>
  </p:normalViewPr>
  <p:slideViewPr>
    <p:cSldViewPr snapToGrid="0" snapToObjects="1">
      <p:cViewPr varScale="1">
        <p:scale>
          <a:sx n="59" d="100"/>
          <a:sy n="59" d="100"/>
        </p:scale>
        <p:origin x="3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 Robertson" userId="cb37bfa76ebf819d" providerId="LiveId" clId="{9B37C786-AC63-154E-BCB0-29C0F8FEE7E7}"/>
    <pc:docChg chg="modSld">
      <pc:chgData name="Ross Robertson" userId="cb37bfa76ebf819d" providerId="LiveId" clId="{9B37C786-AC63-154E-BCB0-29C0F8FEE7E7}" dt="2019-07-01T09:34:15.530" v="3" actId="1076"/>
      <pc:docMkLst>
        <pc:docMk/>
      </pc:docMkLst>
      <pc:sldChg chg="modSp">
        <pc:chgData name="Ross Robertson" userId="cb37bfa76ebf819d" providerId="LiveId" clId="{9B37C786-AC63-154E-BCB0-29C0F8FEE7E7}" dt="2019-07-01T09:34:15.530" v="3" actId="1076"/>
        <pc:sldMkLst>
          <pc:docMk/>
          <pc:sldMk cId="979449192" sldId="256"/>
        </pc:sldMkLst>
        <pc:spChg chg="mod">
          <ac:chgData name="Ross Robertson" userId="cb37bfa76ebf819d" providerId="LiveId" clId="{9B37C786-AC63-154E-BCB0-29C0F8FEE7E7}" dt="2019-07-01T09:34:15.530" v="3" actId="1076"/>
          <ac:spMkLst>
            <pc:docMk/>
            <pc:sldMk cId="979449192" sldId="256"/>
            <ac:spMk id="2" creationId="{00000000-0000-0000-0000-000000000000}"/>
          </ac:spMkLst>
        </pc:spChg>
        <pc:spChg chg="mod">
          <ac:chgData name="Ross Robertson" userId="cb37bfa76ebf819d" providerId="LiveId" clId="{9B37C786-AC63-154E-BCB0-29C0F8FEE7E7}" dt="2019-07-01T09:34:11.302" v="2" actId="12"/>
          <ac:spMkLst>
            <pc:docMk/>
            <pc:sldMk cId="979449192" sldId="256"/>
            <ac:spMk id="3" creationId="{00000000-0000-0000-0000-000000000000}"/>
          </ac:spMkLst>
        </pc:spChg>
      </pc:sldChg>
    </pc:docChg>
  </pc:docChgLst>
  <pc:docChgLst>
    <pc:chgData name="Colin Morrison" userId="9e8379d8aac75974" providerId="LiveId" clId="{4E77F396-B009-4E79-A4EE-AB9AB3225659}"/>
    <pc:docChg chg="custSel modSld">
      <pc:chgData name="Colin Morrison" userId="9e8379d8aac75974" providerId="LiveId" clId="{4E77F396-B009-4E79-A4EE-AB9AB3225659}" dt="2019-07-01T12:33:41.890" v="12" actId="20577"/>
      <pc:docMkLst>
        <pc:docMk/>
      </pc:docMkLst>
      <pc:sldChg chg="modSp">
        <pc:chgData name="Colin Morrison" userId="9e8379d8aac75974" providerId="LiveId" clId="{4E77F396-B009-4E79-A4EE-AB9AB3225659}" dt="2019-07-01T12:33:41.890" v="12" actId="20577"/>
        <pc:sldMkLst>
          <pc:docMk/>
          <pc:sldMk cId="979449192" sldId="256"/>
        </pc:sldMkLst>
        <pc:spChg chg="mod">
          <ac:chgData name="Colin Morrison" userId="9e8379d8aac75974" providerId="LiveId" clId="{4E77F396-B009-4E79-A4EE-AB9AB3225659}" dt="2019-07-01T12:33:41.890" v="12" actId="20577"/>
          <ac:spMkLst>
            <pc:docMk/>
            <pc:sldMk cId="979449192" sldId="256"/>
            <ac:spMk id="2" creationId="{00000000-0000-0000-0000-000000000000}"/>
          </ac:spMkLst>
        </pc:spChg>
      </pc:sldChg>
    </pc:docChg>
  </pc:docChgLst>
  <pc:docChgLst>
    <pc:chgData name="Colin Morrison TASC Morrison" userId="9e8379d8aac75974" providerId="LiveId" clId="{3A165B7E-AEB1-4236-ACD7-2CD10D1D1308}"/>
    <pc:docChg chg="custSel modSld">
      <pc:chgData name="Colin Morrison TASC Morrison" userId="9e8379d8aac75974" providerId="LiveId" clId="{3A165B7E-AEB1-4236-ACD7-2CD10D1D1308}" dt="2024-01-05T15:30:00.013" v="1" actId="1076"/>
      <pc:docMkLst>
        <pc:docMk/>
      </pc:docMkLst>
      <pc:sldChg chg="delSp modSp mod">
        <pc:chgData name="Colin Morrison TASC Morrison" userId="9e8379d8aac75974" providerId="LiveId" clId="{3A165B7E-AEB1-4236-ACD7-2CD10D1D1308}" dt="2024-01-05T15:30:00.013" v="1" actId="1076"/>
        <pc:sldMkLst>
          <pc:docMk/>
          <pc:sldMk cId="707396381" sldId="284"/>
        </pc:sldMkLst>
        <pc:spChg chg="del">
          <ac:chgData name="Colin Morrison TASC Morrison" userId="9e8379d8aac75974" providerId="LiveId" clId="{3A165B7E-AEB1-4236-ACD7-2CD10D1D1308}" dt="2024-01-05T15:29:57.056" v="0" actId="478"/>
          <ac:spMkLst>
            <pc:docMk/>
            <pc:sldMk cId="707396381" sldId="284"/>
            <ac:spMk id="2" creationId="{1091BC6E-79DB-4B33-80F3-22FCD85A6B59}"/>
          </ac:spMkLst>
        </pc:spChg>
        <pc:spChg chg="mod">
          <ac:chgData name="Colin Morrison TASC Morrison" userId="9e8379d8aac75974" providerId="LiveId" clId="{3A165B7E-AEB1-4236-ACD7-2CD10D1D1308}" dt="2024-01-05T15:30:00.013" v="1" actId="1076"/>
          <ac:spMkLst>
            <pc:docMk/>
            <pc:sldMk cId="707396381" sldId="284"/>
            <ac:spMk id="3" creationId="{415EA8AE-A106-4EBD-96C0-4F9CEA2B5535}"/>
          </ac:spMkLst>
        </pc:spChg>
      </pc:sldChg>
    </pc:docChg>
  </pc:docChgLst>
  <pc:docChgLst>
    <pc:chgData name="Colin Morrison TASC Morrison" userId="9e8379d8aac75974" providerId="LiveId" clId="{CED423FE-BB38-4E08-A2CF-27C10B2304FF}"/>
    <pc:docChg chg="custSel modSld">
      <pc:chgData name="Colin Morrison TASC Morrison" userId="9e8379d8aac75974" providerId="LiveId" clId="{CED423FE-BB38-4E08-A2CF-27C10B2304FF}" dt="2023-10-10T12:11:40" v="7" actId="478"/>
      <pc:docMkLst>
        <pc:docMk/>
      </pc:docMkLst>
      <pc:sldChg chg="addSp delSp modSp mod setBg">
        <pc:chgData name="Colin Morrison TASC Morrison" userId="9e8379d8aac75974" providerId="LiveId" clId="{CED423FE-BB38-4E08-A2CF-27C10B2304FF}" dt="2023-10-10T12:11:40" v="7" actId="478"/>
        <pc:sldMkLst>
          <pc:docMk/>
          <pc:sldMk cId="2957919349" sldId="285"/>
        </pc:sldMkLst>
        <pc:spChg chg="del mod">
          <ac:chgData name="Colin Morrison TASC Morrison" userId="9e8379d8aac75974" providerId="LiveId" clId="{CED423FE-BB38-4E08-A2CF-27C10B2304FF}" dt="2023-10-10T12:11:40" v="7" actId="478"/>
          <ac:spMkLst>
            <pc:docMk/>
            <pc:sldMk cId="2957919349" sldId="285"/>
            <ac:spMk id="2" creationId="{4D7982E3-7401-4F46-888D-3C618F50A3B9}"/>
          </ac:spMkLst>
        </pc:spChg>
        <pc:spChg chg="mod">
          <ac:chgData name="Colin Morrison TASC Morrison" userId="9e8379d8aac75974" providerId="LiveId" clId="{CED423FE-BB38-4E08-A2CF-27C10B2304FF}" dt="2023-10-10T12:11:33.524" v="6" actId="255"/>
          <ac:spMkLst>
            <pc:docMk/>
            <pc:sldMk cId="2957919349" sldId="285"/>
            <ac:spMk id="3" creationId="{E0AD3957-15CF-443F-B275-52154B4EB23D}"/>
          </ac:spMkLst>
        </pc:spChg>
        <pc:spChg chg="mod">
          <ac:chgData name="Colin Morrison TASC Morrison" userId="9e8379d8aac75974" providerId="LiveId" clId="{CED423FE-BB38-4E08-A2CF-27C10B2304FF}" dt="2023-10-10T12:11:24.790" v="5" actId="26606"/>
          <ac:spMkLst>
            <pc:docMk/>
            <pc:sldMk cId="2957919349" sldId="285"/>
            <ac:spMk id="4" creationId="{A0CA5A13-48D9-4FC1-B159-36DC4F53A941}"/>
          </ac:spMkLst>
        </pc:spChg>
        <pc:picChg chg="add mod ord">
          <ac:chgData name="Colin Morrison TASC Morrison" userId="9e8379d8aac75974" providerId="LiveId" clId="{CED423FE-BB38-4E08-A2CF-27C10B2304FF}" dt="2023-10-10T12:11:24.790" v="5" actId="26606"/>
          <ac:picMkLst>
            <pc:docMk/>
            <pc:sldMk cId="2957919349" sldId="285"/>
            <ac:picMk id="5" creationId="{17EFACA3-AAA7-18FB-8206-44CFB15495C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F0F7F-A767-6F44-8124-CE485D4C9FEB}" type="slidenum">
              <a:rPr lang="en-US" smtClean="0"/>
              <a:t>11</a:t>
            </a:fld>
            <a:endParaRPr lang="en-US"/>
          </a:p>
        </p:txBody>
      </p:sp>
    </p:spTree>
    <p:extLst>
      <p:ext uri="{BB962C8B-B14F-4D97-AF65-F5344CB8AC3E}">
        <p14:creationId xmlns:p14="http://schemas.microsoft.com/office/powerpoint/2010/main" val="1402113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05/01/2024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05/01/2024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05/01/2024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05/01/2024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05/01/2024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05/01/2024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05/01/2024</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05/01/2024</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05/01/2024</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05/01/2024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05/01/2024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05/01/2024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ng.scot/get-informed/falling-out-with-a-friend/"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youtu.be/H7w7yXkJTu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355512"/>
            <a:ext cx="9144000" cy="2387600"/>
          </a:xfrm>
        </p:spPr>
        <p:txBody>
          <a:bodyPr>
            <a:normAutofit/>
          </a:bodyPr>
          <a:lstStyle/>
          <a:p>
            <a:r>
              <a:rPr lang="en-GB" sz="4400" b="1"/>
              <a:t>Friends and Friendships</a:t>
            </a:r>
            <a:r>
              <a:rPr lang="en-GB" sz="4400" b="1" dirty="0"/>
              <a:t>: </a:t>
            </a:r>
            <a:br>
              <a:rPr lang="en-GB" sz="4400" b="1" dirty="0"/>
            </a:br>
            <a:r>
              <a:rPr lang="en-GB" sz="4400" b="1" dirty="0"/>
              <a:t>Making and keeping friends</a:t>
            </a:r>
            <a:endParaRPr lang="en-US" sz="4400" b="1" dirty="0">
              <a:latin typeface="Futura Medium" charset="0"/>
              <a:ea typeface="Futura Medium" charset="0"/>
              <a:cs typeface="Futura Medium" charset="0"/>
            </a:endParaRPr>
          </a:p>
        </p:txBody>
      </p:sp>
      <p:sp>
        <p:nvSpPr>
          <p:cNvPr id="3" name="Subtitle 2"/>
          <p:cNvSpPr>
            <a:spLocks noGrp="1"/>
          </p:cNvSpPr>
          <p:nvPr>
            <p:ph type="subTitle" idx="1"/>
          </p:nvPr>
        </p:nvSpPr>
        <p:spPr>
          <a:xfrm>
            <a:off x="1350579" y="3610796"/>
            <a:ext cx="9490841" cy="1983336"/>
          </a:xfrm>
        </p:spPr>
        <p:txBody>
          <a:bodyPr>
            <a:normAutofit fontScale="92500" lnSpcReduction="20000"/>
          </a:bodyPr>
          <a:lstStyle/>
          <a:p>
            <a:pPr marL="342900" lvl="0" indent="-342900" algn="l">
              <a:buFont typeface="Arial" panose="020B0604020202020204" pitchFamily="34" charset="0"/>
              <a:buChar char="•"/>
            </a:pPr>
            <a:r>
              <a:rPr lang="en-GB" dirty="0"/>
              <a:t>I can talk about what I want from friendships and what kind of friend I can be.</a:t>
            </a:r>
          </a:p>
          <a:p>
            <a:pPr marL="342900" lvl="0" indent="-342900" algn="l">
              <a:buFont typeface="Arial" panose="020B0604020202020204" pitchFamily="34" charset="0"/>
              <a:buChar char="•"/>
            </a:pPr>
            <a:r>
              <a:rPr lang="en-GB" dirty="0"/>
              <a:t>I can explain the benefits of friendships and as well as the challenges that come up in maintaining relationships. </a:t>
            </a:r>
          </a:p>
          <a:p>
            <a:pPr marL="342900" lvl="0" indent="-342900" algn="l">
              <a:buFont typeface="Arial" panose="020B0604020202020204" pitchFamily="34" charset="0"/>
              <a:buChar char="•"/>
            </a:pPr>
            <a:r>
              <a:rPr lang="en-GB" dirty="0"/>
              <a:t>I give examples of things I can do to make and maintain friendships.</a:t>
            </a:r>
          </a:p>
          <a:p>
            <a:pPr marL="342900" lvl="0" indent="-342900" algn="l">
              <a:buFont typeface="Arial" panose="020B0604020202020204" pitchFamily="34" charset="0"/>
              <a:buChar char="•"/>
            </a:pPr>
            <a:r>
              <a:rPr lang="en-GB" dirty="0"/>
              <a:t>I understand that I do not need to be best friends with everyone, but I can be friendly and kind.</a:t>
            </a:r>
          </a:p>
          <a:p>
            <a:pPr marL="342900" indent="-342900" algn="l">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F2B72-DAE5-4D22-8A58-CB4CEB503159}"/>
              </a:ext>
            </a:extLst>
          </p:cNvPr>
          <p:cNvSpPr>
            <a:spLocks noGrp="1"/>
          </p:cNvSpPr>
          <p:nvPr>
            <p:ph type="title"/>
          </p:nvPr>
        </p:nvSpPr>
        <p:spPr>
          <a:xfrm>
            <a:off x="648929" y="629266"/>
            <a:ext cx="3651467" cy="1676603"/>
          </a:xfrm>
        </p:spPr>
        <p:txBody>
          <a:bodyPr>
            <a:normAutofit/>
          </a:bodyPr>
          <a:lstStyle/>
          <a:p>
            <a:endParaRPr lang="en-GB"/>
          </a:p>
        </p:txBody>
      </p:sp>
      <p:sp>
        <p:nvSpPr>
          <p:cNvPr id="3" name="Content Placeholder 2">
            <a:extLst>
              <a:ext uri="{FF2B5EF4-FFF2-40B4-BE49-F238E27FC236}">
                <a16:creationId xmlns:a16="http://schemas.microsoft.com/office/drawing/2014/main" id="{291B3183-3887-4E09-9A76-737D61EB584A}"/>
              </a:ext>
            </a:extLst>
          </p:cNvPr>
          <p:cNvSpPr>
            <a:spLocks noGrp="1"/>
          </p:cNvSpPr>
          <p:nvPr>
            <p:ph idx="1"/>
          </p:nvPr>
        </p:nvSpPr>
        <p:spPr>
          <a:xfrm>
            <a:off x="648931" y="1780674"/>
            <a:ext cx="3651466" cy="4443145"/>
          </a:xfrm>
        </p:spPr>
        <p:txBody>
          <a:bodyPr>
            <a:normAutofit/>
          </a:bodyPr>
          <a:lstStyle/>
          <a:p>
            <a:pPr marL="0" indent="0">
              <a:buNone/>
            </a:pPr>
            <a:r>
              <a:rPr lang="en-GB" sz="4400" b="1" dirty="0"/>
              <a:t>When friends fall out what can you do about it? </a:t>
            </a:r>
            <a:endParaRPr lang="en-GB" sz="4400" dirty="0"/>
          </a:p>
        </p:txBody>
      </p:sp>
      <p:sp>
        <p:nvSpPr>
          <p:cNvPr id="4" name="Footer Placeholder 3">
            <a:extLst>
              <a:ext uri="{FF2B5EF4-FFF2-40B4-BE49-F238E27FC236}">
                <a16:creationId xmlns:a16="http://schemas.microsoft.com/office/drawing/2014/main" id="{4C4543E7-FAB7-4EA5-A45B-F5FCF9E597D4}"/>
              </a:ext>
            </a:extLst>
          </p:cNvPr>
          <p:cNvSpPr>
            <a:spLocks noGrp="1"/>
          </p:cNvSpPr>
          <p:nvPr>
            <p:ph type="ftr" sz="quarter" idx="11"/>
          </p:nvPr>
        </p:nvSpPr>
        <p:spPr>
          <a:xfrm>
            <a:off x="648929" y="6356350"/>
            <a:ext cx="3651466" cy="365125"/>
          </a:xfrm>
        </p:spPr>
        <p:txBody>
          <a:bodyPr>
            <a:normAutofit/>
          </a:bodyPr>
          <a:lstStyle/>
          <a:p>
            <a:pPr algn="l">
              <a:spcAft>
                <a:spcPts val="600"/>
              </a:spcAft>
            </a:pPr>
            <a:r>
              <a:rPr lang="en-US"/>
              <a:t>rshp.scot</a:t>
            </a:r>
          </a:p>
        </p:txBody>
      </p:sp>
      <p:pic>
        <p:nvPicPr>
          <p:cNvPr id="6" name="Picture 5" descr="A yellow stuffed animal&#10;&#10;Description automatically generated">
            <a:extLst>
              <a:ext uri="{FF2B5EF4-FFF2-40B4-BE49-F238E27FC236}">
                <a16:creationId xmlns:a16="http://schemas.microsoft.com/office/drawing/2014/main" id="{BD3B53F0-9320-4054-9F0E-79C0D26CF8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39056" y="10"/>
            <a:ext cx="7552944" cy="6857990"/>
          </a:xfrm>
          <a:prstGeom prst="rect">
            <a:avLst/>
          </a:prstGeom>
          <a:effectLst/>
        </p:spPr>
      </p:pic>
    </p:spTree>
    <p:extLst>
      <p:ext uri="{BB962C8B-B14F-4D97-AF65-F5344CB8AC3E}">
        <p14:creationId xmlns:p14="http://schemas.microsoft.com/office/powerpoint/2010/main" val="1565757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40631" y="739942"/>
            <a:ext cx="4413665" cy="5378115"/>
          </a:xfrm>
          <a:noFill/>
        </p:spPr>
        <p:txBody>
          <a:bodyPr vert="horz" lIns="91440" tIns="45720" rIns="91440" bIns="45720" rtlCol="0" anchor="b">
            <a:normAutofit fontScale="90000"/>
          </a:bodyPr>
          <a:lstStyle/>
          <a:p>
            <a:pPr lvl="0"/>
            <a:r>
              <a:rPr lang="en-US" sz="2400" b="1" dirty="0">
                <a:latin typeface="+mn-lt"/>
              </a:rPr>
              <a:t>When friends fall out what can you do about it?  6 top tips:</a:t>
            </a:r>
            <a:br>
              <a:rPr lang="en-US" sz="2400" b="1" dirty="0">
                <a:latin typeface="+mn-lt"/>
              </a:rPr>
            </a:br>
            <a:br>
              <a:rPr lang="en-US" sz="2400" b="1" dirty="0">
                <a:latin typeface="+mn-lt"/>
              </a:rPr>
            </a:br>
            <a:r>
              <a:rPr lang="en-US" sz="2400" dirty="0">
                <a:latin typeface="+mn-lt"/>
              </a:rPr>
              <a:t>1. Try and imagine it from the other side.</a:t>
            </a:r>
            <a:br>
              <a:rPr lang="en-US" sz="2400" dirty="0">
                <a:latin typeface="+mn-lt"/>
              </a:rPr>
            </a:br>
            <a:r>
              <a:rPr lang="en-US" sz="2400" dirty="0">
                <a:latin typeface="+mn-lt"/>
              </a:rPr>
              <a:t>2. Find someone who can help you to get talking – a peacemaker.</a:t>
            </a:r>
            <a:br>
              <a:rPr lang="en-US" sz="2400" dirty="0">
                <a:latin typeface="+mn-lt"/>
              </a:rPr>
            </a:br>
            <a:r>
              <a:rPr lang="en-US" sz="2400" dirty="0">
                <a:latin typeface="+mn-lt"/>
              </a:rPr>
              <a:t>3. Listen. Pay attention to what your friend is saying so you can understand.</a:t>
            </a:r>
            <a:br>
              <a:rPr lang="en-US" sz="2400" dirty="0">
                <a:latin typeface="+mn-lt"/>
              </a:rPr>
            </a:br>
            <a:r>
              <a:rPr lang="en-US" sz="2400" dirty="0">
                <a:latin typeface="+mn-lt"/>
              </a:rPr>
              <a:t>4. Tell them how you feel.</a:t>
            </a:r>
            <a:br>
              <a:rPr lang="en-US" sz="2400" dirty="0">
                <a:latin typeface="+mn-lt"/>
              </a:rPr>
            </a:br>
            <a:r>
              <a:rPr lang="en-US" sz="2400" dirty="0">
                <a:latin typeface="+mn-lt"/>
              </a:rPr>
              <a:t>5. Have a laugh – see the funny side.</a:t>
            </a:r>
            <a:br>
              <a:rPr lang="en-US" sz="2400" dirty="0">
                <a:latin typeface="+mn-lt"/>
              </a:rPr>
            </a:br>
            <a:r>
              <a:rPr lang="en-US" sz="2400" dirty="0">
                <a:latin typeface="+mn-lt"/>
              </a:rPr>
              <a:t>6. Accept that you might both have been right – being able to disagree is an important part of a friendship. </a:t>
            </a:r>
            <a:br>
              <a:rPr lang="en-US" sz="2400" dirty="0">
                <a:latin typeface="+mn-lt"/>
              </a:rPr>
            </a:br>
            <a:br>
              <a:rPr lang="en-US" sz="2400" b="1" dirty="0">
                <a:latin typeface="+mn-lt"/>
              </a:rPr>
            </a:br>
            <a:endParaRPr lang="en-US" sz="2400" dirty="0">
              <a:latin typeface="+mn-lt"/>
            </a:endParaRPr>
          </a:p>
        </p:txBody>
      </p:sp>
      <p:pic>
        <p:nvPicPr>
          <p:cNvPr id="4" name="Picture 3" descr="A picture containing toy, doll&#10;&#10;Description automatically generated">
            <a:extLst>
              <a:ext uri="{FF2B5EF4-FFF2-40B4-BE49-F238E27FC236}">
                <a16:creationId xmlns:a16="http://schemas.microsoft.com/office/drawing/2014/main" id="{A9CDA5B0-42F1-4970-AFD8-8AA17709C8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654297" y="10"/>
            <a:ext cx="7537704" cy="6857990"/>
          </a:xfrm>
          <a:prstGeom prst="rect">
            <a:avLst/>
          </a:prstGeom>
        </p:spPr>
      </p:pic>
      <p:sp>
        <p:nvSpPr>
          <p:cNvPr id="2" name="Footer Placeholder 1"/>
          <p:cNvSpPr>
            <a:spLocks noGrp="1"/>
          </p:cNvSpPr>
          <p:nvPr>
            <p:ph type="ftr" sz="quarter" idx="11"/>
          </p:nvPr>
        </p:nvSpPr>
        <p:spPr>
          <a:xfrm>
            <a:off x="5043984" y="6356350"/>
            <a:ext cx="5738693" cy="365125"/>
          </a:xfrm>
          <a:noFill/>
        </p:spPr>
        <p:txBody>
          <a:bodyPr vert="horz" lIns="91440" tIns="45720" rIns="91440" bIns="45720" rtlCol="0" anchor="ctr">
            <a:normAutofit/>
          </a:bodyPr>
          <a:lstStyle/>
          <a:p>
            <a:pPr algn="l">
              <a:spcAft>
                <a:spcPts val="600"/>
              </a:spcAft>
              <a:defRPr/>
            </a:pPr>
            <a:r>
              <a:rPr lang="en-US" kern="1200">
                <a:solidFill>
                  <a:srgbClr val="FFFFFF"/>
                </a:solidFill>
                <a:latin typeface="Calibri" panose="020F0502020204030204"/>
                <a:ea typeface="+mn-ea"/>
                <a:cs typeface="+mn-cs"/>
              </a:rPr>
              <a:t>rshp.scot</a:t>
            </a:r>
          </a:p>
        </p:txBody>
      </p:sp>
    </p:spTree>
    <p:extLst>
      <p:ext uri="{BB962C8B-B14F-4D97-AF65-F5344CB8AC3E}">
        <p14:creationId xmlns:p14="http://schemas.microsoft.com/office/powerpoint/2010/main" val="1272692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EFACA3-AAA7-18FB-8206-44CFB15495C0}"/>
              </a:ext>
            </a:extLst>
          </p:cNvPr>
          <p:cNvPicPr>
            <a:picLocks noChangeAspect="1"/>
          </p:cNvPicPr>
          <p:nvPr/>
        </p:nvPicPr>
        <p:blipFill rotWithShape="1">
          <a:blip r:embed="rId2"/>
          <a:srcRect t="9032" b="2655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E0AD3957-15CF-443F-B275-52154B4EB23D}"/>
              </a:ext>
            </a:extLst>
          </p:cNvPr>
          <p:cNvSpPr>
            <a:spLocks noGrp="1"/>
          </p:cNvSpPr>
          <p:nvPr>
            <p:ph idx="1"/>
          </p:nvPr>
        </p:nvSpPr>
        <p:spPr>
          <a:xfrm>
            <a:off x="4223982" y="3752850"/>
            <a:ext cx="7485413" cy="2452687"/>
          </a:xfrm>
        </p:spPr>
        <p:txBody>
          <a:bodyPr anchor="ctr">
            <a:normAutofit/>
          </a:bodyPr>
          <a:lstStyle/>
          <a:p>
            <a:pPr marL="0" indent="0">
              <a:buNone/>
            </a:pPr>
            <a:r>
              <a:rPr lang="en-GB" b="1"/>
              <a:t>More on the YoungScot website here:</a:t>
            </a:r>
            <a:br>
              <a:rPr lang="en-GB"/>
            </a:br>
            <a:r>
              <a:rPr lang="en-GB" u="sng">
                <a:effectLst/>
                <a:latin typeface="Calibri" panose="020F0502020204030204" pitchFamily="34" charset="0"/>
                <a:ea typeface="Calibri" panose="020F0502020204030204" pitchFamily="34" charset="0"/>
                <a:cs typeface="Arial" panose="020B0604020202020204" pitchFamily="34" charset="0"/>
                <a:hlinkClick r:id="rId3"/>
              </a:rPr>
              <a:t>Falling Out With a Friend – Young Scot</a:t>
            </a:r>
            <a:endParaRPr lang="en-GB" u="sng">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a:p>
        </p:txBody>
      </p:sp>
      <p:sp>
        <p:nvSpPr>
          <p:cNvPr id="4" name="Footer Placeholder 3">
            <a:extLst>
              <a:ext uri="{FF2B5EF4-FFF2-40B4-BE49-F238E27FC236}">
                <a16:creationId xmlns:a16="http://schemas.microsoft.com/office/drawing/2014/main" id="{A0CA5A13-48D9-4FC1-B159-36DC4F53A94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lumMod val="75000"/>
                    <a:lumOff val="25000"/>
                  </a:schemeClr>
                </a:solidFill>
              </a:rPr>
              <a:t>rshp.scot</a:t>
            </a:r>
          </a:p>
        </p:txBody>
      </p:sp>
    </p:spTree>
    <p:extLst>
      <p:ext uri="{BB962C8B-B14F-4D97-AF65-F5344CB8AC3E}">
        <p14:creationId xmlns:p14="http://schemas.microsoft.com/office/powerpoint/2010/main" val="2957919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97832" y="3031957"/>
            <a:ext cx="3715669" cy="2769983"/>
          </a:xfrm>
          <a:noFill/>
        </p:spPr>
        <p:txBody>
          <a:bodyPr vert="horz" lIns="91440" tIns="45720" rIns="91440" bIns="45720" rtlCol="0" anchor="b">
            <a:noAutofit/>
          </a:bodyPr>
          <a:lstStyle/>
          <a:p>
            <a:r>
              <a:rPr lang="en-US" sz="3200" b="1" dirty="0">
                <a:latin typeface="+mn-lt"/>
              </a:rPr>
              <a:t>Friendship Soup: Ingredients</a:t>
            </a:r>
            <a:br>
              <a:rPr lang="en-US" sz="3200" b="1" dirty="0">
                <a:latin typeface="+mn-lt"/>
              </a:rPr>
            </a:br>
            <a:r>
              <a:rPr lang="en-US" sz="2000" b="1" u="sng" dirty="0">
                <a:latin typeface="+mn-lt"/>
                <a:hlinkClick r:id="rId2"/>
              </a:rPr>
              <a:t>https://youtu.be/H7w7yXkJTu0</a:t>
            </a:r>
            <a:br>
              <a:rPr lang="en-US" sz="3200" b="1" u="sng" dirty="0">
                <a:latin typeface="+mn-lt"/>
              </a:rPr>
            </a:br>
            <a:br>
              <a:rPr lang="en-US" sz="3200" b="1" u="sng" dirty="0">
                <a:latin typeface="+mn-lt"/>
              </a:rPr>
            </a:br>
            <a:r>
              <a:rPr lang="en-US" sz="3200" b="1" dirty="0">
                <a:latin typeface="+mn-lt"/>
              </a:rPr>
              <a:t>A spoonful of… </a:t>
            </a:r>
            <a:br>
              <a:rPr lang="en-US" sz="3200" b="1" dirty="0">
                <a:latin typeface="+mn-lt"/>
              </a:rPr>
            </a:br>
            <a:r>
              <a:rPr lang="en-US" sz="3200" b="1" dirty="0">
                <a:latin typeface="+mn-lt"/>
              </a:rPr>
              <a:t>A bag of… </a:t>
            </a:r>
            <a:br>
              <a:rPr lang="en-US" sz="3200" b="1" dirty="0">
                <a:latin typeface="+mn-lt"/>
              </a:rPr>
            </a:br>
            <a:r>
              <a:rPr lang="en-US" sz="3200" b="1" dirty="0">
                <a:latin typeface="+mn-lt"/>
              </a:rPr>
              <a:t>A bottle of… </a:t>
            </a:r>
            <a:br>
              <a:rPr lang="en-US" sz="3200" b="1" dirty="0">
                <a:latin typeface="+mn-lt"/>
              </a:rPr>
            </a:br>
            <a:r>
              <a:rPr lang="en-US" sz="3200" b="1" dirty="0">
                <a:latin typeface="+mn-lt"/>
              </a:rPr>
              <a:t>A pinch of… </a:t>
            </a:r>
            <a:br>
              <a:rPr lang="en-US" sz="3200" b="1" dirty="0">
                <a:latin typeface="+mn-lt"/>
              </a:rPr>
            </a:br>
            <a:r>
              <a:rPr lang="en-US" sz="3200" b="1" dirty="0">
                <a:latin typeface="+mn-lt"/>
              </a:rPr>
              <a:t>A drop of… </a:t>
            </a:r>
            <a:br>
              <a:rPr lang="en-US" sz="3200" b="1">
                <a:latin typeface="+mn-lt"/>
              </a:rPr>
            </a:br>
            <a:r>
              <a:rPr lang="en-US" sz="3200" b="1">
                <a:latin typeface="+mn-lt"/>
              </a:rPr>
              <a:t>A </a:t>
            </a:r>
            <a:r>
              <a:rPr lang="en-US" sz="3200" b="1" dirty="0">
                <a:latin typeface="+mn-lt"/>
              </a:rPr>
              <a:t>handful of…</a:t>
            </a:r>
          </a:p>
        </p:txBody>
      </p:sp>
      <p:pic>
        <p:nvPicPr>
          <p:cNvPr id="4" name="Picture 3" descr="A picture containing kitchenware, pot&#10;&#10;Description automatically generated">
            <a:extLst>
              <a:ext uri="{FF2B5EF4-FFF2-40B4-BE49-F238E27FC236}">
                <a16:creationId xmlns:a16="http://schemas.microsoft.com/office/drawing/2014/main" id="{4D64310A-71C5-4ADC-85B2-C448480031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964" r="7032" b="2"/>
          <a:stretch/>
        </p:blipFill>
        <p:spPr>
          <a:xfrm>
            <a:off x="4654297" y="10"/>
            <a:ext cx="7537704" cy="6857990"/>
          </a:xfrm>
          <a:prstGeom prst="rect">
            <a:avLst/>
          </a:prstGeom>
        </p:spPr>
      </p:pic>
      <p:sp>
        <p:nvSpPr>
          <p:cNvPr id="2" name="Footer Placeholder 1"/>
          <p:cNvSpPr>
            <a:spLocks noGrp="1"/>
          </p:cNvSpPr>
          <p:nvPr>
            <p:ph type="ftr" sz="quarter" idx="11"/>
          </p:nvPr>
        </p:nvSpPr>
        <p:spPr>
          <a:xfrm>
            <a:off x="5043984" y="6356350"/>
            <a:ext cx="5738693" cy="365125"/>
          </a:xfrm>
          <a:noFill/>
        </p:spPr>
        <p:txBody>
          <a:bodyPr vert="horz" lIns="91440" tIns="45720" rIns="91440" bIns="45720" rtlCol="0" anchor="ctr">
            <a:normAutofit/>
          </a:bodyPr>
          <a:lstStyle/>
          <a:p>
            <a:pPr algn="l">
              <a:spcAft>
                <a:spcPts val="600"/>
              </a:spcAft>
              <a:defRPr/>
            </a:pPr>
            <a:r>
              <a:rPr lang="en-US" kern="1200">
                <a:solidFill>
                  <a:srgbClr val="FFFFFF"/>
                </a:solidFill>
                <a:latin typeface="Calibri" panose="020F0502020204030204"/>
                <a:ea typeface="+mn-ea"/>
                <a:cs typeface="+mn-cs"/>
              </a:rPr>
              <a:t>rshp.scot</a:t>
            </a:r>
          </a:p>
        </p:txBody>
      </p:sp>
    </p:spTree>
    <p:extLst>
      <p:ext uri="{BB962C8B-B14F-4D97-AF65-F5344CB8AC3E}">
        <p14:creationId xmlns:p14="http://schemas.microsoft.com/office/powerpoint/2010/main" val="673285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5EA8AE-A106-4EBD-96C0-4F9CEA2B5535}"/>
              </a:ext>
            </a:extLst>
          </p:cNvPr>
          <p:cNvSpPr>
            <a:spLocks noGrp="1"/>
          </p:cNvSpPr>
          <p:nvPr>
            <p:ph idx="1"/>
          </p:nvPr>
        </p:nvSpPr>
        <p:spPr>
          <a:xfrm>
            <a:off x="648929" y="1122633"/>
            <a:ext cx="3651466" cy="3785419"/>
          </a:xfrm>
        </p:spPr>
        <p:txBody>
          <a:bodyPr>
            <a:noAutofit/>
          </a:bodyPr>
          <a:lstStyle/>
          <a:p>
            <a:pPr marL="0" indent="0">
              <a:buNone/>
            </a:pPr>
            <a:r>
              <a:rPr lang="en-GB" sz="4400" b="1" dirty="0"/>
              <a:t>We don’t all need to be best friends, but everyone will be happier if we can be friendly. </a:t>
            </a:r>
            <a:endParaRPr lang="en-GB" sz="4400" dirty="0"/>
          </a:p>
        </p:txBody>
      </p:sp>
      <p:sp>
        <p:nvSpPr>
          <p:cNvPr id="4" name="Footer Placeholder 3">
            <a:extLst>
              <a:ext uri="{FF2B5EF4-FFF2-40B4-BE49-F238E27FC236}">
                <a16:creationId xmlns:a16="http://schemas.microsoft.com/office/drawing/2014/main" id="{D966AE3C-1341-4F06-BA1D-1918D7DD9B1C}"/>
              </a:ext>
            </a:extLst>
          </p:cNvPr>
          <p:cNvSpPr>
            <a:spLocks noGrp="1"/>
          </p:cNvSpPr>
          <p:nvPr>
            <p:ph type="ftr" sz="quarter" idx="11"/>
          </p:nvPr>
        </p:nvSpPr>
        <p:spPr>
          <a:xfrm>
            <a:off x="648929" y="6356350"/>
            <a:ext cx="3651466" cy="365125"/>
          </a:xfrm>
        </p:spPr>
        <p:txBody>
          <a:bodyPr>
            <a:normAutofit/>
          </a:bodyPr>
          <a:lstStyle/>
          <a:p>
            <a:pPr algn="l">
              <a:spcAft>
                <a:spcPts val="600"/>
              </a:spcAft>
            </a:pPr>
            <a:r>
              <a:rPr lang="en-US"/>
              <a:t>rshp.scot</a:t>
            </a:r>
          </a:p>
        </p:txBody>
      </p:sp>
      <p:pic>
        <p:nvPicPr>
          <p:cNvPr id="5" name="Content Placeholder 3" descr="A picture containing person, woman, cake, cutting&#10;&#10;Description automatically generated">
            <a:extLst>
              <a:ext uri="{FF2B5EF4-FFF2-40B4-BE49-F238E27FC236}">
                <a16:creationId xmlns:a16="http://schemas.microsoft.com/office/drawing/2014/main" id="{555E2C1C-49E9-4E47-B108-056A251528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4639056" y="10"/>
            <a:ext cx="7552944" cy="6857990"/>
          </a:xfrm>
          <a:prstGeom prst="rect">
            <a:avLst/>
          </a:prstGeom>
          <a:effectLst/>
        </p:spPr>
      </p:pic>
    </p:spTree>
    <p:extLst>
      <p:ext uri="{BB962C8B-B14F-4D97-AF65-F5344CB8AC3E}">
        <p14:creationId xmlns:p14="http://schemas.microsoft.com/office/powerpoint/2010/main" val="707396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4"/>
          <p:cNvSpPr>
            <a:spLocks noGrp="1"/>
          </p:cNvSpPr>
          <p:nvPr>
            <p:ph type="title"/>
          </p:nvPr>
        </p:nvSpPr>
        <p:spPr>
          <a:xfrm>
            <a:off x="640079" y="2053641"/>
            <a:ext cx="3669161" cy="2760098"/>
          </a:xfrm>
        </p:spPr>
        <p:txBody>
          <a:bodyPr>
            <a:normAutofit/>
          </a:bodyPr>
          <a:lstStyle/>
          <a:p>
            <a:r>
              <a:rPr lang="en-US" b="1">
                <a:solidFill>
                  <a:srgbClr val="FFFFFF"/>
                </a:solidFill>
                <a:latin typeface="+mn-lt"/>
              </a:rPr>
              <a:t>What’s the best way to make a friend? </a:t>
            </a:r>
          </a:p>
        </p:txBody>
      </p:sp>
      <p:sp>
        <p:nvSpPr>
          <p:cNvPr id="8" name="Content Placeholder 4">
            <a:extLst>
              <a:ext uri="{FF2B5EF4-FFF2-40B4-BE49-F238E27FC236}">
                <a16:creationId xmlns:a16="http://schemas.microsoft.com/office/drawing/2014/main" id="{28E9BC27-77F8-4F4B-A043-CAAEDEB8600E}"/>
              </a:ext>
            </a:extLst>
          </p:cNvPr>
          <p:cNvSpPr>
            <a:spLocks noGrp="1"/>
          </p:cNvSpPr>
          <p:nvPr>
            <p:ph idx="1"/>
          </p:nvPr>
        </p:nvSpPr>
        <p:spPr>
          <a:xfrm>
            <a:off x="6090574" y="801866"/>
            <a:ext cx="5306084" cy="5230634"/>
          </a:xfrm>
        </p:spPr>
        <p:txBody>
          <a:bodyPr anchor="ctr">
            <a:normAutofit/>
          </a:bodyPr>
          <a:lstStyle/>
          <a:p>
            <a:pPr marL="514350" indent="-514350">
              <a:buFont typeface="+mj-lt"/>
              <a:buAutoNum type="alphaUcPeriod"/>
            </a:pPr>
            <a:r>
              <a:rPr lang="en-GB" sz="5400" b="1" dirty="0">
                <a:solidFill>
                  <a:srgbClr val="000000"/>
                </a:solidFill>
              </a:rPr>
              <a:t> Its your first day at a new school. </a:t>
            </a:r>
          </a:p>
        </p:txBody>
      </p:sp>
      <p:sp>
        <p:nvSpPr>
          <p:cNvPr id="2" name="Footer Placeholder 1"/>
          <p:cNvSpPr>
            <a:spLocks noGrp="1"/>
          </p:cNvSpPr>
          <p:nvPr>
            <p:ph type="ftr" sz="quarter" idx="11"/>
          </p:nvPr>
        </p:nvSpPr>
        <p:spPr>
          <a:xfrm>
            <a:off x="5536367" y="6223702"/>
            <a:ext cx="5289562" cy="314067"/>
          </a:xfrm>
        </p:spPr>
        <p:txBody>
          <a:bodyPr>
            <a:normAutofit/>
          </a:bodyPr>
          <a:lstStyle/>
          <a:p>
            <a:pPr algn="r">
              <a:spcAft>
                <a:spcPts val="600"/>
              </a:spcAft>
            </a:pPr>
            <a:r>
              <a:rPr lang="en-US" sz="1000">
                <a:solidFill>
                  <a:srgbClr val="898989"/>
                </a:solidFill>
              </a:rPr>
              <a:t>rshp.scot</a:t>
            </a:r>
          </a:p>
        </p:txBody>
      </p:sp>
    </p:spTree>
    <p:extLst>
      <p:ext uri="{BB962C8B-B14F-4D97-AF65-F5344CB8AC3E}">
        <p14:creationId xmlns:p14="http://schemas.microsoft.com/office/powerpoint/2010/main" val="4031482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4"/>
          <p:cNvSpPr>
            <a:spLocks noGrp="1"/>
          </p:cNvSpPr>
          <p:nvPr>
            <p:ph type="title"/>
          </p:nvPr>
        </p:nvSpPr>
        <p:spPr>
          <a:xfrm>
            <a:off x="640079" y="2053641"/>
            <a:ext cx="3669161" cy="2760098"/>
          </a:xfrm>
        </p:spPr>
        <p:txBody>
          <a:bodyPr>
            <a:normAutofit/>
          </a:bodyPr>
          <a:lstStyle/>
          <a:p>
            <a:r>
              <a:rPr lang="en-US" b="1">
                <a:solidFill>
                  <a:srgbClr val="FFFFFF"/>
                </a:solidFill>
              </a:rPr>
              <a:t>What’s the best way to make a friend? </a:t>
            </a:r>
          </a:p>
        </p:txBody>
      </p:sp>
      <p:sp>
        <p:nvSpPr>
          <p:cNvPr id="8" name="Content Placeholder 4">
            <a:extLst>
              <a:ext uri="{FF2B5EF4-FFF2-40B4-BE49-F238E27FC236}">
                <a16:creationId xmlns:a16="http://schemas.microsoft.com/office/drawing/2014/main" id="{28E9BC27-77F8-4F4B-A043-CAAEDEB8600E}"/>
              </a:ext>
            </a:extLst>
          </p:cNvPr>
          <p:cNvSpPr>
            <a:spLocks noGrp="1"/>
          </p:cNvSpPr>
          <p:nvPr>
            <p:ph idx="1"/>
          </p:nvPr>
        </p:nvSpPr>
        <p:spPr>
          <a:xfrm>
            <a:off x="6090574" y="801866"/>
            <a:ext cx="5306084" cy="5230634"/>
          </a:xfrm>
        </p:spPr>
        <p:txBody>
          <a:bodyPr anchor="ctr">
            <a:normAutofit/>
          </a:bodyPr>
          <a:lstStyle/>
          <a:p>
            <a:pPr marL="0" indent="0">
              <a:buNone/>
            </a:pPr>
            <a:r>
              <a:rPr lang="en-GB" sz="4000" b="1" dirty="0">
                <a:solidFill>
                  <a:srgbClr val="000000"/>
                </a:solidFill>
              </a:rPr>
              <a:t>B. It’s the first day of term, it’s a new class, you know a lot of people but your friends from last year are in another class now.</a:t>
            </a:r>
          </a:p>
        </p:txBody>
      </p:sp>
      <p:sp>
        <p:nvSpPr>
          <p:cNvPr id="2" name="Footer Placeholder 1"/>
          <p:cNvSpPr>
            <a:spLocks noGrp="1"/>
          </p:cNvSpPr>
          <p:nvPr>
            <p:ph type="ftr" sz="quarter" idx="11"/>
          </p:nvPr>
        </p:nvSpPr>
        <p:spPr>
          <a:xfrm>
            <a:off x="5536367" y="6223702"/>
            <a:ext cx="5289562" cy="314067"/>
          </a:xfrm>
        </p:spPr>
        <p:txBody>
          <a:bodyPr>
            <a:normAutofit/>
          </a:bodyPr>
          <a:lstStyle/>
          <a:p>
            <a:pPr algn="r">
              <a:spcAft>
                <a:spcPts val="600"/>
              </a:spcAft>
            </a:pPr>
            <a:r>
              <a:rPr lang="en-US" sz="1000">
                <a:solidFill>
                  <a:srgbClr val="898989"/>
                </a:solidFill>
              </a:rPr>
              <a:t>rshp.scot</a:t>
            </a:r>
          </a:p>
        </p:txBody>
      </p:sp>
    </p:spTree>
    <p:extLst>
      <p:ext uri="{BB962C8B-B14F-4D97-AF65-F5344CB8AC3E}">
        <p14:creationId xmlns:p14="http://schemas.microsoft.com/office/powerpoint/2010/main" val="60191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4"/>
          <p:cNvSpPr>
            <a:spLocks noGrp="1"/>
          </p:cNvSpPr>
          <p:nvPr>
            <p:ph type="title"/>
          </p:nvPr>
        </p:nvSpPr>
        <p:spPr>
          <a:xfrm>
            <a:off x="640079" y="2053641"/>
            <a:ext cx="3669161" cy="2760098"/>
          </a:xfrm>
        </p:spPr>
        <p:txBody>
          <a:bodyPr>
            <a:normAutofit/>
          </a:bodyPr>
          <a:lstStyle/>
          <a:p>
            <a:r>
              <a:rPr lang="en-US" b="1">
                <a:solidFill>
                  <a:srgbClr val="FFFFFF"/>
                </a:solidFill>
                <a:latin typeface="+mn-lt"/>
              </a:rPr>
              <a:t>What’s the best way to make a friend? </a:t>
            </a:r>
          </a:p>
        </p:txBody>
      </p:sp>
      <p:sp>
        <p:nvSpPr>
          <p:cNvPr id="8" name="Content Placeholder 4">
            <a:extLst>
              <a:ext uri="{FF2B5EF4-FFF2-40B4-BE49-F238E27FC236}">
                <a16:creationId xmlns:a16="http://schemas.microsoft.com/office/drawing/2014/main" id="{28E9BC27-77F8-4F4B-A043-CAAEDEB8600E}"/>
              </a:ext>
            </a:extLst>
          </p:cNvPr>
          <p:cNvSpPr>
            <a:spLocks noGrp="1"/>
          </p:cNvSpPr>
          <p:nvPr>
            <p:ph idx="1"/>
          </p:nvPr>
        </p:nvSpPr>
        <p:spPr>
          <a:xfrm>
            <a:off x="6090574" y="801866"/>
            <a:ext cx="5306084" cy="5230634"/>
          </a:xfrm>
        </p:spPr>
        <p:txBody>
          <a:bodyPr anchor="ctr">
            <a:normAutofit/>
          </a:bodyPr>
          <a:lstStyle/>
          <a:p>
            <a:pPr marL="0" indent="0">
              <a:buNone/>
            </a:pPr>
            <a:r>
              <a:rPr lang="en-GB" sz="4400" b="1" dirty="0">
                <a:solidFill>
                  <a:srgbClr val="000000"/>
                </a:solidFill>
              </a:rPr>
              <a:t>C. You have moved to a new street and go out to play.</a:t>
            </a:r>
          </a:p>
        </p:txBody>
      </p:sp>
      <p:sp>
        <p:nvSpPr>
          <p:cNvPr id="2" name="Footer Placeholder 1"/>
          <p:cNvSpPr>
            <a:spLocks noGrp="1"/>
          </p:cNvSpPr>
          <p:nvPr>
            <p:ph type="ftr" sz="quarter" idx="11"/>
          </p:nvPr>
        </p:nvSpPr>
        <p:spPr>
          <a:xfrm>
            <a:off x="5536367" y="6223702"/>
            <a:ext cx="5289562" cy="314067"/>
          </a:xfrm>
        </p:spPr>
        <p:txBody>
          <a:bodyPr>
            <a:normAutofit/>
          </a:bodyPr>
          <a:lstStyle/>
          <a:p>
            <a:pPr algn="r">
              <a:spcAft>
                <a:spcPts val="600"/>
              </a:spcAft>
            </a:pPr>
            <a:r>
              <a:rPr lang="en-US" sz="1000">
                <a:solidFill>
                  <a:srgbClr val="898989"/>
                </a:solidFill>
              </a:rPr>
              <a:t>rshp.scot</a:t>
            </a:r>
          </a:p>
        </p:txBody>
      </p:sp>
    </p:spTree>
    <p:extLst>
      <p:ext uri="{BB962C8B-B14F-4D97-AF65-F5344CB8AC3E}">
        <p14:creationId xmlns:p14="http://schemas.microsoft.com/office/powerpoint/2010/main" val="3795844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4"/>
          <p:cNvSpPr>
            <a:spLocks noGrp="1"/>
          </p:cNvSpPr>
          <p:nvPr>
            <p:ph type="title"/>
          </p:nvPr>
        </p:nvSpPr>
        <p:spPr>
          <a:xfrm>
            <a:off x="6094105" y="802956"/>
            <a:ext cx="4977976" cy="821698"/>
          </a:xfrm>
        </p:spPr>
        <p:txBody>
          <a:bodyPr>
            <a:normAutofit fontScale="90000"/>
          </a:bodyPr>
          <a:lstStyle/>
          <a:p>
            <a:r>
              <a:rPr lang="en-US" b="1">
                <a:solidFill>
                  <a:srgbClr val="000000"/>
                </a:solidFill>
              </a:rPr>
              <a:t>How to make a friend: Top tips</a:t>
            </a:r>
          </a:p>
        </p:txBody>
      </p:sp>
      <p:sp>
        <p:nvSpPr>
          <p:cNvPr id="1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7A6CF1A8-2EF4-0E4C-9E90-A0E10211F89D}"/>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solidFill>
            <a:schemeClr val="tx1"/>
          </a:solidFill>
          <a:effectLst>
            <a:softEdge rad="0"/>
          </a:effectLst>
        </p:spPr>
      </p:pic>
      <p:sp>
        <p:nvSpPr>
          <p:cNvPr id="8" name="Content Placeholder 4">
            <a:extLst>
              <a:ext uri="{FF2B5EF4-FFF2-40B4-BE49-F238E27FC236}">
                <a16:creationId xmlns:a16="http://schemas.microsoft.com/office/drawing/2014/main" id="{28E9BC27-77F8-4F4B-A043-CAAEDEB8600E}"/>
              </a:ext>
            </a:extLst>
          </p:cNvPr>
          <p:cNvSpPr>
            <a:spLocks noGrp="1"/>
          </p:cNvSpPr>
          <p:nvPr>
            <p:ph idx="1"/>
          </p:nvPr>
        </p:nvSpPr>
        <p:spPr>
          <a:xfrm>
            <a:off x="6090574" y="1887794"/>
            <a:ext cx="4977578" cy="4173177"/>
          </a:xfrm>
        </p:spPr>
        <p:txBody>
          <a:bodyPr anchor="ctr">
            <a:normAutofit/>
          </a:bodyPr>
          <a:lstStyle/>
          <a:p>
            <a:pPr lvl="0"/>
            <a:r>
              <a:rPr lang="en-GB" sz="3200" dirty="0">
                <a:solidFill>
                  <a:srgbClr val="000000"/>
                </a:solidFill>
              </a:rPr>
              <a:t>Ask someone their name. Tell them your name.</a:t>
            </a:r>
          </a:p>
          <a:p>
            <a:pPr lvl="0"/>
            <a:r>
              <a:rPr lang="en-GB" sz="3200" dirty="0">
                <a:solidFill>
                  <a:srgbClr val="000000"/>
                </a:solidFill>
              </a:rPr>
              <a:t>Smile at someone.</a:t>
            </a:r>
          </a:p>
          <a:p>
            <a:pPr lvl="0"/>
            <a:r>
              <a:rPr lang="en-GB" sz="3200" dirty="0">
                <a:solidFill>
                  <a:srgbClr val="000000"/>
                </a:solidFill>
              </a:rPr>
              <a:t>Ask if you can join in.</a:t>
            </a:r>
          </a:p>
          <a:p>
            <a:pPr lvl="0"/>
            <a:r>
              <a:rPr lang="en-GB" sz="3200" dirty="0">
                <a:solidFill>
                  <a:srgbClr val="000000"/>
                </a:solidFill>
              </a:rPr>
              <a:t>Start talking to someone, say what you like and </a:t>
            </a:r>
            <a:br>
              <a:rPr lang="en-GB" sz="3200" dirty="0">
                <a:solidFill>
                  <a:srgbClr val="000000"/>
                </a:solidFill>
              </a:rPr>
            </a:br>
            <a:r>
              <a:rPr lang="en-GB" sz="3200" dirty="0">
                <a:solidFill>
                  <a:srgbClr val="000000"/>
                </a:solidFill>
              </a:rPr>
              <a:t>ask questions about what they like.</a:t>
            </a:r>
          </a:p>
          <a:p>
            <a:pPr lvl="0"/>
            <a:endParaRPr lang="en-GB" sz="2000" dirty="0">
              <a:solidFill>
                <a:srgbClr val="000000"/>
              </a:solidFill>
              <a:latin typeface="+mj-lt"/>
            </a:endParaRPr>
          </a:p>
        </p:txBody>
      </p:sp>
      <p:sp>
        <p:nvSpPr>
          <p:cNvPr id="2" name="Footer Placeholder 1"/>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extLst>
      <p:ext uri="{BB962C8B-B14F-4D97-AF65-F5344CB8AC3E}">
        <p14:creationId xmlns:p14="http://schemas.microsoft.com/office/powerpoint/2010/main" val="2560814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6CF1A8-2EF4-0E4C-9E90-A0E10211F89D}"/>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5797543" y="10"/>
            <a:ext cx="6394152" cy="6857990"/>
          </a:xfrm>
          <a:prstGeom prst="rect">
            <a:avLst/>
          </a:prstGeom>
          <a:solidFill>
            <a:schemeClr val="tx1"/>
          </a:solidFill>
        </p:spPr>
      </p:pic>
      <p:pic>
        <p:nvPicPr>
          <p:cNvPr id="13" name="Picture 1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5" name="Title 4"/>
          <p:cNvSpPr>
            <a:spLocks noGrp="1"/>
          </p:cNvSpPr>
          <p:nvPr>
            <p:ph type="title"/>
          </p:nvPr>
        </p:nvSpPr>
        <p:spPr>
          <a:xfrm>
            <a:off x="804998" y="798445"/>
            <a:ext cx="4803636" cy="676671"/>
          </a:xfrm>
        </p:spPr>
        <p:txBody>
          <a:bodyPr>
            <a:normAutofit fontScale="90000"/>
          </a:bodyPr>
          <a:lstStyle/>
          <a:p>
            <a:r>
              <a:rPr lang="en-US" b="1" dirty="0">
                <a:solidFill>
                  <a:srgbClr val="000000"/>
                </a:solidFill>
              </a:rPr>
              <a:t>How to make a friend: Top tips</a:t>
            </a:r>
          </a:p>
        </p:txBody>
      </p:sp>
      <p:sp>
        <p:nvSpPr>
          <p:cNvPr id="8" name="Content Placeholder 4">
            <a:extLst>
              <a:ext uri="{FF2B5EF4-FFF2-40B4-BE49-F238E27FC236}">
                <a16:creationId xmlns:a16="http://schemas.microsoft.com/office/drawing/2014/main" id="{28E9BC27-77F8-4F4B-A043-CAAEDEB8600E}"/>
              </a:ext>
            </a:extLst>
          </p:cNvPr>
          <p:cNvSpPr>
            <a:spLocks noGrp="1"/>
          </p:cNvSpPr>
          <p:nvPr>
            <p:ph idx="1"/>
          </p:nvPr>
        </p:nvSpPr>
        <p:spPr>
          <a:xfrm>
            <a:off x="804997" y="1917290"/>
            <a:ext cx="4992546" cy="4143683"/>
          </a:xfrm>
        </p:spPr>
        <p:txBody>
          <a:bodyPr anchor="ctr">
            <a:noAutofit/>
          </a:bodyPr>
          <a:lstStyle/>
          <a:p>
            <a:pPr lvl="0"/>
            <a:r>
              <a:rPr lang="en-GB" sz="3200" dirty="0">
                <a:solidFill>
                  <a:srgbClr val="000000"/>
                </a:solidFill>
              </a:rPr>
              <a:t>Listen to what someone is saying. </a:t>
            </a:r>
          </a:p>
          <a:p>
            <a:pPr lvl="0"/>
            <a:r>
              <a:rPr lang="en-GB" sz="3200" dirty="0">
                <a:solidFill>
                  <a:srgbClr val="000000"/>
                </a:solidFill>
              </a:rPr>
              <a:t>Give the other person a chance to talk.</a:t>
            </a:r>
          </a:p>
          <a:p>
            <a:pPr lvl="0"/>
            <a:r>
              <a:rPr lang="en-GB" sz="3200" dirty="0">
                <a:solidFill>
                  <a:srgbClr val="000000"/>
                </a:solidFill>
              </a:rPr>
              <a:t>If someone looks lonely or sad, go and talk to them. </a:t>
            </a:r>
          </a:p>
          <a:p>
            <a:pPr lvl="0"/>
            <a:r>
              <a:rPr lang="en-GB" sz="3200" dirty="0">
                <a:solidFill>
                  <a:srgbClr val="000000"/>
                </a:solidFill>
              </a:rPr>
              <a:t>Go to a club where they do something you like.</a:t>
            </a:r>
          </a:p>
        </p:txBody>
      </p:sp>
      <p:sp>
        <p:nvSpPr>
          <p:cNvPr id="2" name="Footer Placeholder 1"/>
          <p:cNvSpPr>
            <a:spLocks noGrp="1"/>
          </p:cNvSpPr>
          <p:nvPr>
            <p:ph type="ftr" sz="quarter" idx="11"/>
          </p:nvPr>
        </p:nvSpPr>
        <p:spPr>
          <a:xfrm>
            <a:off x="805661" y="6223702"/>
            <a:ext cx="6584750" cy="314067"/>
          </a:xfrm>
        </p:spPr>
        <p:txBody>
          <a:bodyPr>
            <a:normAutofit/>
          </a:bodyPr>
          <a:lstStyle/>
          <a:p>
            <a:pPr algn="l">
              <a:spcAft>
                <a:spcPts val="600"/>
              </a:spcAft>
            </a:pPr>
            <a:r>
              <a:rPr lang="en-US" sz="1100">
                <a:solidFill>
                  <a:srgbClr val="898989"/>
                </a:solidFill>
              </a:rPr>
              <a:t>rshp.scot</a:t>
            </a:r>
          </a:p>
        </p:txBody>
      </p:sp>
    </p:spTree>
    <p:extLst>
      <p:ext uri="{BB962C8B-B14F-4D97-AF65-F5344CB8AC3E}">
        <p14:creationId xmlns:p14="http://schemas.microsoft.com/office/powerpoint/2010/main" val="3328081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4"/>
          <p:cNvSpPr>
            <a:spLocks noGrp="1"/>
          </p:cNvSpPr>
          <p:nvPr>
            <p:ph type="title"/>
          </p:nvPr>
        </p:nvSpPr>
        <p:spPr>
          <a:xfrm>
            <a:off x="6094105" y="802956"/>
            <a:ext cx="4977976" cy="821698"/>
          </a:xfrm>
        </p:spPr>
        <p:txBody>
          <a:bodyPr>
            <a:normAutofit fontScale="90000"/>
          </a:bodyPr>
          <a:lstStyle/>
          <a:p>
            <a:r>
              <a:rPr lang="en-US" b="1" dirty="0">
                <a:solidFill>
                  <a:srgbClr val="000000"/>
                </a:solidFill>
              </a:rPr>
              <a:t>How to make a friend: Top tips</a:t>
            </a:r>
          </a:p>
        </p:txBody>
      </p:sp>
      <p:sp>
        <p:nvSpPr>
          <p:cNvPr id="1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7A6CF1A8-2EF4-0E4C-9E90-A0E10211F89D}"/>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solidFill>
            <a:schemeClr val="tx1"/>
          </a:solidFill>
          <a:effectLst>
            <a:softEdge rad="0"/>
          </a:effectLst>
        </p:spPr>
      </p:pic>
      <p:sp>
        <p:nvSpPr>
          <p:cNvPr id="8" name="Content Placeholder 4">
            <a:extLst>
              <a:ext uri="{FF2B5EF4-FFF2-40B4-BE49-F238E27FC236}">
                <a16:creationId xmlns:a16="http://schemas.microsoft.com/office/drawing/2014/main" id="{28E9BC27-77F8-4F4B-A043-CAAEDEB8600E}"/>
              </a:ext>
            </a:extLst>
          </p:cNvPr>
          <p:cNvSpPr>
            <a:spLocks noGrp="1"/>
          </p:cNvSpPr>
          <p:nvPr>
            <p:ph idx="1"/>
          </p:nvPr>
        </p:nvSpPr>
        <p:spPr>
          <a:xfrm>
            <a:off x="5453277" y="1946788"/>
            <a:ext cx="5614875" cy="4114184"/>
          </a:xfrm>
        </p:spPr>
        <p:txBody>
          <a:bodyPr anchor="ctr">
            <a:noAutofit/>
          </a:bodyPr>
          <a:lstStyle/>
          <a:p>
            <a:pPr lvl="0"/>
            <a:r>
              <a:rPr lang="en-GB" sz="3200" dirty="0">
                <a:solidFill>
                  <a:srgbClr val="000000"/>
                </a:solidFill>
              </a:rPr>
              <a:t>If someone looks like they are stuck with something, ask if you can help.</a:t>
            </a:r>
          </a:p>
          <a:p>
            <a:pPr lvl="0"/>
            <a:r>
              <a:rPr lang="en-GB" sz="3200" dirty="0">
                <a:solidFill>
                  <a:srgbClr val="000000"/>
                </a:solidFill>
              </a:rPr>
              <a:t>If someone needs something, let them borrow yours.</a:t>
            </a:r>
          </a:p>
          <a:p>
            <a:pPr lvl="0"/>
            <a:r>
              <a:rPr lang="en-GB" sz="3200" dirty="0">
                <a:solidFill>
                  <a:srgbClr val="000000"/>
                </a:solidFill>
              </a:rPr>
              <a:t>Go and speak to the new person.</a:t>
            </a:r>
          </a:p>
          <a:p>
            <a:pPr lvl="0"/>
            <a:r>
              <a:rPr lang="en-GB" sz="3200" dirty="0">
                <a:solidFill>
                  <a:srgbClr val="000000"/>
                </a:solidFill>
              </a:rPr>
              <a:t>Give someone a compliment.</a:t>
            </a:r>
          </a:p>
        </p:txBody>
      </p:sp>
      <p:sp>
        <p:nvSpPr>
          <p:cNvPr id="2" name="Footer Placeholder 1"/>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extLst>
      <p:ext uri="{BB962C8B-B14F-4D97-AF65-F5344CB8AC3E}">
        <p14:creationId xmlns:p14="http://schemas.microsoft.com/office/powerpoint/2010/main" val="967637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13219" y="1588168"/>
            <a:ext cx="5919539" cy="3549317"/>
          </a:xfrm>
        </p:spPr>
        <p:txBody>
          <a:bodyPr>
            <a:normAutofit fontScale="90000"/>
          </a:bodyPr>
          <a:lstStyle/>
          <a:p>
            <a:r>
              <a:rPr lang="en-GB" sz="3100" dirty="0">
                <a:solidFill>
                  <a:schemeClr val="bg1"/>
                </a:solidFill>
              </a:rPr>
              <a:t>When a person is an</a:t>
            </a:r>
            <a:r>
              <a:rPr lang="en-GB" sz="3100" b="1" dirty="0">
                <a:solidFill>
                  <a:schemeClr val="bg1"/>
                </a:solidFill>
              </a:rPr>
              <a:t> introvert </a:t>
            </a:r>
            <a:r>
              <a:rPr lang="en-GB" sz="3100" dirty="0">
                <a:solidFill>
                  <a:schemeClr val="bg1"/>
                </a:solidFill>
              </a:rPr>
              <a:t>they probably prefer things to be calm, they might be quiet, they like their own company. They will have friends, but probably don’t like being in big groups.</a:t>
            </a:r>
            <a:br>
              <a:rPr lang="en-GB" sz="3100" dirty="0">
                <a:solidFill>
                  <a:schemeClr val="bg1"/>
                </a:solidFill>
              </a:rPr>
            </a:br>
            <a:br>
              <a:rPr lang="en-GB" sz="3100" dirty="0">
                <a:solidFill>
                  <a:schemeClr val="bg1"/>
                </a:solidFill>
              </a:rPr>
            </a:br>
            <a:r>
              <a:rPr lang="en-GB" sz="3100" dirty="0">
                <a:solidFill>
                  <a:schemeClr val="bg1"/>
                </a:solidFill>
              </a:rPr>
              <a:t>When a person is an </a:t>
            </a:r>
            <a:r>
              <a:rPr lang="en-GB" sz="3100" b="1" dirty="0">
                <a:solidFill>
                  <a:schemeClr val="bg1"/>
                </a:solidFill>
              </a:rPr>
              <a:t>extrovert </a:t>
            </a:r>
            <a:r>
              <a:rPr lang="en-GB" sz="3100" dirty="0">
                <a:solidFill>
                  <a:schemeClr val="bg1"/>
                </a:solidFill>
              </a:rPr>
              <a:t>they maybe have more energy, they get excited, they might be a bit loud. They like to be with other people and possibly like to be the centre of attention. </a:t>
            </a:r>
            <a:endParaRPr lang="en-US" sz="3100" b="1" dirty="0">
              <a:solidFill>
                <a:schemeClr val="bg1"/>
              </a:solidFill>
            </a:endParaRPr>
          </a:p>
        </p:txBody>
      </p:sp>
      <p:sp>
        <p:nvSpPr>
          <p:cNvPr id="2" name="Footer Placeholder 1"/>
          <p:cNvSpPr>
            <a:spLocks noGrp="1"/>
          </p:cNvSpPr>
          <p:nvPr>
            <p:ph type="ftr" sz="quarter" idx="11"/>
          </p:nvPr>
        </p:nvSpPr>
        <p:spPr/>
        <p:txBody>
          <a:bodyPr/>
          <a:lstStyle/>
          <a:p>
            <a:r>
              <a:rPr lang="en-US" dirty="0" err="1">
                <a:solidFill>
                  <a:schemeClr val="bg1"/>
                </a:solidFill>
              </a:rPr>
              <a:t>rshp.scot</a:t>
            </a:r>
            <a:endParaRPr lang="en-US" dirty="0">
              <a:solidFill>
                <a:schemeClr val="bg1"/>
              </a:solidFill>
            </a:endParaRPr>
          </a:p>
        </p:txBody>
      </p:sp>
      <p:sp>
        <p:nvSpPr>
          <p:cNvPr id="6" name="Rectangle 5">
            <a:extLst>
              <a:ext uri="{FF2B5EF4-FFF2-40B4-BE49-F238E27FC236}">
                <a16:creationId xmlns:a16="http://schemas.microsoft.com/office/drawing/2014/main" id="{F63E6998-3E8A-C74B-999B-423CF4C75A6D}"/>
              </a:ext>
            </a:extLst>
          </p:cNvPr>
          <p:cNvSpPr/>
          <p:nvPr/>
        </p:nvSpPr>
        <p:spPr>
          <a:xfrm>
            <a:off x="3612211" y="248455"/>
            <a:ext cx="4967578" cy="646331"/>
          </a:xfrm>
          <a:prstGeom prst="rect">
            <a:avLst/>
          </a:prstGeom>
        </p:spPr>
        <p:txBody>
          <a:bodyPr wrap="square">
            <a:spAutoFit/>
          </a:bodyPr>
          <a:lstStyle/>
          <a:p>
            <a:r>
              <a:rPr lang="en-GB" sz="3600" b="1" dirty="0">
                <a:solidFill>
                  <a:schemeClr val="bg1"/>
                </a:solidFill>
                <a:latin typeface="+mj-lt"/>
              </a:rPr>
              <a:t>Introvert and extrovert </a:t>
            </a:r>
            <a:endParaRPr lang="en-US" sz="3600" dirty="0">
              <a:latin typeface="+mj-lt"/>
            </a:endParaRPr>
          </a:p>
        </p:txBody>
      </p:sp>
      <p:pic>
        <p:nvPicPr>
          <p:cNvPr id="4" name="Picture 3" descr="A close up of a logo&#10;&#10;Description automatically generated">
            <a:extLst>
              <a:ext uri="{FF2B5EF4-FFF2-40B4-BE49-F238E27FC236}">
                <a16:creationId xmlns:a16="http://schemas.microsoft.com/office/drawing/2014/main" id="{D4A1CDC8-CC88-46E6-9D57-8BF7180DCE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21782" y="758782"/>
            <a:ext cx="2670218" cy="5340435"/>
          </a:xfrm>
          <a:prstGeom prst="rect">
            <a:avLst/>
          </a:prstGeom>
        </p:spPr>
      </p:pic>
      <p:pic>
        <p:nvPicPr>
          <p:cNvPr id="8" name="Picture 7" descr="A drawing of a cartoon character&#10;&#10;Description automatically generated">
            <a:extLst>
              <a:ext uri="{FF2B5EF4-FFF2-40B4-BE49-F238E27FC236}">
                <a16:creationId xmlns:a16="http://schemas.microsoft.com/office/drawing/2014/main" id="{34E9FDDC-26AC-4C42-89E9-5BA4F2F5E9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96365"/>
            <a:ext cx="4344508" cy="5225110"/>
          </a:xfrm>
          <a:prstGeom prst="rect">
            <a:avLst/>
          </a:prstGeom>
        </p:spPr>
      </p:pic>
    </p:spTree>
    <p:extLst>
      <p:ext uri="{BB962C8B-B14F-4D97-AF65-F5344CB8AC3E}">
        <p14:creationId xmlns:p14="http://schemas.microsoft.com/office/powerpoint/2010/main" val="130329349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233B-82A3-40DF-864E-85DEE800FCA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373517D-A28E-4926-999F-6CFBF76D3FFB}"/>
              </a:ext>
            </a:extLst>
          </p:cNvPr>
          <p:cNvSpPr>
            <a:spLocks noGrp="1"/>
          </p:cNvSpPr>
          <p:nvPr>
            <p:ph idx="1"/>
          </p:nvPr>
        </p:nvSpPr>
        <p:spPr>
          <a:xfrm>
            <a:off x="537411" y="365125"/>
            <a:ext cx="10515600" cy="4351338"/>
          </a:xfrm>
        </p:spPr>
        <p:txBody>
          <a:bodyPr>
            <a:normAutofit/>
          </a:bodyPr>
          <a:lstStyle/>
          <a:p>
            <a:pPr marL="0" indent="0">
              <a:buNone/>
            </a:pPr>
            <a:r>
              <a:rPr lang="en-GB" sz="4400" b="1" dirty="0"/>
              <a:t>Why do friends fall out?</a:t>
            </a:r>
          </a:p>
        </p:txBody>
      </p:sp>
      <p:sp>
        <p:nvSpPr>
          <p:cNvPr id="4" name="Footer Placeholder 3">
            <a:extLst>
              <a:ext uri="{FF2B5EF4-FFF2-40B4-BE49-F238E27FC236}">
                <a16:creationId xmlns:a16="http://schemas.microsoft.com/office/drawing/2014/main" id="{A39893F9-8E1C-4865-AC79-DA12838FBD11}"/>
              </a:ext>
            </a:extLst>
          </p:cNvPr>
          <p:cNvSpPr>
            <a:spLocks noGrp="1"/>
          </p:cNvSpPr>
          <p:nvPr>
            <p:ph type="ftr" sz="quarter" idx="11"/>
          </p:nvPr>
        </p:nvSpPr>
        <p:spPr/>
        <p:txBody>
          <a:bodyPr/>
          <a:lstStyle/>
          <a:p>
            <a:r>
              <a:rPr lang="en-US"/>
              <a:t>rshp.scot</a:t>
            </a:r>
          </a:p>
        </p:txBody>
      </p:sp>
      <p:pic>
        <p:nvPicPr>
          <p:cNvPr id="6" name="Picture 5" descr="A drawing of a cartoon character&#10;&#10;Description automatically generated">
            <a:extLst>
              <a:ext uri="{FF2B5EF4-FFF2-40B4-BE49-F238E27FC236}">
                <a16:creationId xmlns:a16="http://schemas.microsoft.com/office/drawing/2014/main" id="{F7FABF95-3F3A-493A-891C-1353F72AACEE}"/>
              </a:ext>
            </a:extLst>
          </p:cNvPr>
          <p:cNvPicPr>
            <a:picLocks noChangeAspect="1"/>
          </p:cNvPicPr>
          <p:nvPr/>
        </p:nvPicPr>
        <p:blipFill>
          <a:blip r:embed="rId2"/>
          <a:stretch>
            <a:fillRect/>
          </a:stretch>
        </p:blipFill>
        <p:spPr>
          <a:xfrm>
            <a:off x="199869" y="786231"/>
            <a:ext cx="11992131" cy="6858000"/>
          </a:xfrm>
          <a:prstGeom prst="rect">
            <a:avLst/>
          </a:prstGeom>
        </p:spPr>
      </p:pic>
    </p:spTree>
    <p:extLst>
      <p:ext uri="{BB962C8B-B14F-4D97-AF65-F5344CB8AC3E}">
        <p14:creationId xmlns:p14="http://schemas.microsoft.com/office/powerpoint/2010/main" val="2726792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642</Words>
  <Application>Microsoft Office PowerPoint</Application>
  <PresentationFormat>Widescreen</PresentationFormat>
  <Paragraphs>50</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Futura Medium</vt:lpstr>
      <vt:lpstr>Office Theme</vt:lpstr>
      <vt:lpstr>Friends and Friendships:  Making and keeping friends</vt:lpstr>
      <vt:lpstr>What’s the best way to make a friend? </vt:lpstr>
      <vt:lpstr>What’s the best way to make a friend? </vt:lpstr>
      <vt:lpstr>What’s the best way to make a friend? </vt:lpstr>
      <vt:lpstr>How to make a friend: Top tips</vt:lpstr>
      <vt:lpstr>How to make a friend: Top tips</vt:lpstr>
      <vt:lpstr>How to make a friend: Top tips</vt:lpstr>
      <vt:lpstr>When a person is an introvert they probably prefer things to be calm, they might be quiet, they like their own company. They will have friends, but probably don’t like being in big groups.  When a person is an extrovert they maybe have more energy, they get excited, they might be a bit loud. They like to be with other people and possibly like to be the centre of attention. </vt:lpstr>
      <vt:lpstr>PowerPoint Presentation</vt:lpstr>
      <vt:lpstr>PowerPoint Presentation</vt:lpstr>
      <vt:lpstr>When friends fall out what can you do about it?  6 top tips:  1. Try and imagine it from the other side. 2. Find someone who can help you to get talking – a peacemaker. 3. Listen. Pay attention to what your friend is saying so you can understand. 4. Tell them how you feel. 5. Have a laugh – see the funny side. 6. Accept that you might both have been right – being able to disagree is an important part of a friendship.   </vt:lpstr>
      <vt:lpstr>PowerPoint Presentation</vt:lpstr>
      <vt:lpstr>Friendship Soup: Ingredients https://youtu.be/H7w7yXkJTu0  A spoonful of…  A bag of…  A bottle of…  A pinch of…  A drop of…  A handful of…</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Similarity, diversity and respect: What is gender?</dc:title>
  <dc:creator>Ross Robertson</dc:creator>
  <cp:lastModifiedBy>Colin Morrison TASC Morrison</cp:lastModifiedBy>
  <cp:revision>36</cp:revision>
  <dcterms:created xsi:type="dcterms:W3CDTF">2018-04-26T13:55:39Z</dcterms:created>
  <dcterms:modified xsi:type="dcterms:W3CDTF">2024-01-05T15:30:03Z</dcterms:modified>
</cp:coreProperties>
</file>