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3"/>
  </p:notesMasterIdLst>
  <p:sldIdLst>
    <p:sldId id="256" r:id="rId2"/>
    <p:sldId id="261" r:id="rId3"/>
    <p:sldId id="262" r:id="rId4"/>
    <p:sldId id="263" r:id="rId5"/>
    <p:sldId id="286" r:id="rId6"/>
    <p:sldId id="287" r:id="rId7"/>
    <p:sldId id="288" r:id="rId8"/>
    <p:sldId id="289" r:id="rId9"/>
    <p:sldId id="290" r:id="rId10"/>
    <p:sldId id="265" r:id="rId11"/>
    <p:sldId id="266" r:id="rId12"/>
    <p:sldId id="267" r:id="rId13"/>
    <p:sldId id="270" r:id="rId14"/>
    <p:sldId id="272" r:id="rId15"/>
    <p:sldId id="273" r:id="rId16"/>
    <p:sldId id="276" r:id="rId17"/>
    <p:sldId id="278" r:id="rId18"/>
    <p:sldId id="280" r:id="rId19"/>
    <p:sldId id="282" r:id="rId20"/>
    <p:sldId id="284" r:id="rId21"/>
    <p:sldId id="268" r:id="rId22"/>
    <p:sldId id="269" r:id="rId23"/>
    <p:sldId id="271" r:id="rId24"/>
    <p:sldId id="274" r:id="rId25"/>
    <p:sldId id="275" r:id="rId26"/>
    <p:sldId id="277" r:id="rId27"/>
    <p:sldId id="279" r:id="rId28"/>
    <p:sldId id="281" r:id="rId29"/>
    <p:sldId id="283" r:id="rId30"/>
    <p:sldId id="285"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1"/>
    <p:restoredTop sz="94407"/>
  </p:normalViewPr>
  <p:slideViewPr>
    <p:cSldViewPr snapToGrid="0" snapToObjects="1">
      <p:cViewPr varScale="1">
        <p:scale>
          <a:sx n="59" d="100"/>
          <a:sy n="59" d="100"/>
        </p:scale>
        <p:origin x="6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071FCCD0-DEDA-495D-8B56-7FCA9FBD705F}"/>
    <pc:docChg chg="modSld">
      <pc:chgData name="Colin Morrison TASC Morrison" userId="9e8379d8aac75974" providerId="LiveId" clId="{071FCCD0-DEDA-495D-8B56-7FCA9FBD705F}" dt="2024-01-11T12:52:05.230" v="4" actId="20577"/>
      <pc:docMkLst>
        <pc:docMk/>
      </pc:docMkLst>
      <pc:sldChg chg="modSp mod">
        <pc:chgData name="Colin Morrison TASC Morrison" userId="9e8379d8aac75974" providerId="LiveId" clId="{071FCCD0-DEDA-495D-8B56-7FCA9FBD705F}" dt="2024-01-11T12:51:50.814" v="3" actId="20577"/>
        <pc:sldMkLst>
          <pc:docMk/>
          <pc:sldMk cId="979449192" sldId="256"/>
        </pc:sldMkLst>
        <pc:spChg chg="mod">
          <ac:chgData name="Colin Morrison TASC Morrison" userId="9e8379d8aac75974" providerId="LiveId" clId="{071FCCD0-DEDA-495D-8B56-7FCA9FBD705F}" dt="2024-01-11T12:51:50.814" v="3" actId="20577"/>
          <ac:spMkLst>
            <pc:docMk/>
            <pc:sldMk cId="979449192" sldId="256"/>
            <ac:spMk id="3" creationId="{00000000-0000-0000-0000-000000000000}"/>
          </ac:spMkLst>
        </pc:spChg>
      </pc:sldChg>
      <pc:sldChg chg="modSp mod">
        <pc:chgData name="Colin Morrison TASC Morrison" userId="9e8379d8aac75974" providerId="LiveId" clId="{071FCCD0-DEDA-495D-8B56-7FCA9FBD705F}" dt="2024-01-11T12:52:05.230" v="4" actId="20577"/>
        <pc:sldMkLst>
          <pc:docMk/>
          <pc:sldMk cId="847271118" sldId="262"/>
        </pc:sldMkLst>
        <pc:spChg chg="mod">
          <ac:chgData name="Colin Morrison TASC Morrison" userId="9e8379d8aac75974" providerId="LiveId" clId="{071FCCD0-DEDA-495D-8B56-7FCA9FBD705F}" dt="2024-01-11T12:52:05.230" v="4" actId="20577"/>
          <ac:spMkLst>
            <pc:docMk/>
            <pc:sldMk cId="847271118" sldId="262"/>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2</a:t>
            </a:fld>
            <a:endParaRPr lang="en-US"/>
          </a:p>
        </p:txBody>
      </p:sp>
    </p:spTree>
    <p:extLst>
      <p:ext uri="{BB962C8B-B14F-4D97-AF65-F5344CB8AC3E}">
        <p14:creationId xmlns:p14="http://schemas.microsoft.com/office/powerpoint/2010/main" val="64786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11/01/2024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11/01/2024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11/01/2024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11/01/2024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11/01/2024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itizensadvice.org.uk/scotland/family/living-together-marriage-and-civil-partnership-s/getting-married-s/#h-getting-engaged" TargetMode="External"/><Relationship Id="rId2" Type="http://schemas.openxmlformats.org/officeDocument/2006/relationships/hyperlink" Target="https://www.childline.org.uk/info-advice/bullying-abuse-safety/crime-law/forced-marriage/"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21792" y="1161288"/>
            <a:ext cx="3602736" cy="4526280"/>
          </a:xfrm>
        </p:spPr>
        <p:txBody>
          <a:bodyPr vert="horz" lIns="91440" tIns="45720" rIns="91440" bIns="45720" rtlCol="0" anchor="ctr">
            <a:normAutofit/>
          </a:bodyPr>
          <a:lstStyle/>
          <a:p>
            <a:pPr algn="l"/>
            <a:r>
              <a:rPr lang="en-US" sz="3200" kern="1200" dirty="0">
                <a:solidFill>
                  <a:schemeClr val="tx1"/>
                </a:solidFill>
                <a:latin typeface="+mn-lt"/>
                <a:ea typeface="+mj-ea"/>
                <a:cs typeface="+mj-cs"/>
              </a:rPr>
              <a:t>Romantic and Loving Relationships: </a:t>
            </a:r>
            <a:br>
              <a:rPr lang="en-US" sz="3200" kern="1200" dirty="0">
                <a:solidFill>
                  <a:schemeClr val="tx1"/>
                </a:solidFill>
                <a:latin typeface="+mn-lt"/>
                <a:ea typeface="+mj-ea"/>
                <a:cs typeface="+mj-cs"/>
              </a:rPr>
            </a:br>
            <a:r>
              <a:rPr lang="en-US" sz="3200" b="1" kern="1200" dirty="0">
                <a:solidFill>
                  <a:schemeClr val="tx1"/>
                </a:solidFill>
                <a:latin typeface="+mn-lt"/>
                <a:ea typeface="+mj-ea"/>
                <a:cs typeface="+mj-cs"/>
              </a:rPr>
              <a:t>Living together, Marriage and Civil Partnerships</a:t>
            </a:r>
            <a:r>
              <a:rPr lang="en-US" sz="3200" kern="1200" dirty="0">
                <a:solidFill>
                  <a:schemeClr val="tx1"/>
                </a:solidFill>
                <a:latin typeface="+mn-lt"/>
                <a:ea typeface="+mj-ea"/>
                <a:cs typeface="+mj-cs"/>
              </a:rPr>
              <a:t>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5434149" y="932688"/>
            <a:ext cx="5916603" cy="4992624"/>
          </a:xfrm>
        </p:spPr>
        <p:txBody>
          <a:bodyPr vert="horz" lIns="91440" tIns="45720" rIns="91440" bIns="45720" rtlCol="0" anchor="ctr">
            <a:normAutofit/>
          </a:bodyPr>
          <a:lstStyle/>
          <a:p>
            <a:pPr marL="342900" lvl="0" indent="-228600" algn="l">
              <a:buFont typeface="Arial" panose="020B0604020202020204" pitchFamily="34" charset="0"/>
              <a:buChar char="•"/>
            </a:pPr>
            <a:r>
              <a:rPr lang="en-US" dirty="0"/>
              <a:t>I can talk about the importance of communication, honesty and trust in relationships.</a:t>
            </a:r>
          </a:p>
          <a:p>
            <a:pPr marL="342900" lvl="0" indent="-228600" algn="l">
              <a:buFont typeface="Arial" panose="020B0604020202020204" pitchFamily="34" charset="0"/>
              <a:buChar char="•"/>
            </a:pPr>
            <a:r>
              <a:rPr lang="en-US" dirty="0"/>
              <a:t>I can talk about the kind of partner I would want to involved with, and what I would bring to a relationship.</a:t>
            </a:r>
          </a:p>
          <a:p>
            <a:pPr marL="342900" lvl="0" indent="-228600" algn="l">
              <a:buFont typeface="Arial" panose="020B0604020202020204" pitchFamily="34" charset="0"/>
              <a:buChar char="•"/>
            </a:pPr>
            <a:r>
              <a:rPr lang="en-US" dirty="0"/>
              <a:t>I understand that adults can be married, in a civil partnership or live together. </a:t>
            </a:r>
          </a:p>
          <a:p>
            <a:pPr marL="342900" lvl="0" indent="-228600" algn="l">
              <a:buFont typeface="Arial" panose="020B0604020202020204" pitchFamily="34" charset="0"/>
              <a:buChar char="•"/>
            </a:pPr>
            <a:r>
              <a:rPr lang="en-US" dirty="0"/>
              <a:t>I am developing skills and confidence to make decisions about the relationships I want.</a:t>
            </a:r>
          </a:p>
          <a:p>
            <a:pPr marL="342900" lvl="0" indent="-228600" algn="l">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5434147" y="6356350"/>
            <a:ext cx="45720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467" y="2085465"/>
            <a:ext cx="5294716" cy="2687068"/>
          </a:xfrm>
          <a:prstGeom prst="rect">
            <a:avLst/>
          </a:prstGeom>
        </p:spPr>
      </p:pic>
      <p:cxnSp>
        <p:nvCxnSpPr>
          <p:cNvPr id="28" name="Straight Connector 2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 name="Content Placeholder 9" descr="A close up of a computer keyboard&#10;&#10;Description automatically generated">
            <a:extLst>
              <a:ext uri="{FF2B5EF4-FFF2-40B4-BE49-F238E27FC236}">
                <a16:creationId xmlns:a16="http://schemas.microsoft.com/office/drawing/2014/main" id="{4D07BB22-8DD2-4770-9890-5BCC6003982B}"/>
              </a:ext>
            </a:extLst>
          </p:cNvPr>
          <p:cNvPicPr>
            <a:picLocks noGrp="1" noChangeAspect="1"/>
          </p:cNvPicPr>
          <p:nvPr>
            <p:ph idx="1"/>
          </p:nvPr>
        </p:nvPicPr>
        <p:blipFill>
          <a:blip r:embed="rId3"/>
          <a:stretch>
            <a:fillRect/>
          </a:stretch>
        </p:blipFill>
        <p:spPr>
          <a:xfrm>
            <a:off x="6253817" y="1661889"/>
            <a:ext cx="5294715" cy="3534222"/>
          </a:xfrm>
          <a:prstGeom prst="rect">
            <a:avLst/>
          </a:prstGeom>
        </p:spPr>
      </p:pic>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15326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35" name="Freeform: Shape 34">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36">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 name="Rectangle 4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dirty="0"/>
              <a:t>1.</a:t>
            </a:r>
          </a:p>
          <a:p>
            <a:pPr marL="0" indent="0">
              <a:buNone/>
            </a:pPr>
            <a:r>
              <a:rPr lang="en-GB" sz="2400" dirty="0"/>
              <a:t>There are approximately 30,000 marriages or civil partnerships every year in Scotland</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277055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dirty="0"/>
              <a:t>2.</a:t>
            </a:r>
          </a:p>
          <a:p>
            <a:pPr marL="0" indent="0">
              <a:buNone/>
            </a:pPr>
            <a:r>
              <a:rPr lang="en-GB" sz="2400" dirty="0"/>
              <a:t>You have to be aged 18 or over to get married</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3538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dirty="0"/>
              <a:t>3.</a:t>
            </a:r>
          </a:p>
          <a:p>
            <a:pPr marL="0" indent="0">
              <a:buNone/>
            </a:pPr>
            <a:r>
              <a:rPr lang="en-GB" sz="2400" dirty="0"/>
              <a:t>If you get engaged, you have to marry your partner</a:t>
            </a:r>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216796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701" r="17094" b="-1"/>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3" name="Freeform: Shape 1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693849"/>
            <a:ext cx="3438906" cy="3207258"/>
          </a:xfrm>
        </p:spPr>
        <p:txBody>
          <a:bodyPr anchor="t">
            <a:normAutofit/>
          </a:bodyPr>
          <a:lstStyle/>
          <a:p>
            <a:pPr marL="0" indent="0">
              <a:buNone/>
            </a:pPr>
            <a:r>
              <a:rPr lang="en-GB" sz="2400"/>
              <a:t>4.</a:t>
            </a:r>
          </a:p>
          <a:p>
            <a:pPr marL="0" indent="0">
              <a:buNone/>
            </a:pPr>
            <a:r>
              <a:rPr lang="en-GB" sz="2400"/>
              <a:t>There are 2 kinds of marriage ceremonies: a civil marriage or a religious/belief ceremony</a:t>
            </a:r>
          </a:p>
          <a:p>
            <a:pPr marL="0" indent="0">
              <a:buNone/>
            </a:pPr>
            <a:endParaRPr lang="en-GB" sz="240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311997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a:t>5.</a:t>
            </a:r>
          </a:p>
          <a:p>
            <a:pPr marL="0" indent="0">
              <a:buNone/>
            </a:pPr>
            <a:r>
              <a:rPr lang="en-GB" sz="2400"/>
              <a:t>You need to have 2 witnesses present at your wedding/civil partnership</a:t>
            </a:r>
          </a:p>
          <a:p>
            <a:pPr marL="0" indent="0">
              <a:buNone/>
            </a:pPr>
            <a:endParaRPr lang="en-GB" sz="240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408914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a:t>6.</a:t>
            </a:r>
          </a:p>
          <a:p>
            <a:pPr marL="0" indent="0">
              <a:buNone/>
            </a:pPr>
            <a:r>
              <a:rPr lang="en-GB" sz="2400"/>
              <a:t>To get married you must register your intention to marry at least 28 days before the marriage</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1807885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dirty="0"/>
              <a:t>7.</a:t>
            </a:r>
          </a:p>
          <a:p>
            <a:pPr marL="0" indent="0">
              <a:buNone/>
            </a:pPr>
            <a:r>
              <a:rPr lang="en-GB" sz="2400" dirty="0"/>
              <a:t>If you are already married or in a civil partnership it is illegal to get married/civil partnered again</a:t>
            </a:r>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311607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dirty="0"/>
              <a:t>8. </a:t>
            </a:r>
          </a:p>
          <a:p>
            <a:pPr marL="0" indent="0">
              <a:buNone/>
            </a:pPr>
            <a:r>
              <a:rPr lang="en-GB" sz="2400" dirty="0"/>
              <a:t>If you get divorced or your partner dies, you can get married/have a civil partnership again.</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280761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701" r="17094" b="-1"/>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3" name="Freeform: Shape 1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dirty="0"/>
              <a:t>9. </a:t>
            </a:r>
          </a:p>
          <a:p>
            <a:pPr marL="0" indent="0">
              <a:buNone/>
            </a:pPr>
            <a:r>
              <a:rPr lang="en-GB" sz="2400" dirty="0"/>
              <a:t>If you are not married or in a civil partnership but you live with your partner this is called common-law husband or wife and its just the same as being married. </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362576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brass, music, table&#10;&#10;Description automatically generated">
            <a:extLst>
              <a:ext uri="{FF2B5EF4-FFF2-40B4-BE49-F238E27FC236}">
                <a16:creationId xmlns:a16="http://schemas.microsoft.com/office/drawing/2014/main" id="{CC1A7BBF-EDE3-4A31-A1FB-F3AEB7A240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70" r="-1" b="12033"/>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7" name="Freeform: Shape 16">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374904" y="2522949"/>
            <a:ext cx="5065776" cy="34023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t>MARRIAGE</a:t>
            </a:r>
            <a:r>
              <a:rPr lang="en-US" sz="2000" dirty="0"/>
              <a:t> is a legal union between 2 people. Heterosexual (straight) and lesbian and gay couples can get married. </a:t>
            </a:r>
          </a:p>
          <a:p>
            <a:pPr marL="0" indent="0">
              <a:buNone/>
            </a:pPr>
            <a:r>
              <a:rPr lang="en-US" sz="2000" dirty="0"/>
              <a:t>There are 2 ways to do this:</a:t>
            </a:r>
          </a:p>
          <a:p>
            <a:pPr>
              <a:buFont typeface="Arial" panose="020B0604020202020204" pitchFamily="34" charset="0"/>
              <a:buChar char="•"/>
            </a:pPr>
            <a:r>
              <a:rPr lang="en-US" sz="2000" dirty="0"/>
              <a:t>Have a civil (non-religious) ceremony which is delivered by a Registrar or a trained person called a Celebrant.</a:t>
            </a:r>
          </a:p>
          <a:p>
            <a:pPr>
              <a:buFont typeface="Arial" panose="020B0604020202020204" pitchFamily="34" charset="0"/>
              <a:buChar char="•"/>
            </a:pPr>
            <a:r>
              <a:rPr lang="en-US" sz="2000" dirty="0"/>
              <a:t>Have a religious ceremony which is delivered by someone like a Minister or Priest or Imam.</a:t>
            </a:r>
          </a:p>
        </p:txBody>
      </p:sp>
      <p:sp>
        <p:nvSpPr>
          <p:cNvPr id="4" name="Footer Placeholder 3"/>
          <p:cNvSpPr>
            <a:spLocks noGrp="1"/>
          </p:cNvSpPr>
          <p:nvPr>
            <p:ph type="ftr" sz="quarter" idx="11"/>
          </p:nvPr>
        </p:nvSpPr>
        <p:spPr>
          <a:xfrm>
            <a:off x="1756880" y="6356350"/>
            <a:ext cx="2943135"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extLst>
      <p:ext uri="{BB962C8B-B14F-4D97-AF65-F5344CB8AC3E}">
        <p14:creationId xmlns:p14="http://schemas.microsoft.com/office/powerpoint/2010/main" val="539075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6779379D-C595-4761-B1BE-94C6C13B0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0" r="1708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371094" y="2718054"/>
            <a:ext cx="3438906" cy="3207258"/>
          </a:xfrm>
        </p:spPr>
        <p:txBody>
          <a:bodyPr anchor="t">
            <a:normAutofit/>
          </a:bodyPr>
          <a:lstStyle/>
          <a:p>
            <a:pPr marL="0" indent="0">
              <a:buNone/>
            </a:pPr>
            <a:r>
              <a:rPr lang="en-GB" sz="2400"/>
              <a:t>10. </a:t>
            </a:r>
          </a:p>
          <a:p>
            <a:pPr marL="0" indent="0">
              <a:buNone/>
            </a:pPr>
            <a:r>
              <a:rPr lang="en-GB" sz="2400"/>
              <a:t>Forcing someone to marry without their full and free consent is against the law and an abuse of their human rights. </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658589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mputer keyboard&#10;&#10;Description automatically generated">
            <a:extLst>
              <a:ext uri="{FF2B5EF4-FFF2-40B4-BE49-F238E27FC236}">
                <a16:creationId xmlns:a16="http://schemas.microsoft.com/office/drawing/2014/main" id="{31086E0F-864E-43A2-9B51-3B45FC2F87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3152" y="1552575"/>
            <a:ext cx="5291663" cy="3752849"/>
          </a:xfrm>
        </p:spPr>
        <p:txBody>
          <a:bodyPr>
            <a:normAutofit/>
          </a:bodyPr>
          <a:lstStyle/>
          <a:p>
            <a:pPr marL="0" indent="0">
              <a:buNone/>
            </a:pPr>
            <a:r>
              <a:rPr lang="en-GB" sz="2400" dirty="0"/>
              <a:t>1.</a:t>
            </a:r>
          </a:p>
          <a:p>
            <a:pPr marL="0" indent="0">
              <a:buNone/>
            </a:pPr>
            <a:r>
              <a:rPr lang="en-GB" sz="2400" dirty="0"/>
              <a:t>There are approximately 30,000 marriages or civil partnerships every year in Scotland</a:t>
            </a:r>
          </a:p>
          <a:p>
            <a:pPr marL="0" indent="0">
              <a:buNone/>
            </a:pPr>
            <a:endParaRPr lang="en-GB" sz="2400" dirty="0"/>
          </a:p>
          <a:p>
            <a:pPr marL="0" indent="0">
              <a:buNone/>
            </a:pPr>
            <a:r>
              <a:rPr lang="en-GB" sz="2400" dirty="0"/>
              <a:t>TRUE</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2046892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ack and red keyboard&#10;&#10;Description automatically generated">
            <a:extLst>
              <a:ext uri="{FF2B5EF4-FFF2-40B4-BE49-F238E27FC236}">
                <a16:creationId xmlns:a16="http://schemas.microsoft.com/office/drawing/2014/main" id="{8679E098-8444-4DE4-A91F-5083CAA6B4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4" y="1667939"/>
            <a:ext cx="5291663" cy="3752849"/>
          </a:xfrm>
        </p:spPr>
        <p:txBody>
          <a:bodyPr>
            <a:normAutofit/>
          </a:bodyPr>
          <a:lstStyle/>
          <a:p>
            <a:pPr marL="0" indent="0">
              <a:buNone/>
            </a:pPr>
            <a:r>
              <a:rPr lang="en-GB" sz="2400" dirty="0"/>
              <a:t>2.</a:t>
            </a:r>
          </a:p>
          <a:p>
            <a:pPr marL="0" indent="0">
              <a:buNone/>
            </a:pPr>
            <a:r>
              <a:rPr lang="en-GB" sz="2400" dirty="0"/>
              <a:t>You have to be aged 18 or over to get married.</a:t>
            </a:r>
          </a:p>
          <a:p>
            <a:pPr marL="0" indent="0">
              <a:buNone/>
            </a:pPr>
            <a:endParaRPr lang="en-GB" sz="2400" dirty="0"/>
          </a:p>
          <a:p>
            <a:pPr marL="0" indent="0">
              <a:buNone/>
            </a:pPr>
            <a:r>
              <a:rPr lang="en-GB" sz="2400" b="1" dirty="0"/>
              <a:t>FALSE</a:t>
            </a:r>
          </a:p>
          <a:p>
            <a:pPr marL="0" indent="0">
              <a:buNone/>
            </a:pPr>
            <a:r>
              <a:rPr lang="en-GB" sz="2400" dirty="0"/>
              <a:t>You can marry from the age of 16.</a:t>
            </a:r>
          </a:p>
          <a:p>
            <a:pPr marL="0" indent="0">
              <a:buNone/>
            </a:pPr>
            <a:endParaRPr lang="en-GB" sz="2400" dirty="0"/>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1396912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ack and red keyboard&#10;&#10;Description automatically generated">
            <a:extLst>
              <a:ext uri="{FF2B5EF4-FFF2-40B4-BE49-F238E27FC236}">
                <a16:creationId xmlns:a16="http://schemas.microsoft.com/office/drawing/2014/main" id="{6E815142-DABC-4F23-B194-58B018E755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3" y="904146"/>
            <a:ext cx="5291663" cy="3752849"/>
          </a:xfrm>
        </p:spPr>
        <p:txBody>
          <a:bodyPr>
            <a:noAutofit/>
          </a:bodyPr>
          <a:lstStyle/>
          <a:p>
            <a:pPr marL="0" indent="0">
              <a:buNone/>
            </a:pPr>
            <a:r>
              <a:rPr lang="en-GB" sz="2400" dirty="0"/>
              <a:t>3. If you get engaged, you have to marry your partner.</a:t>
            </a:r>
          </a:p>
          <a:p>
            <a:pPr marL="0" indent="0">
              <a:buNone/>
            </a:pPr>
            <a:r>
              <a:rPr lang="en-GB" sz="2400" b="1" dirty="0"/>
              <a:t>FALSE</a:t>
            </a:r>
          </a:p>
          <a:p>
            <a:pPr marL="0" indent="0">
              <a:buNone/>
            </a:pPr>
            <a:r>
              <a:rPr lang="en-GB" sz="2400" dirty="0"/>
              <a:t>If you or your partner decide to end an engagement, you cannot be forced to marry. In these circumstances, it is not legally clear what should happen about engagement rings. The ring should be returned if the giver made clear that in the event of a broken engagement it should be returned. Gifts should be returned if they were given on condition of marriage. This, however, cannot be legally enforced.</a:t>
            </a:r>
          </a:p>
          <a:p>
            <a:pPr marL="0" indent="0">
              <a:buNone/>
            </a:pPr>
            <a:endParaRPr lang="en-GB" sz="2400" dirty="0"/>
          </a:p>
          <a:p>
            <a:pPr marL="0" indent="0">
              <a:buNone/>
            </a:pPr>
            <a:endParaRPr lang="en-GB" sz="2400" dirty="0"/>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69044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computer keyboard&#10;&#10;Description automatically generated">
            <a:extLst>
              <a:ext uri="{FF2B5EF4-FFF2-40B4-BE49-F238E27FC236}">
                <a16:creationId xmlns:a16="http://schemas.microsoft.com/office/drawing/2014/main" id="{AEE7994A-BB21-49FF-8490-8CEA43DD47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4" y="893389"/>
            <a:ext cx="5291663" cy="3752849"/>
          </a:xfrm>
        </p:spPr>
        <p:txBody>
          <a:bodyPr>
            <a:noAutofit/>
          </a:bodyPr>
          <a:lstStyle/>
          <a:p>
            <a:pPr marL="0" indent="0">
              <a:buNone/>
            </a:pPr>
            <a:r>
              <a:rPr lang="en-GB" sz="2400" dirty="0"/>
              <a:t>4. There are 2 kinds of marriage ceremonies: a civil marriage or a religious/belief ceremony. </a:t>
            </a:r>
          </a:p>
          <a:p>
            <a:pPr marL="0" indent="0">
              <a:buNone/>
            </a:pPr>
            <a:r>
              <a:rPr lang="en-GB" sz="2400" b="1" dirty="0"/>
              <a:t>TRUE</a:t>
            </a:r>
            <a:endParaRPr lang="en-GB" sz="2400" dirty="0"/>
          </a:p>
          <a:p>
            <a:pPr marL="0" indent="0">
              <a:buNone/>
            </a:pPr>
            <a:r>
              <a:rPr lang="en-GB" sz="2400" dirty="0"/>
              <a:t>A religious ceremony includes religious beliefs and other belief systems such as humanism. A religious ceremony can be held anywhere (for example on a boat or hillside. A civil marriage can take place in a registrar's office or in any other appropriate location (other than religious premises) that has been agreed by the couple, for example, a stately home, or on a hillside. </a:t>
            </a:r>
          </a:p>
          <a:p>
            <a:pPr marL="0" indent="0">
              <a:buNone/>
            </a:pPr>
            <a:endParaRPr lang="en-GB" sz="2400" dirty="0"/>
          </a:p>
        </p:txBody>
      </p:sp>
    </p:spTree>
    <p:extLst>
      <p:ext uri="{BB962C8B-B14F-4D97-AF65-F5344CB8AC3E}">
        <p14:creationId xmlns:p14="http://schemas.microsoft.com/office/powerpoint/2010/main" val="3922085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mputer keyboard&#10;&#10;Description automatically generated">
            <a:extLst>
              <a:ext uri="{FF2B5EF4-FFF2-40B4-BE49-F238E27FC236}">
                <a16:creationId xmlns:a16="http://schemas.microsoft.com/office/drawing/2014/main" id="{73813303-CC7F-4530-8B3C-2CAFC4FFAA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3" y="1552575"/>
            <a:ext cx="5291663" cy="3752849"/>
          </a:xfrm>
        </p:spPr>
        <p:txBody>
          <a:bodyPr>
            <a:normAutofit/>
          </a:bodyPr>
          <a:lstStyle/>
          <a:p>
            <a:pPr marL="0" indent="0">
              <a:buNone/>
            </a:pPr>
            <a:r>
              <a:rPr lang="en-GB" sz="2400" dirty="0"/>
              <a:t>5. You need to have 2 witnesses present at your wedding/civil partnership.</a:t>
            </a:r>
          </a:p>
          <a:p>
            <a:pPr marL="0" indent="0">
              <a:buNone/>
            </a:pPr>
            <a:r>
              <a:rPr lang="en-GB" sz="2400" b="1" dirty="0"/>
              <a:t>TRUE</a:t>
            </a:r>
          </a:p>
          <a:p>
            <a:pPr marL="0" indent="0">
              <a:buNone/>
            </a:pPr>
            <a:r>
              <a:rPr lang="en-GB" sz="2400" dirty="0"/>
              <a:t>As well as the couple, and the person who is conducting the ceremony, you must have 2 witnesses aged 16 or over. </a:t>
            </a:r>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3069318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mputer keyboard&#10;&#10;Description automatically generated">
            <a:extLst>
              <a:ext uri="{FF2B5EF4-FFF2-40B4-BE49-F238E27FC236}">
                <a16:creationId xmlns:a16="http://schemas.microsoft.com/office/drawing/2014/main" id="{53E86D86-DF17-4646-A056-C1629F3F91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3" y="1552575"/>
            <a:ext cx="5291663" cy="3752849"/>
          </a:xfrm>
        </p:spPr>
        <p:txBody>
          <a:bodyPr>
            <a:normAutofit/>
          </a:bodyPr>
          <a:lstStyle/>
          <a:p>
            <a:pPr marL="0" indent="0">
              <a:buNone/>
            </a:pPr>
            <a:r>
              <a:rPr lang="en-GB" sz="2400" dirty="0"/>
              <a:t>6. To get married you must register your intention to marry at least 28 days before the marriage.</a:t>
            </a:r>
          </a:p>
          <a:p>
            <a:pPr marL="0" indent="0">
              <a:buNone/>
            </a:pPr>
            <a:r>
              <a:rPr lang="en-GB" sz="2400" b="1" dirty="0"/>
              <a:t>TRUE</a:t>
            </a:r>
          </a:p>
          <a:p>
            <a:pPr marL="0" indent="0">
              <a:buNone/>
            </a:pPr>
            <a:r>
              <a:rPr lang="en-GB" sz="2400" dirty="0"/>
              <a:t>You and your partner will each need to give notice to the </a:t>
            </a:r>
            <a:r>
              <a:rPr lang="en-GB" sz="2400" b="1" dirty="0"/>
              <a:t>district registrar</a:t>
            </a:r>
            <a:r>
              <a:rPr lang="en-GB" sz="2400" dirty="0"/>
              <a:t> for the area where you intend to marry. Your intention to marry is a public announcement that anyone can see. </a:t>
            </a:r>
          </a:p>
          <a:p>
            <a:pPr marL="0" indent="0">
              <a:buNone/>
            </a:pPr>
            <a:endParaRPr lang="en-GB" sz="2400" b="1"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3749371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mputer keyboard&#10;&#10;Description automatically generated">
            <a:extLst>
              <a:ext uri="{FF2B5EF4-FFF2-40B4-BE49-F238E27FC236}">
                <a16:creationId xmlns:a16="http://schemas.microsoft.com/office/drawing/2014/main" id="{E4624A8E-A594-4D91-A4C5-6BA7CC379B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391640" y="1552575"/>
            <a:ext cx="5291663" cy="3752849"/>
          </a:xfrm>
        </p:spPr>
        <p:txBody>
          <a:bodyPr>
            <a:normAutofit/>
          </a:bodyPr>
          <a:lstStyle/>
          <a:p>
            <a:pPr marL="0" indent="0">
              <a:buNone/>
            </a:pPr>
            <a:r>
              <a:rPr lang="en-GB" sz="2400" dirty="0"/>
              <a:t>7. If you are already married or in a civil partnership it is illegal to get married/civil partnered again.</a:t>
            </a:r>
          </a:p>
          <a:p>
            <a:pPr marL="0" indent="0">
              <a:buNone/>
            </a:pPr>
            <a:r>
              <a:rPr lang="en-GB" sz="2400" b="1" dirty="0"/>
              <a:t>TRUE</a:t>
            </a:r>
          </a:p>
          <a:p>
            <a:pPr marL="0" indent="0">
              <a:buNone/>
            </a:pPr>
            <a:r>
              <a:rPr lang="en-GB" sz="2400" dirty="0"/>
              <a:t>If you marry or enter a civil partnership in the UK when you are already in one, the marriage/partnership is bigamous and will be void. Bigamy is a crime.</a:t>
            </a:r>
          </a:p>
          <a:p>
            <a:pPr marL="0" indent="0">
              <a:buNone/>
            </a:pPr>
            <a:endParaRPr lang="en-GB" sz="2400" dirty="0"/>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1169832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mputer keyboard&#10;&#10;Description automatically generated">
            <a:extLst>
              <a:ext uri="{FF2B5EF4-FFF2-40B4-BE49-F238E27FC236}">
                <a16:creationId xmlns:a16="http://schemas.microsoft.com/office/drawing/2014/main" id="{DF0427F6-FF6B-4CC5-A958-817B960DC1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4" y="1743243"/>
            <a:ext cx="5291663" cy="3752849"/>
          </a:xfrm>
        </p:spPr>
        <p:txBody>
          <a:bodyPr>
            <a:normAutofit/>
          </a:bodyPr>
          <a:lstStyle/>
          <a:p>
            <a:pPr marL="0" indent="0">
              <a:buNone/>
            </a:pPr>
            <a:r>
              <a:rPr lang="en-GB" sz="2400"/>
              <a:t>8. If you get divorced or your partner dies, you can get married/have a civil partnership again.</a:t>
            </a:r>
          </a:p>
          <a:p>
            <a:pPr marL="0" indent="0">
              <a:buNone/>
            </a:pPr>
            <a:r>
              <a:rPr lang="en-GB" sz="2400" b="1"/>
              <a:t>TRUE</a:t>
            </a:r>
          </a:p>
          <a:p>
            <a:pPr marL="0" indent="0">
              <a:buNone/>
            </a:pPr>
            <a:r>
              <a:rPr lang="en-GB" sz="2400"/>
              <a:t>But some religions have rules about whether you can re-marry in a religious ceremony.</a:t>
            </a:r>
          </a:p>
          <a:p>
            <a:pPr marL="0" indent="0">
              <a:buNone/>
            </a:pPr>
            <a:endParaRPr lang="en-GB" sz="2400" b="1"/>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124591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ack and red keyboard&#10;&#10;Description automatically generated">
            <a:extLst>
              <a:ext uri="{FF2B5EF4-FFF2-40B4-BE49-F238E27FC236}">
                <a16:creationId xmlns:a16="http://schemas.microsoft.com/office/drawing/2014/main" id="{B4E0618E-DD93-4F6F-890A-C26929D0EE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17737" y="925661"/>
            <a:ext cx="5291663" cy="3752849"/>
          </a:xfrm>
        </p:spPr>
        <p:txBody>
          <a:bodyPr>
            <a:noAutofit/>
          </a:bodyPr>
          <a:lstStyle/>
          <a:p>
            <a:pPr marL="0" indent="0">
              <a:buNone/>
            </a:pPr>
            <a:r>
              <a:rPr lang="en-GB" sz="2400" dirty="0"/>
              <a:t>9. If you are not married or in a civil partnership, but you live with your partner this is called common-law husband or wife and its just the same as being married. </a:t>
            </a:r>
          </a:p>
          <a:p>
            <a:pPr marL="0" indent="0">
              <a:buNone/>
            </a:pPr>
            <a:r>
              <a:rPr lang="en-GB" sz="2400" b="1" dirty="0"/>
              <a:t>FALSE</a:t>
            </a:r>
          </a:p>
          <a:p>
            <a:pPr marL="0" indent="0">
              <a:buNone/>
            </a:pPr>
            <a:r>
              <a:rPr lang="en-GB" sz="2400" dirty="0"/>
              <a:t>The term 'common - law' husband or wife is often used but has no legal standing. It is a misunderstanding that a couple will have established a 'common law marriage' after living together for a period of time.</a:t>
            </a:r>
          </a:p>
          <a:p>
            <a:pPr marL="0" indent="0">
              <a:buNone/>
            </a:pPr>
            <a:endParaRPr lang="en-GB" sz="2400" dirty="0"/>
          </a:p>
          <a:p>
            <a:pPr marL="0" indent="0">
              <a:buNone/>
            </a:pPr>
            <a:endParaRPr lang="en-GB" sz="2400" dirty="0"/>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314620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earing a suit and tie&#10;&#10;Description automatically generated">
            <a:extLst>
              <a:ext uri="{FF2B5EF4-FFF2-40B4-BE49-F238E27FC236}">
                <a16:creationId xmlns:a16="http://schemas.microsoft.com/office/drawing/2014/main" id="{0691CEB3-02AA-4574-95DE-015BDF2236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329" r="-2" b="-2"/>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1" name="Freeform: Shape 2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374904" y="2522949"/>
            <a:ext cx="5065776" cy="34023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t>CIVIL PARTNERSHIPS</a:t>
            </a:r>
            <a:r>
              <a:rPr lang="en-US" sz="2000" dirty="0"/>
              <a:t> were introduced so that gay and lesbian couples could have their relationship recognised in law. </a:t>
            </a:r>
          </a:p>
          <a:p>
            <a:pPr marL="0">
              <a:buFont typeface="Arial" panose="020B0604020202020204" pitchFamily="34" charset="0"/>
              <a:buChar char="•"/>
            </a:pPr>
            <a:r>
              <a:rPr lang="en-US" sz="2000" dirty="0"/>
              <a:t>When it was first introduced this was because some religious groups did not want gay and lesbian couples to be able to get married. But now, there is also the option of getting married for same-sex couples. </a:t>
            </a:r>
          </a:p>
          <a:p>
            <a:pPr marL="0">
              <a:buFont typeface="Arial" panose="020B0604020202020204" pitchFamily="34" charset="0"/>
              <a:buChar char="•"/>
            </a:pPr>
            <a:r>
              <a:rPr lang="en-US" sz="2000" dirty="0"/>
              <a:t>It used to be that heterosexual (straight) couples couldn’t get a civil partnership, but the law is changing. Some heterosexual couples would like the option of having a Civil Partnership. </a:t>
            </a:r>
          </a:p>
        </p:txBody>
      </p:sp>
      <p:sp>
        <p:nvSpPr>
          <p:cNvPr id="4" name="Footer Placeholder 3"/>
          <p:cNvSpPr>
            <a:spLocks noGrp="1"/>
          </p:cNvSpPr>
          <p:nvPr>
            <p:ph type="ftr" sz="quarter" idx="11"/>
          </p:nvPr>
        </p:nvSpPr>
        <p:spPr>
          <a:xfrm>
            <a:off x="1756880" y="6356350"/>
            <a:ext cx="2943135"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extLst>
      <p:ext uri="{BB962C8B-B14F-4D97-AF65-F5344CB8AC3E}">
        <p14:creationId xmlns:p14="http://schemas.microsoft.com/office/powerpoint/2010/main" val="847271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computer keyboard&#10;&#10;Description automatically generated">
            <a:extLst>
              <a:ext uri="{FF2B5EF4-FFF2-40B4-BE49-F238E27FC236}">
                <a16:creationId xmlns:a16="http://schemas.microsoft.com/office/drawing/2014/main" id="{DF1FB8EA-FD8A-4D8D-8F07-1298DC3170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BF1F8FD-1658-41CB-ABD9-2051A25119E7}"/>
              </a:ext>
            </a:extLst>
          </p:cNvPr>
          <p:cNvSpPr>
            <a:spLocks noGrp="1"/>
          </p:cNvSpPr>
          <p:nvPr>
            <p:ph idx="1"/>
          </p:nvPr>
        </p:nvSpPr>
        <p:spPr>
          <a:xfrm>
            <a:off x="6423912" y="1162329"/>
            <a:ext cx="5291663" cy="3752849"/>
          </a:xfrm>
        </p:spPr>
        <p:txBody>
          <a:bodyPr>
            <a:noAutofit/>
          </a:bodyPr>
          <a:lstStyle/>
          <a:p>
            <a:pPr marL="0" indent="0">
              <a:buNone/>
            </a:pPr>
            <a:r>
              <a:rPr lang="en-GB" sz="2400" dirty="0"/>
              <a:t>10. Forcing someone to marry without their full and free consent is against the law and an abuse of their human rights. </a:t>
            </a:r>
          </a:p>
          <a:p>
            <a:pPr marL="0" indent="0">
              <a:buNone/>
            </a:pPr>
            <a:r>
              <a:rPr lang="en-GB" sz="2400" b="1" dirty="0"/>
              <a:t>TRUE</a:t>
            </a:r>
          </a:p>
          <a:p>
            <a:pPr marL="0" indent="0">
              <a:buNone/>
            </a:pPr>
            <a:r>
              <a:rPr lang="en-GB" sz="2400" dirty="0"/>
              <a:t>If you are afraid that you may be forced into a marriage in this country, or that someone in this country may be planning to force you into a marriage while you are abroad, you should ask for help immediately. You can ask the Police for help.</a:t>
            </a:r>
          </a:p>
        </p:txBody>
      </p:sp>
      <p:sp>
        <p:nvSpPr>
          <p:cNvPr id="4" name="Footer Placeholder 3">
            <a:extLst>
              <a:ext uri="{FF2B5EF4-FFF2-40B4-BE49-F238E27FC236}">
                <a16:creationId xmlns:a16="http://schemas.microsoft.com/office/drawing/2014/main" id="{DAC2CD5A-4A84-4DB0-BB60-7D0E8639EC3B}"/>
              </a:ext>
            </a:extLst>
          </p:cNvPr>
          <p:cNvSpPr>
            <a:spLocks noGrp="1"/>
          </p:cNvSpPr>
          <p:nvPr>
            <p:ph type="ftr" sz="quarter" idx="11"/>
          </p:nvPr>
        </p:nvSpPr>
        <p:spPr>
          <a:xfrm>
            <a:off x="6417733" y="6356350"/>
            <a:ext cx="5291667" cy="365125"/>
          </a:xfrm>
        </p:spPr>
        <p:txBody>
          <a:bodyPr vert="horz" lIns="91440" tIns="45720" rIns="91440" bIns="45720" rtlCol="0">
            <a:normAutofit/>
          </a:bodyPr>
          <a:lstStyle/>
          <a:p>
            <a:pPr algn="r">
              <a:spcAft>
                <a:spcPts val="600"/>
              </a:spcAft>
            </a:pPr>
            <a:r>
              <a:rPr lang="en-US" kern="1200">
                <a:solidFill>
                  <a:schemeClr val="tx1">
                    <a:lumMod val="75000"/>
                    <a:lumOff val="25000"/>
                  </a:schemeClr>
                </a:solidFill>
                <a:latin typeface="+mn-lt"/>
                <a:ea typeface="+mn-ea"/>
                <a:cs typeface="+mn-cs"/>
              </a:rPr>
              <a:t>rshp.scot</a:t>
            </a:r>
          </a:p>
        </p:txBody>
      </p:sp>
    </p:spTree>
    <p:extLst>
      <p:ext uri="{BB962C8B-B14F-4D97-AF65-F5344CB8AC3E}">
        <p14:creationId xmlns:p14="http://schemas.microsoft.com/office/powerpoint/2010/main" val="3036793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00FFF-00D0-4D62-B3BE-D81EFB0E0DAC}"/>
              </a:ext>
            </a:extLst>
          </p:cNvPr>
          <p:cNvSpPr>
            <a:spLocks noGrp="1"/>
          </p:cNvSpPr>
          <p:nvPr>
            <p:ph type="title"/>
          </p:nvPr>
        </p:nvSpPr>
        <p:spPr>
          <a:xfrm>
            <a:off x="411480" y="987552"/>
            <a:ext cx="4485861" cy="1088136"/>
          </a:xfrm>
        </p:spPr>
        <p:txBody>
          <a:bodyPr anchor="b">
            <a:normAutofit/>
          </a:bodyPr>
          <a:lstStyle/>
          <a:p>
            <a:r>
              <a:rPr lang="en-GB" sz="2400" b="1" dirty="0">
                <a:latin typeface="+mn-lt"/>
              </a:rPr>
              <a:t>More about…..</a:t>
            </a:r>
          </a:p>
        </p:txBody>
      </p:sp>
      <p:sp>
        <p:nvSpPr>
          <p:cNvPr id="22" name="Rectangle 2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B21369A-1E87-4A0B-823F-71D37E873563}"/>
              </a:ext>
            </a:extLst>
          </p:cNvPr>
          <p:cNvSpPr>
            <a:spLocks noGrp="1"/>
          </p:cNvSpPr>
          <p:nvPr>
            <p:ph idx="1"/>
          </p:nvPr>
        </p:nvSpPr>
        <p:spPr>
          <a:xfrm>
            <a:off x="411479" y="2688336"/>
            <a:ext cx="4498848" cy="3584448"/>
          </a:xfrm>
        </p:spPr>
        <p:txBody>
          <a:bodyPr anchor="t">
            <a:normAutofit/>
          </a:bodyPr>
          <a:lstStyle/>
          <a:p>
            <a:pPr marL="0" lvl="0" indent="0">
              <a:buNone/>
            </a:pPr>
            <a:r>
              <a:rPr lang="en-GB" sz="1800" dirty="0"/>
              <a:t>Forced Marriage: </a:t>
            </a:r>
            <a:r>
              <a:rPr lang="en-GB" sz="1800" u="sng" dirty="0">
                <a:hlinkClick r:id="rId2"/>
              </a:rPr>
              <a:t>https://www.childline.org.uk/info-advice/bullying-abuse-safety/crime-law/forced-marriage/</a:t>
            </a:r>
            <a:r>
              <a:rPr lang="en-GB" sz="1800" dirty="0"/>
              <a:t> </a:t>
            </a:r>
          </a:p>
          <a:p>
            <a:pPr marL="0" indent="0">
              <a:buNone/>
            </a:pPr>
            <a:endParaRPr lang="en-GB" sz="1800" dirty="0"/>
          </a:p>
          <a:p>
            <a:pPr marL="0" indent="0">
              <a:buNone/>
            </a:pPr>
            <a:r>
              <a:rPr lang="en-GB" sz="1800" dirty="0"/>
              <a:t>Getting married from the Citizens Advice Bureau Scotland: </a:t>
            </a:r>
            <a:r>
              <a:rPr lang="en-GB" sz="1800" u="sng" dirty="0">
                <a:hlinkClick r:id="rId3"/>
              </a:rPr>
              <a:t>https://www.citizensadvice.org.uk/scotland/family/living-together-marriage-and-civil-partnership-s/getting-married-s/#h-getting-engaged</a:t>
            </a:r>
            <a:r>
              <a:rPr lang="en-GB" sz="1800" b="1" dirty="0"/>
              <a:t> </a:t>
            </a:r>
            <a:endParaRPr lang="en-GB" sz="1800" dirty="0"/>
          </a:p>
        </p:txBody>
      </p:sp>
      <p:sp>
        <p:nvSpPr>
          <p:cNvPr id="4" name="Footer Placeholder 3">
            <a:extLst>
              <a:ext uri="{FF2B5EF4-FFF2-40B4-BE49-F238E27FC236}">
                <a16:creationId xmlns:a16="http://schemas.microsoft.com/office/drawing/2014/main" id="{E8EA908E-C532-4E21-B696-482B5FADE4B4}"/>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dirty="0" err="1">
                <a:solidFill>
                  <a:schemeClr val="tx1">
                    <a:lumMod val="50000"/>
                    <a:lumOff val="50000"/>
                  </a:schemeClr>
                </a:solidFill>
              </a:rPr>
              <a:t>rshp.scot</a:t>
            </a:r>
            <a:endParaRPr lang="en-US" dirty="0">
              <a:solidFill>
                <a:schemeClr val="tx1">
                  <a:lumMod val="50000"/>
                  <a:lumOff val="50000"/>
                </a:schemeClr>
              </a:solidFill>
            </a:endParaRPr>
          </a:p>
        </p:txBody>
      </p:sp>
      <p:pic>
        <p:nvPicPr>
          <p:cNvPr id="6" name="Picture 5" descr="A person holding a sign&#10;&#10;Description automatically generated">
            <a:extLst>
              <a:ext uri="{FF2B5EF4-FFF2-40B4-BE49-F238E27FC236}">
                <a16:creationId xmlns:a16="http://schemas.microsoft.com/office/drawing/2014/main" id="{71A83CAA-F079-44CF-AC30-ED6072A083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b="4844"/>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47483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411479" y="2688336"/>
            <a:ext cx="4498848" cy="35844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t>LIVING TOGETHER</a:t>
            </a:r>
            <a:r>
              <a:rPr lang="en-US" sz="2000" dirty="0"/>
              <a:t> </a:t>
            </a:r>
          </a:p>
          <a:p>
            <a:pPr marL="0" indent="0">
              <a:buNone/>
            </a:pPr>
            <a:r>
              <a:rPr lang="en-US" sz="2000" dirty="0"/>
              <a:t>When a couple are living together, they are called cohabitants.</a:t>
            </a:r>
          </a:p>
          <a:p>
            <a:pPr marL="0" indent="0">
              <a:buNone/>
            </a:pPr>
            <a:r>
              <a:rPr lang="en-US" sz="2000" dirty="0"/>
              <a:t>Couples living together do not have the same legal rights as people who are married or in a civil partnership. Sometimes this gets complicated. For example, if a relationship breaks up or a partner dies, and the other person has to prove that they lived like a married couple in order to keep their house or claim their pensions.</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3" name="Picture 2" descr="A picture containing sky, person, outdoor, water&#10;&#10;Description automatically generated">
            <a:extLst>
              <a:ext uri="{FF2B5EF4-FFF2-40B4-BE49-F238E27FC236}">
                <a16:creationId xmlns:a16="http://schemas.microsoft.com/office/drawing/2014/main" id="{952CC0E5-18B2-4550-AEC9-CD975235B1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109"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9798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Rectangle 5">
            <a:extLst>
              <a:ext uri="{FF2B5EF4-FFF2-40B4-BE49-F238E27FC236}">
                <a16:creationId xmlns:a16="http://schemas.microsoft.com/office/drawing/2014/main" id="{0ED6A574-E52D-4D78-B22F-E260DC2178AA}"/>
              </a:ext>
            </a:extLst>
          </p:cNvPr>
          <p:cNvSpPr/>
          <p:nvPr/>
        </p:nvSpPr>
        <p:spPr>
          <a:xfrm>
            <a:off x="411479" y="2688336"/>
            <a:ext cx="4498848" cy="3584448"/>
          </a:xfrm>
          <a:prstGeom prst="rect">
            <a:avLst/>
          </a:prstGeom>
        </p:spPr>
        <p:txBody>
          <a:bodyPr vert="horz" lIns="91440" tIns="45720" rIns="91440" bIns="45720" rtlCol="0" anchor="t">
            <a:normAutofit/>
          </a:bodyPr>
          <a:lstStyle/>
          <a:p>
            <a:pPr lvl="0">
              <a:lnSpc>
                <a:spcPct val="90000"/>
              </a:lnSpc>
              <a:spcAft>
                <a:spcPts val="600"/>
              </a:spcAft>
            </a:pPr>
            <a:r>
              <a:rPr lang="en-US" sz="2400" b="1" dirty="0"/>
              <a:t>Marriage is an old-fashioned idea. Most young people will probably just live together. </a:t>
            </a:r>
          </a:p>
          <a:p>
            <a:pPr lvl="0" indent="-228600">
              <a:lnSpc>
                <a:spcPct val="90000"/>
              </a:lnSpc>
              <a:spcAft>
                <a:spcPts val="600"/>
              </a:spcAft>
              <a:buFont typeface="Arial" panose="020B0604020202020204" pitchFamily="34" charset="0"/>
              <a:buChar char="•"/>
            </a:pPr>
            <a:r>
              <a:rPr lang="en-US" sz="2400" i="1" dirty="0"/>
              <a:t>What do you think? </a:t>
            </a:r>
          </a:p>
          <a:p>
            <a:pPr lvl="0" indent="-228600">
              <a:lnSpc>
                <a:spcPct val="90000"/>
              </a:lnSpc>
              <a:spcAft>
                <a:spcPts val="600"/>
              </a:spcAft>
              <a:buFont typeface="Arial" panose="020B0604020202020204" pitchFamily="34" charset="0"/>
              <a:buChar char="•"/>
            </a:pPr>
            <a:r>
              <a:rPr lang="en-US" sz="2400" i="1" dirty="0"/>
              <a:t>What would people at home think? </a:t>
            </a:r>
            <a:endParaRPr lang="en-US" sz="2400" dirty="0">
              <a:effectLst/>
            </a:endParaRPr>
          </a:p>
        </p:txBody>
      </p:sp>
      <p:sp>
        <p:nvSpPr>
          <p:cNvPr id="4" name="Footer Placeholder 3">
            <a:extLst>
              <a:ext uri="{FF2B5EF4-FFF2-40B4-BE49-F238E27FC236}">
                <a16:creationId xmlns:a16="http://schemas.microsoft.com/office/drawing/2014/main" id="{5455F1E2-19C4-406F-BCD6-AE5CEE5D7454}"/>
              </a:ext>
            </a:extLst>
          </p:cNvPr>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Content Placeholder 4" descr="A close up of a logo&#10;&#10;Description automatically generated">
            <a:extLst>
              <a:ext uri="{FF2B5EF4-FFF2-40B4-BE49-F238E27FC236}">
                <a16:creationId xmlns:a16="http://schemas.microsoft.com/office/drawing/2014/main" id="{D2B7C562-843A-4AFE-9355-8CDD6F4E0F71}"/>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t="2088" r="-1" b="28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60909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2B9DEA5E-969D-4DCE-9472-3907963D8DBF}"/>
              </a:ext>
            </a:extLst>
          </p:cNvPr>
          <p:cNvSpPr/>
          <p:nvPr/>
        </p:nvSpPr>
        <p:spPr>
          <a:xfrm>
            <a:off x="411479" y="2688336"/>
            <a:ext cx="4498848" cy="3584448"/>
          </a:xfrm>
          <a:prstGeom prst="rect">
            <a:avLst/>
          </a:prstGeom>
        </p:spPr>
        <p:txBody>
          <a:bodyPr vert="horz" lIns="91440" tIns="45720" rIns="91440" bIns="45720" rtlCol="0" anchor="t">
            <a:normAutofit/>
          </a:bodyPr>
          <a:lstStyle/>
          <a:p>
            <a:pPr lvl="0">
              <a:lnSpc>
                <a:spcPct val="90000"/>
              </a:lnSpc>
              <a:spcAft>
                <a:spcPts val="600"/>
              </a:spcAft>
            </a:pPr>
            <a:r>
              <a:rPr lang="en-US" sz="2400" b="1" dirty="0"/>
              <a:t>Getting married or having a Civil Partnership is important because it says that people are committed to their relationship. </a:t>
            </a:r>
          </a:p>
          <a:p>
            <a:pPr lvl="0" indent="-228600">
              <a:lnSpc>
                <a:spcPct val="90000"/>
              </a:lnSpc>
              <a:spcAft>
                <a:spcPts val="600"/>
              </a:spcAft>
              <a:buFont typeface="Arial" panose="020B0604020202020204" pitchFamily="34" charset="0"/>
              <a:buChar char="•"/>
            </a:pPr>
            <a:r>
              <a:rPr lang="en-US" sz="2400" i="1" dirty="0"/>
              <a:t>What do you think? </a:t>
            </a:r>
          </a:p>
          <a:p>
            <a:pPr lvl="0" indent="-228600">
              <a:lnSpc>
                <a:spcPct val="90000"/>
              </a:lnSpc>
              <a:spcAft>
                <a:spcPts val="600"/>
              </a:spcAft>
              <a:buFont typeface="Arial" panose="020B0604020202020204" pitchFamily="34" charset="0"/>
              <a:buChar char="•"/>
            </a:pPr>
            <a:r>
              <a:rPr lang="en-US" sz="2400" i="1" dirty="0"/>
              <a:t>What would people at home think?</a:t>
            </a:r>
            <a:endParaRPr lang="en-US" sz="2400" dirty="0">
              <a:effectLst/>
            </a:endParaRPr>
          </a:p>
        </p:txBody>
      </p:sp>
      <p:sp>
        <p:nvSpPr>
          <p:cNvPr id="4" name="Footer Placeholder 3">
            <a:extLst>
              <a:ext uri="{FF2B5EF4-FFF2-40B4-BE49-F238E27FC236}">
                <a16:creationId xmlns:a16="http://schemas.microsoft.com/office/drawing/2014/main" id="{5455F1E2-19C4-406F-BCD6-AE5CEE5D7454}"/>
              </a:ext>
            </a:extLst>
          </p:cNvPr>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Content Placeholder 4" descr="A close up of a logo&#10;&#10;Description automatically generated">
            <a:extLst>
              <a:ext uri="{FF2B5EF4-FFF2-40B4-BE49-F238E27FC236}">
                <a16:creationId xmlns:a16="http://schemas.microsoft.com/office/drawing/2014/main" id="{D2B7C562-843A-4AFE-9355-8CDD6F4E0F71}"/>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t="2088" r="-1" b="28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78378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2DF012D1-7A3F-479E-83C0-5C3878511FBF}"/>
              </a:ext>
            </a:extLst>
          </p:cNvPr>
          <p:cNvSpPr/>
          <p:nvPr/>
        </p:nvSpPr>
        <p:spPr>
          <a:xfrm>
            <a:off x="411479" y="2688336"/>
            <a:ext cx="4498848" cy="3584448"/>
          </a:xfrm>
          <a:prstGeom prst="rect">
            <a:avLst/>
          </a:prstGeom>
        </p:spPr>
        <p:txBody>
          <a:bodyPr vert="horz" lIns="91440" tIns="45720" rIns="91440" bIns="45720" rtlCol="0" anchor="t">
            <a:normAutofit/>
          </a:bodyPr>
          <a:lstStyle/>
          <a:p>
            <a:pPr lvl="0">
              <a:lnSpc>
                <a:spcPct val="90000"/>
              </a:lnSpc>
              <a:spcAft>
                <a:spcPts val="600"/>
              </a:spcAft>
            </a:pPr>
            <a:r>
              <a:rPr lang="en-US" sz="2000" b="1" dirty="0"/>
              <a:t>Marriage and Civil Partnerships have become over commercialised, too expensive, and people forget what it really means to get married/civil partnered. </a:t>
            </a:r>
          </a:p>
          <a:p>
            <a:pPr lvl="0" indent="-228600">
              <a:lnSpc>
                <a:spcPct val="90000"/>
              </a:lnSpc>
              <a:spcAft>
                <a:spcPts val="600"/>
              </a:spcAft>
              <a:buFont typeface="Arial" panose="020B0604020202020204" pitchFamily="34" charset="0"/>
              <a:buChar char="•"/>
            </a:pPr>
            <a:r>
              <a:rPr lang="en-US" sz="2000" i="1" dirty="0"/>
              <a:t>What do you think? </a:t>
            </a:r>
          </a:p>
          <a:p>
            <a:pPr lvl="0" indent="-228600">
              <a:lnSpc>
                <a:spcPct val="90000"/>
              </a:lnSpc>
              <a:spcAft>
                <a:spcPts val="600"/>
              </a:spcAft>
              <a:buFont typeface="Arial" panose="020B0604020202020204" pitchFamily="34" charset="0"/>
              <a:buChar char="•"/>
            </a:pPr>
            <a:r>
              <a:rPr lang="en-US" sz="2000" i="1" dirty="0"/>
              <a:t>What would people at home think?	</a:t>
            </a:r>
            <a:endParaRPr lang="en-US" sz="2000" dirty="0">
              <a:effectLst/>
            </a:endParaRPr>
          </a:p>
        </p:txBody>
      </p:sp>
      <p:sp>
        <p:nvSpPr>
          <p:cNvPr id="4" name="Footer Placeholder 3">
            <a:extLst>
              <a:ext uri="{FF2B5EF4-FFF2-40B4-BE49-F238E27FC236}">
                <a16:creationId xmlns:a16="http://schemas.microsoft.com/office/drawing/2014/main" id="{5455F1E2-19C4-406F-BCD6-AE5CEE5D7454}"/>
              </a:ext>
            </a:extLst>
          </p:cNvPr>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Content Placeholder 4" descr="A close up of a logo&#10;&#10;Description automatically generated">
            <a:extLst>
              <a:ext uri="{FF2B5EF4-FFF2-40B4-BE49-F238E27FC236}">
                <a16:creationId xmlns:a16="http://schemas.microsoft.com/office/drawing/2014/main" id="{D2B7C562-843A-4AFE-9355-8CDD6F4E0F71}"/>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t="2088" r="-1" b="28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14794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F6E50E7E-6D2F-4EEF-ABB1-9250D185EE8E}"/>
              </a:ext>
            </a:extLst>
          </p:cNvPr>
          <p:cNvSpPr/>
          <p:nvPr/>
        </p:nvSpPr>
        <p:spPr>
          <a:xfrm>
            <a:off x="411480" y="2684095"/>
            <a:ext cx="4502858" cy="3492868"/>
          </a:xfrm>
          <a:prstGeom prst="rect">
            <a:avLst/>
          </a:prstGeom>
        </p:spPr>
        <p:txBody>
          <a:bodyPr vert="horz" lIns="91440" tIns="45720" rIns="91440" bIns="45720" rtlCol="0">
            <a:normAutofit/>
          </a:bodyPr>
          <a:lstStyle/>
          <a:p>
            <a:pPr lvl="0">
              <a:lnSpc>
                <a:spcPct val="90000"/>
              </a:lnSpc>
              <a:spcAft>
                <a:spcPts val="600"/>
              </a:spcAft>
            </a:pPr>
            <a:r>
              <a:rPr lang="en-US" sz="2400" b="1" dirty="0"/>
              <a:t>You should live with someone before you get married or in a civil partnership. </a:t>
            </a:r>
          </a:p>
          <a:p>
            <a:pPr lvl="0" indent="-228600">
              <a:lnSpc>
                <a:spcPct val="90000"/>
              </a:lnSpc>
              <a:spcAft>
                <a:spcPts val="600"/>
              </a:spcAft>
              <a:buFont typeface="Arial" panose="020B0604020202020204" pitchFamily="34" charset="0"/>
              <a:buChar char="•"/>
            </a:pPr>
            <a:r>
              <a:rPr lang="en-US" sz="2400" i="1" dirty="0"/>
              <a:t>What do you think? </a:t>
            </a:r>
          </a:p>
          <a:p>
            <a:pPr lvl="0" indent="-228600">
              <a:lnSpc>
                <a:spcPct val="90000"/>
              </a:lnSpc>
              <a:spcAft>
                <a:spcPts val="600"/>
              </a:spcAft>
              <a:buFont typeface="Arial" panose="020B0604020202020204" pitchFamily="34" charset="0"/>
              <a:buChar char="•"/>
            </a:pPr>
            <a:r>
              <a:rPr lang="en-US" sz="2400" i="1" dirty="0"/>
              <a:t>What would people at home think?</a:t>
            </a:r>
            <a:endParaRPr lang="en-US" sz="2400" dirty="0">
              <a:effectLst/>
            </a:endParaRPr>
          </a:p>
        </p:txBody>
      </p:sp>
      <p:sp>
        <p:nvSpPr>
          <p:cNvPr id="4" name="Footer Placeholder 3">
            <a:extLst>
              <a:ext uri="{FF2B5EF4-FFF2-40B4-BE49-F238E27FC236}">
                <a16:creationId xmlns:a16="http://schemas.microsoft.com/office/drawing/2014/main" id="{5455F1E2-19C4-406F-BCD6-AE5CEE5D7454}"/>
              </a:ext>
            </a:extLst>
          </p:cNvPr>
          <p:cNvSpPr>
            <a:spLocks noGrp="1"/>
          </p:cNvSpPr>
          <p:nvPr>
            <p:ph type="ftr" sz="quarter" idx="11"/>
          </p:nvPr>
        </p:nvSpPr>
        <p:spPr>
          <a:xfrm>
            <a:off x="1900871" y="6356350"/>
            <a:ext cx="3013467"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Content Placeholder 4" descr="A close up of a logo&#10;&#10;Description automatically generated">
            <a:extLst>
              <a:ext uri="{FF2B5EF4-FFF2-40B4-BE49-F238E27FC236}">
                <a16:creationId xmlns:a16="http://schemas.microsoft.com/office/drawing/2014/main" id="{D2B7C562-843A-4AFE-9355-8CDD6F4E0F71}"/>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t="1254" r="2" b="2"/>
          <a:stretch/>
        </p:blipFill>
        <p:spPr>
          <a:xfrm>
            <a:off x="5385816" y="-2"/>
            <a:ext cx="6806184" cy="6858001"/>
          </a:xfrm>
          <a:prstGeom prst="rect">
            <a:avLst/>
          </a:prstGeom>
        </p:spPr>
      </p:pic>
    </p:spTree>
    <p:extLst>
      <p:ext uri="{BB962C8B-B14F-4D97-AF65-F5344CB8AC3E}">
        <p14:creationId xmlns:p14="http://schemas.microsoft.com/office/powerpoint/2010/main" val="10369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5E6DEC06-7CA3-44C3-8B79-4B82D3CE0E9B}"/>
              </a:ext>
            </a:extLst>
          </p:cNvPr>
          <p:cNvSpPr/>
          <p:nvPr/>
        </p:nvSpPr>
        <p:spPr>
          <a:xfrm>
            <a:off x="404602" y="2408637"/>
            <a:ext cx="4498848" cy="3584448"/>
          </a:xfrm>
          <a:prstGeom prst="rect">
            <a:avLst/>
          </a:prstGeom>
        </p:spPr>
        <p:txBody>
          <a:bodyPr vert="horz" lIns="91440" tIns="45720" rIns="91440" bIns="45720" rtlCol="0" anchor="t">
            <a:normAutofit/>
          </a:bodyPr>
          <a:lstStyle/>
          <a:p>
            <a:pPr lvl="0">
              <a:lnSpc>
                <a:spcPct val="90000"/>
              </a:lnSpc>
              <a:spcAft>
                <a:spcPts val="600"/>
              </a:spcAft>
            </a:pPr>
            <a:r>
              <a:rPr lang="en-US" sz="2400" b="1" dirty="0"/>
              <a:t>If a couple are having children it’s best if they are married or in a civil partnership, rather than living together. </a:t>
            </a:r>
          </a:p>
          <a:p>
            <a:pPr lvl="0" indent="-228600">
              <a:lnSpc>
                <a:spcPct val="90000"/>
              </a:lnSpc>
              <a:spcAft>
                <a:spcPts val="600"/>
              </a:spcAft>
              <a:buFont typeface="Arial" panose="020B0604020202020204" pitchFamily="34" charset="0"/>
              <a:buChar char="•"/>
            </a:pPr>
            <a:r>
              <a:rPr lang="en-US" sz="2400" i="1" dirty="0"/>
              <a:t>What do you think? </a:t>
            </a:r>
          </a:p>
          <a:p>
            <a:pPr lvl="0" indent="-228600">
              <a:lnSpc>
                <a:spcPct val="90000"/>
              </a:lnSpc>
              <a:spcAft>
                <a:spcPts val="600"/>
              </a:spcAft>
              <a:buFont typeface="Arial" panose="020B0604020202020204" pitchFamily="34" charset="0"/>
              <a:buChar char="•"/>
            </a:pPr>
            <a:r>
              <a:rPr lang="en-US" sz="2400" i="1" dirty="0"/>
              <a:t>What would people at home think?</a:t>
            </a:r>
            <a:endParaRPr lang="en-US" sz="2400" dirty="0">
              <a:effectLst/>
            </a:endParaRPr>
          </a:p>
        </p:txBody>
      </p:sp>
      <p:sp>
        <p:nvSpPr>
          <p:cNvPr id="4" name="Footer Placeholder 3">
            <a:extLst>
              <a:ext uri="{FF2B5EF4-FFF2-40B4-BE49-F238E27FC236}">
                <a16:creationId xmlns:a16="http://schemas.microsoft.com/office/drawing/2014/main" id="{5455F1E2-19C4-406F-BCD6-AE5CEE5D7454}"/>
              </a:ext>
            </a:extLst>
          </p:cNvPr>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Content Placeholder 4" descr="A close up of a logo&#10;&#10;Description automatically generated">
            <a:extLst>
              <a:ext uri="{FF2B5EF4-FFF2-40B4-BE49-F238E27FC236}">
                <a16:creationId xmlns:a16="http://schemas.microsoft.com/office/drawing/2014/main" id="{D2B7C562-843A-4AFE-9355-8CDD6F4E0F71}"/>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t="2088" r="-1" b="28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514390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1396</Words>
  <Application>Microsoft Office PowerPoint</Application>
  <PresentationFormat>Widescreen</PresentationFormat>
  <Paragraphs>120</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Romantic and Loving Relationships:  Living together, Marriage and Civil Partnerships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about…..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Romantic and Loving Relationships:  Living together, Marriage and Civil Partnerships </dc:title>
  <dc:creator>Colin Morrison</dc:creator>
  <cp:lastModifiedBy>Colin Morrison TASC Morrison</cp:lastModifiedBy>
  <cp:revision>1</cp:revision>
  <dcterms:created xsi:type="dcterms:W3CDTF">2020-06-19T08:15:26Z</dcterms:created>
  <dcterms:modified xsi:type="dcterms:W3CDTF">2024-01-11T12:52:09Z</dcterms:modified>
</cp:coreProperties>
</file>