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5"/>
  </p:notesMasterIdLst>
  <p:sldIdLst>
    <p:sldId id="256" r:id="rId2"/>
    <p:sldId id="269" r:id="rId3"/>
    <p:sldId id="277" r:id="rId4"/>
    <p:sldId id="271" r:id="rId5"/>
    <p:sldId id="276" r:id="rId6"/>
    <p:sldId id="263" r:id="rId7"/>
    <p:sldId id="272" r:id="rId8"/>
    <p:sldId id="273" r:id="rId9"/>
    <p:sldId id="267" r:id="rId10"/>
    <p:sldId id="270" r:id="rId11"/>
    <p:sldId id="264" r:id="rId12"/>
    <p:sldId id="265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51"/>
    <p:restoredTop sz="94407"/>
  </p:normalViewPr>
  <p:slideViewPr>
    <p:cSldViewPr snapToGrid="0" snapToObjects="1">
      <p:cViewPr varScale="1">
        <p:scale>
          <a:sx n="77" d="100"/>
          <a:sy n="77" d="100"/>
        </p:scale>
        <p:origin x="47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DEC2-D373-C144-9989-E48E3CF07E99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F7F-A767-6F44-8124-CE485D4C9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57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39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39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2EAA-BA00-2147-ABD6-74B03946A8D6}" type="datetime1">
              <a:rPr lang="en-GB" smtClean="0"/>
              <a:t>25/03/2020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A56C-63C6-2C4E-A356-F272D297E791}" type="datetime1">
              <a:rPr lang="en-GB" smtClean="0"/>
              <a:t>25/03/2020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F4B7-5C40-B147-BA95-9C339BAB8859}" type="datetime1">
              <a:rPr lang="en-GB" smtClean="0"/>
              <a:t>25/03/2020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705F-C3EB-FF4F-87E5-9C46E36743D0}" type="datetime1">
              <a:rPr lang="en-GB" smtClean="0"/>
              <a:t>25/03/2020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C1C7-0CCE-9F40-AD83-72FAAD15F1AB}" type="datetime1">
              <a:rPr lang="en-GB" smtClean="0"/>
              <a:t>25/03/2020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FA1B-12CC-2041-8555-EC33A6D58207}" type="datetime1">
              <a:rPr lang="en-GB" smtClean="0"/>
              <a:t>25/03/2020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377C-CC5F-A249-8F15-9711F1AB9308}" type="datetime1">
              <a:rPr lang="en-GB" smtClean="0"/>
              <a:t>25/03/2020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2607-D85E-5542-928B-D3CCCE2355D1}" type="datetime1">
              <a:rPr lang="en-GB" smtClean="0"/>
              <a:t>25/03/2020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9C97-0E73-5743-AB91-3CA412E8CD33}" type="datetime1">
              <a:rPr lang="en-GB" smtClean="0"/>
              <a:t>25/03/2020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52E4-20F1-EA48-8DD4-61F9E212110B}" type="datetime1">
              <a:rPr lang="en-GB" smtClean="0"/>
              <a:t>25/03/2020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53BB-8561-924D-A6E8-6BB383B31666}" type="datetime1">
              <a:rPr lang="en-GB" smtClean="0"/>
              <a:t>25/03/2020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7B188-933C-F54B-A7A5-8CEBDC99A23F}" type="datetime1">
              <a:rPr lang="en-GB" smtClean="0"/>
              <a:t>25/03/2020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8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ldline.org.uk/info-advice/you-your-body/puberty/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onggxBVl4qw" TargetMode="External"/><Relationship Id="rId4" Type="http://schemas.openxmlformats.org/officeDocument/2006/relationships/hyperlink" Target="https://youtu.be/umpBnIxOqy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youtu.be/reC8CV8NF5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39788"/>
            <a:ext cx="9144000" cy="1655762"/>
          </a:xfrm>
        </p:spPr>
        <p:txBody>
          <a:bodyPr>
            <a:normAutofit fontScale="90000"/>
          </a:bodyPr>
          <a:lstStyle/>
          <a:p>
            <a:r>
              <a:rPr lang="en-GB" b="1"/>
              <a:t>My </a:t>
            </a:r>
            <a:r>
              <a:rPr lang="en-GB" b="1" dirty="0"/>
              <a:t>body now: </a:t>
            </a:r>
            <a:br>
              <a:rPr lang="en-GB" b="1" dirty="0"/>
            </a:br>
            <a:r>
              <a:rPr lang="en-GB" b="1" dirty="0"/>
              <a:t>How my body changes as I grow</a:t>
            </a:r>
            <a:r>
              <a:rPr lang="en-US" b="1" dirty="0"/>
              <a:t> </a:t>
            </a:r>
            <a:endParaRPr lang="en-US" b="1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09731"/>
            <a:ext cx="9144000" cy="2410019"/>
          </a:xfrm>
        </p:spPr>
        <p:txBody>
          <a:bodyPr>
            <a:normAutofit lnSpcReduction="10000"/>
          </a:bodyPr>
          <a:lstStyle/>
          <a:p>
            <a:pPr lvl="0" algn="l"/>
            <a:r>
              <a:rPr lang="en-GB" dirty="0"/>
              <a:t>I can name parts of my body. </a:t>
            </a:r>
          </a:p>
          <a:p>
            <a:pPr lvl="0" algn="l"/>
            <a:r>
              <a:rPr lang="en-GB" dirty="0"/>
              <a:t>I can talk about the different parts of my body and what they do.  </a:t>
            </a:r>
          </a:p>
          <a:p>
            <a:pPr lvl="0" algn="l"/>
            <a:r>
              <a:rPr lang="en-GB" dirty="0"/>
              <a:t>I can describe the changes that take place with puberty. </a:t>
            </a:r>
          </a:p>
          <a:p>
            <a:pPr lvl="0" algn="l"/>
            <a:r>
              <a:rPr lang="en-GB" dirty="0"/>
              <a:t>I understand how to maintain personal hygiene. </a:t>
            </a:r>
          </a:p>
          <a:p>
            <a:pPr lvl="0" algn="l"/>
            <a:r>
              <a:rPr lang="en-GB" dirty="0"/>
              <a:t>I can identify things to do or someone to talk to if I have a question or a worry.</a:t>
            </a:r>
          </a:p>
          <a:p>
            <a:pPr lvl="0" algn="l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44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8FE679C3-19A3-4E9A-A9B6-6C0C1B68FB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1CB10-5FB7-4DD6-BBD7-61FFB8257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2688" y="1559182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4000" b="1" dirty="0">
                <a:solidFill>
                  <a:srgbClr val="000000"/>
                </a:solidFill>
              </a:rPr>
              <a:t>What’s the most annoying thing about puberty?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61C6ED-8F17-4C2C-8A23-5773296A2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36367" y="6223702"/>
            <a:ext cx="5289562" cy="314067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100">
                <a:solidFill>
                  <a:srgbClr val="898989"/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061870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8FA95789-6446-4A5A-9BC2-9F12B7CB56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600000"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1613" y="1080699"/>
            <a:ext cx="5614874" cy="4499007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endParaRPr lang="en-GB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000000"/>
                </a:solidFill>
              </a:rPr>
              <a:t>Personal hygiene</a:t>
            </a:r>
            <a:r>
              <a:rPr lang="en-GB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</a:rPr>
              <a:t>If you don’t keep yourself and your things clean, then bacteria can grow.</a:t>
            </a:r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dirty="0"/>
              <a:t>What can you do to look after yourself and keep you and your things clean?</a:t>
            </a:r>
          </a:p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36367" y="6223702"/>
            <a:ext cx="5289562" cy="314067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100">
                <a:solidFill>
                  <a:srgbClr val="898989"/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369812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9460" y="2738563"/>
            <a:ext cx="5298331" cy="13338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5400" b="1" dirty="0">
                <a:latin typeface="+mj-lt"/>
              </a:rPr>
              <a:t>Body hygiene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 rot="20529814">
            <a:off x="2267357" y="708996"/>
            <a:ext cx="10325100" cy="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4800" dirty="0">
                <a:latin typeface="+mj-lt"/>
              </a:rPr>
              <a:t>Oral hygiene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 rot="20253225">
            <a:off x="3721571" y="2946466"/>
            <a:ext cx="6191250" cy="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800" dirty="0">
                <a:latin typeface="+mj-lt"/>
              </a:rPr>
              <a:t>Hair care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41345" y="3545117"/>
            <a:ext cx="6191250" cy="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800" dirty="0">
                <a:latin typeface="+mj-lt"/>
              </a:rPr>
              <a:t>Feet &amp; shoes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 rot="1558736">
            <a:off x="5459011" y="2927274"/>
            <a:ext cx="6191250" cy="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800" dirty="0">
                <a:latin typeface="+mj-lt"/>
              </a:rPr>
              <a:t>Hand hygiene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 rot="1024168">
            <a:off x="5750398" y="4661631"/>
            <a:ext cx="3706041" cy="79387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800" dirty="0">
                <a:latin typeface="+mj-lt"/>
              </a:rPr>
              <a:t>Clothes hygiene</a:t>
            </a:r>
            <a:endParaRPr lang="en-US" sz="48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10770">
            <a:off x="7274807" y="404876"/>
            <a:ext cx="4124326" cy="25038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86419">
            <a:off x="850317" y="273967"/>
            <a:ext cx="1756369" cy="35127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8273" y="3667348"/>
            <a:ext cx="1968736" cy="24091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56930">
            <a:off x="1559869" y="3967559"/>
            <a:ext cx="2159000" cy="2159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90755">
            <a:off x="4314305" y="5032489"/>
            <a:ext cx="2870652" cy="14353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731" y="198988"/>
            <a:ext cx="4687415" cy="234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517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B70C87-6D49-4850-A749-A4BFED9CB6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467" y="1217441"/>
            <a:ext cx="4706803" cy="378883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3200" dirty="0"/>
              <a:t>If you are worried about body changes and puberty, who can you talk to?</a:t>
            </a:r>
          </a:p>
          <a:p>
            <a:pPr marL="0" indent="0">
              <a:buNone/>
            </a:pPr>
            <a:endParaRPr lang="en-GB" sz="40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4000" b="1" dirty="0">
                <a:solidFill>
                  <a:srgbClr val="000000"/>
                </a:solidFill>
              </a:rPr>
              <a:t>Childline</a:t>
            </a:r>
            <a:endParaRPr lang="en-GB" sz="4000" b="1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2400" u="sng" dirty="0">
                <a:solidFill>
                  <a:srgbClr val="000000"/>
                </a:solidFill>
                <a:hlinkClick r:id="rId3"/>
              </a:rPr>
              <a:t>https://www.childline.org.uk/info-advice/you-your-body/puberty/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5661" y="6223702"/>
            <a:ext cx="6584750" cy="314067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>
                <a:solidFill>
                  <a:srgbClr val="898989"/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063159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5ED195C-357A-4576-A77E-8FE2D87F7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9">
            <a:extLst>
              <a:ext uri="{FF2B5EF4-FFF2-40B4-BE49-F238E27FC236}">
                <a16:creationId xmlns:a16="http://schemas.microsoft.com/office/drawing/2014/main" id="{D52963C7-62FD-4B55-A688-FA0FE912E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546E9B04-3B37-4DE2-8592-1A4AD1C2C8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374" r="4" b="7647"/>
          <a:stretch/>
        </p:blipFill>
        <p:spPr>
          <a:xfrm>
            <a:off x="804672" y="803050"/>
            <a:ext cx="3026664" cy="1589689"/>
          </a:xfrm>
          <a:prstGeom prst="rect">
            <a:avLst/>
          </a:prstGeom>
        </p:spPr>
      </p:pic>
      <p:pic>
        <p:nvPicPr>
          <p:cNvPr id="9" name="Picture 8" descr="A boy in a striped shirt and smiling at the camera&#10;&#10;Description automatically generated">
            <a:extLst>
              <a:ext uri="{FF2B5EF4-FFF2-40B4-BE49-F238E27FC236}">
                <a16:creationId xmlns:a16="http://schemas.microsoft.com/office/drawing/2014/main" id="{90D00381-3F34-45ED-99AB-09DC4A18C3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535" r="4" b="25222"/>
          <a:stretch/>
        </p:blipFill>
        <p:spPr>
          <a:xfrm>
            <a:off x="804671" y="2553605"/>
            <a:ext cx="3026665" cy="1589689"/>
          </a:xfrm>
          <a:prstGeom prst="rect">
            <a:avLst/>
          </a:prstGeom>
        </p:spPr>
      </p:pic>
      <p:pic>
        <p:nvPicPr>
          <p:cNvPr id="10" name="Picture 9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4E633520-4BFB-47F3-91BE-D4C150103C1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950" r="4" b="17034"/>
          <a:stretch/>
        </p:blipFill>
        <p:spPr>
          <a:xfrm>
            <a:off x="804672" y="4304161"/>
            <a:ext cx="3026664" cy="1603857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150E4-5806-465E-B39B-A4BBDEC40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878" y="1320670"/>
            <a:ext cx="6422848" cy="37854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/>
              <a:t>Puberty</a:t>
            </a:r>
            <a:r>
              <a:rPr lang="en-GB" dirty="0"/>
              <a:t> is the time in your life when your body begins to change. </a:t>
            </a:r>
          </a:p>
          <a:p>
            <a:pPr marL="0" indent="0">
              <a:buNone/>
            </a:pPr>
            <a:r>
              <a:rPr lang="en-GB" dirty="0"/>
              <a:t>Some of the changes are about preparing your adult body for reproduction – that is to have a baby, if that’s what you want to do. </a:t>
            </a:r>
          </a:p>
          <a:p>
            <a:pPr marL="0" indent="0">
              <a:buNone/>
            </a:pPr>
            <a:r>
              <a:rPr lang="en-GB" dirty="0"/>
              <a:t>Some changes you can see.</a:t>
            </a:r>
          </a:p>
          <a:p>
            <a:pPr marL="0" indent="0">
              <a:buNone/>
            </a:pPr>
            <a:r>
              <a:rPr lang="en-GB" dirty="0"/>
              <a:t>Some changes happen inside your body.</a:t>
            </a:r>
          </a:p>
          <a:p>
            <a:pPr marL="0" indent="0">
              <a:buNone/>
            </a:pPr>
            <a:r>
              <a:rPr lang="en-GB" dirty="0"/>
              <a:t>Puberty happens at different times to people.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28E9D0-575C-4091-933A-202B47F54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16180" y="6356350"/>
            <a:ext cx="638814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31636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16878" y="629266"/>
            <a:ext cx="6422849" cy="167660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+mn-lt"/>
              </a:rPr>
              <a:t>When will puberty happen to me?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625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erson riding on the back of a bicycle&#10;&#10;Description automatically generated">
            <a:extLst>
              <a:ext uri="{FF2B5EF4-FFF2-40B4-BE49-F238E27FC236}">
                <a16:creationId xmlns:a16="http://schemas.microsoft.com/office/drawing/2014/main" id="{F9135201-266C-4FF1-AA55-78D07DA692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2973" y="803049"/>
            <a:ext cx="1670062" cy="2470743"/>
          </a:xfrm>
          <a:prstGeom prst="rect">
            <a:avLst/>
          </a:prstGeom>
          <a:effectLst/>
        </p:spPr>
      </p:pic>
      <p:pic>
        <p:nvPicPr>
          <p:cNvPr id="9" name="Picture 8" descr="A picture containing person, outdoor, young, man&#10;&#10;Description automatically generated">
            <a:extLst>
              <a:ext uri="{FF2B5EF4-FFF2-40B4-BE49-F238E27FC236}">
                <a16:creationId xmlns:a16="http://schemas.microsoft.com/office/drawing/2014/main" id="{34B7C589-9D04-4926-BF5D-DCD280E130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116" y="3461344"/>
            <a:ext cx="2739775" cy="2438400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8E9BC27-77F8-4F4B-A043-CAAEDEB86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7330" y="2038420"/>
            <a:ext cx="6422848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Puberty changes happen over several years. Usually between the ages of 9 and 16. </a:t>
            </a:r>
          </a:p>
          <a:p>
            <a:pPr marL="0" indent="0">
              <a:buNone/>
            </a:pPr>
            <a:r>
              <a:rPr lang="en-GB" dirty="0"/>
              <a:t>Some changes in your body might be happening now, some will happen later. This is different for everybody.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097781" y="6355080"/>
            <a:ext cx="6441946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err="1"/>
              <a:t>rshp.scot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01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82896A-A9CA-46C7-A469-D6D1351177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349" y="1676843"/>
            <a:ext cx="3661831" cy="352451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CF35F-61C0-457F-8F90-23BA47713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1292207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00000"/>
                </a:solidFill>
              </a:rPr>
              <a:t>Puberty in girls: Boobs and more</a:t>
            </a:r>
            <a:r>
              <a:rPr lang="en-GB" dirty="0">
                <a:solidFill>
                  <a:srgbClr val="000000"/>
                </a:solidFill>
              </a:rPr>
              <a:t> (duration 3 minutes 8)  </a:t>
            </a:r>
            <a:r>
              <a:rPr lang="en-GB" u="sng" dirty="0">
                <a:solidFill>
                  <a:srgbClr val="000000"/>
                </a:solidFill>
                <a:hlinkClick r:id="rId4"/>
              </a:rPr>
              <a:t>https://youtu.be/umpBnIxOqy8</a:t>
            </a:r>
            <a:r>
              <a:rPr lang="en-GB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endParaRPr lang="en-GB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000000"/>
                </a:solidFill>
              </a:rPr>
              <a:t>Top signs boys are in puberty</a:t>
            </a:r>
            <a:r>
              <a:rPr lang="en-GB" dirty="0">
                <a:solidFill>
                  <a:srgbClr val="000000"/>
                </a:solidFill>
              </a:rPr>
              <a:t> (duration 3 minutes 24) </a:t>
            </a:r>
            <a:r>
              <a:rPr lang="en-GB" u="sng" dirty="0">
                <a:solidFill>
                  <a:srgbClr val="000000"/>
                </a:solidFill>
                <a:hlinkClick r:id="rId5"/>
              </a:rPr>
              <a:t>https://youtu.be/onggxBVl4qw</a:t>
            </a:r>
            <a:r>
              <a:rPr lang="en-GB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ACF268-80BC-4033-BFDA-ACE5B51EC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36367" y="6223702"/>
            <a:ext cx="5289562" cy="314067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100">
                <a:solidFill>
                  <a:srgbClr val="898989"/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736607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5ED195C-357A-4576-A77E-8FE2D87F7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9">
            <a:extLst>
              <a:ext uri="{FF2B5EF4-FFF2-40B4-BE49-F238E27FC236}">
                <a16:creationId xmlns:a16="http://schemas.microsoft.com/office/drawing/2014/main" id="{D52963C7-62FD-4B55-A688-FA0FE912E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546E9B04-3B37-4DE2-8592-1A4AD1C2C8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374" r="4" b="7647"/>
          <a:stretch/>
        </p:blipFill>
        <p:spPr>
          <a:xfrm>
            <a:off x="804672" y="803050"/>
            <a:ext cx="3026664" cy="1589689"/>
          </a:xfrm>
          <a:prstGeom prst="rect">
            <a:avLst/>
          </a:prstGeom>
        </p:spPr>
      </p:pic>
      <p:pic>
        <p:nvPicPr>
          <p:cNvPr id="9" name="Picture 8" descr="A boy in a striped shirt and smiling at the camera&#10;&#10;Description automatically generated">
            <a:extLst>
              <a:ext uri="{FF2B5EF4-FFF2-40B4-BE49-F238E27FC236}">
                <a16:creationId xmlns:a16="http://schemas.microsoft.com/office/drawing/2014/main" id="{90D00381-3F34-45ED-99AB-09DC4A18C3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535" r="4" b="25222"/>
          <a:stretch/>
        </p:blipFill>
        <p:spPr>
          <a:xfrm>
            <a:off x="804671" y="2553605"/>
            <a:ext cx="3026665" cy="1589689"/>
          </a:xfrm>
          <a:prstGeom prst="rect">
            <a:avLst/>
          </a:prstGeom>
        </p:spPr>
      </p:pic>
      <p:pic>
        <p:nvPicPr>
          <p:cNvPr id="10" name="Picture 9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4E633520-4BFB-47F3-91BE-D4C150103C1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950" r="4" b="17034"/>
          <a:stretch/>
        </p:blipFill>
        <p:spPr>
          <a:xfrm>
            <a:off x="804672" y="4304161"/>
            <a:ext cx="3026664" cy="1603857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150E4-5806-465E-B39B-A4BBDEC40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878" y="1320670"/>
            <a:ext cx="4931583" cy="37854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dirty="0"/>
              <a:t>Can you remember what changes happen to our bodies with puberty?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28E9D0-575C-4091-933A-202B47F54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16180" y="6356350"/>
            <a:ext cx="638814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279375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99A8B4F-0FED-46C0-9186-5A8E116D8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A6861EE-7660-46C9-80BD-173B8F745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807" y="1446416"/>
            <a:ext cx="4650524" cy="3639289"/>
          </a:xfrm>
        </p:spPr>
        <p:txBody>
          <a:bodyPr numCol="1" anchor="ctr">
            <a:no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00000"/>
                </a:solidFill>
              </a:rPr>
              <a:t>Changes with puberty</a:t>
            </a:r>
            <a:endParaRPr lang="en-US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GB" dirty="0">
              <a:solidFill>
                <a:srgbClr val="000000"/>
              </a:solidFill>
            </a:endParaRPr>
          </a:p>
          <a:p>
            <a:pPr lvl="0"/>
            <a:r>
              <a:rPr lang="en-GB" dirty="0">
                <a:solidFill>
                  <a:srgbClr val="000000"/>
                </a:solidFill>
              </a:rPr>
              <a:t>Facial hair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GB" dirty="0">
                <a:solidFill>
                  <a:srgbClr val="000000"/>
                </a:solidFill>
              </a:rPr>
              <a:t>Body hair – genitals, arm pits and body generally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GB" dirty="0">
                <a:solidFill>
                  <a:srgbClr val="000000"/>
                </a:solidFill>
              </a:rPr>
              <a:t>Changes in skin – possibly spots/acne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GB" dirty="0">
                <a:solidFill>
                  <a:srgbClr val="000000"/>
                </a:solidFill>
              </a:rPr>
              <a:t>Girls breasts grow – some boys develop breasts too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GB" dirty="0">
                <a:solidFill>
                  <a:srgbClr val="000000"/>
                </a:solidFill>
              </a:rPr>
              <a:t>Increase in size of nipples (both boys and girls)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8A69B74-22E3-47CC-823F-18BE7930C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636" y="2960687"/>
            <a:ext cx="2668748" cy="2668748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71">
            <a:extLst>
              <a:ext uri="{FF2B5EF4-FFF2-40B4-BE49-F238E27FC236}">
                <a16:creationId xmlns:a16="http://schemas.microsoft.com/office/drawing/2014/main" id="{1778637B-5DB8-4A75-B2E6-FC2B1BB9A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014" y="2"/>
            <a:ext cx="4034987" cy="3428147"/>
          </a:xfrm>
          <a:custGeom>
            <a:avLst/>
            <a:gdLst>
              <a:gd name="connsiteX0" fmla="*/ 350825 w 4034987"/>
              <a:gd name="connsiteY0" fmla="*/ 0 h 3428147"/>
              <a:gd name="connsiteX1" fmla="*/ 4034987 w 4034987"/>
              <a:gd name="connsiteY1" fmla="*/ 0 h 3428147"/>
              <a:gd name="connsiteX2" fmla="*/ 4034987 w 4034987"/>
              <a:gd name="connsiteY2" fmla="*/ 2505205 h 3428147"/>
              <a:gd name="connsiteX3" fmla="*/ 3951822 w 4034987"/>
              <a:gd name="connsiteY3" fmla="*/ 2616420 h 3428147"/>
              <a:gd name="connsiteX4" fmla="*/ 2230590 w 4034987"/>
              <a:gd name="connsiteY4" fmla="*/ 3428147 h 3428147"/>
              <a:gd name="connsiteX5" fmla="*/ 0 w 4034987"/>
              <a:gd name="connsiteY5" fmla="*/ 1197557 h 3428147"/>
              <a:gd name="connsiteX6" fmla="*/ 269220 w 4034987"/>
              <a:gd name="connsiteY6" fmla="*/ 134326 h 342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987" h="3428147">
                <a:moveTo>
                  <a:pt x="350825" y="0"/>
                </a:moveTo>
                <a:lnTo>
                  <a:pt x="4034987" y="0"/>
                </a:lnTo>
                <a:lnTo>
                  <a:pt x="4034987" y="2505205"/>
                </a:lnTo>
                <a:lnTo>
                  <a:pt x="3951822" y="2616420"/>
                </a:lnTo>
                <a:cubicBezTo>
                  <a:pt x="3542699" y="3112162"/>
                  <a:pt x="2923546" y="3428147"/>
                  <a:pt x="2230590" y="3428147"/>
                </a:cubicBezTo>
                <a:cubicBezTo>
                  <a:pt x="998669" y="3428147"/>
                  <a:pt x="0" y="2429478"/>
                  <a:pt x="0" y="1197557"/>
                </a:cubicBezTo>
                <a:cubicBezTo>
                  <a:pt x="0" y="812582"/>
                  <a:pt x="97526" y="450385"/>
                  <a:pt x="269220" y="13432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5557D2-215D-4561-9460-4119946614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9027828" y="210817"/>
            <a:ext cx="2669870" cy="2429582"/>
          </a:xfrm>
          <a:prstGeom prst="rect">
            <a:avLst/>
          </a:prstGeom>
        </p:spPr>
      </p:pic>
      <p:pic>
        <p:nvPicPr>
          <p:cNvPr id="5" name="Picture 4" descr="A picture containing person, wall, indoor, clothing&#10;&#10;Description automatically generated">
            <a:extLst>
              <a:ext uri="{FF2B5EF4-FFF2-40B4-BE49-F238E27FC236}">
                <a16:creationId xmlns:a16="http://schemas.microsoft.com/office/drawing/2014/main" id="{415F0CAB-C3F4-4D97-9E4D-42C416E7C8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534453" y="3478741"/>
            <a:ext cx="1765877" cy="160696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5661" y="6223702"/>
            <a:ext cx="5829534" cy="314067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>
                <a:solidFill>
                  <a:srgbClr val="898989"/>
                </a:solidFill>
              </a:rPr>
              <a:t>rshp.scot</a:t>
            </a:r>
          </a:p>
        </p:txBody>
      </p:sp>
      <p:sp>
        <p:nvSpPr>
          <p:cNvPr id="27" name="Freeform 75">
            <a:extLst>
              <a:ext uri="{FF2B5EF4-FFF2-40B4-BE49-F238E27FC236}">
                <a16:creationId xmlns:a16="http://schemas.microsoft.com/office/drawing/2014/main" id="{0035A30C-45F3-4EFB-B2E8-6E2A11843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9131" y="4258570"/>
            <a:ext cx="3132869" cy="2599430"/>
          </a:xfrm>
          <a:custGeom>
            <a:avLst/>
            <a:gdLst>
              <a:gd name="connsiteX0" fmla="*/ 1612418 w 3061881"/>
              <a:gd name="connsiteY0" fmla="*/ 0 h 2540529"/>
              <a:gd name="connsiteX1" fmla="*/ 3030226 w 3061881"/>
              <a:gd name="connsiteY1" fmla="*/ 843844 h 2540529"/>
              <a:gd name="connsiteX2" fmla="*/ 3061881 w 3061881"/>
              <a:gd name="connsiteY2" fmla="*/ 909556 h 2540529"/>
              <a:gd name="connsiteX3" fmla="*/ 3061881 w 3061881"/>
              <a:gd name="connsiteY3" fmla="*/ 2315281 h 2540529"/>
              <a:gd name="connsiteX4" fmla="*/ 3030226 w 3061881"/>
              <a:gd name="connsiteY4" fmla="*/ 2380992 h 2540529"/>
              <a:gd name="connsiteX5" fmla="*/ 2949460 w 3061881"/>
              <a:gd name="connsiteY5" fmla="*/ 2513937 h 2540529"/>
              <a:gd name="connsiteX6" fmla="*/ 2929575 w 3061881"/>
              <a:gd name="connsiteY6" fmla="*/ 2540529 h 2540529"/>
              <a:gd name="connsiteX7" fmla="*/ 295261 w 3061881"/>
              <a:gd name="connsiteY7" fmla="*/ 2540529 h 2540529"/>
              <a:gd name="connsiteX8" fmla="*/ 275376 w 3061881"/>
              <a:gd name="connsiteY8" fmla="*/ 2513937 h 2540529"/>
              <a:gd name="connsiteX9" fmla="*/ 0 w 3061881"/>
              <a:gd name="connsiteY9" fmla="*/ 1612418 h 2540529"/>
              <a:gd name="connsiteX10" fmla="*/ 1612418 w 3061881"/>
              <a:gd name="connsiteY10" fmla="*/ 0 h 254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1881" h="2540529">
                <a:moveTo>
                  <a:pt x="1612418" y="0"/>
                </a:moveTo>
                <a:cubicBezTo>
                  <a:pt x="2224646" y="0"/>
                  <a:pt x="2757180" y="341213"/>
                  <a:pt x="3030226" y="843844"/>
                </a:cubicBezTo>
                <a:lnTo>
                  <a:pt x="3061881" y="909556"/>
                </a:lnTo>
                <a:lnTo>
                  <a:pt x="3061881" y="2315281"/>
                </a:lnTo>
                <a:lnTo>
                  <a:pt x="3030226" y="2380992"/>
                </a:lnTo>
                <a:cubicBezTo>
                  <a:pt x="3005404" y="2426686"/>
                  <a:pt x="2978437" y="2471046"/>
                  <a:pt x="2949460" y="2513937"/>
                </a:cubicBezTo>
                <a:lnTo>
                  <a:pt x="2929575" y="2540529"/>
                </a:lnTo>
                <a:lnTo>
                  <a:pt x="295261" y="2540529"/>
                </a:lnTo>
                <a:lnTo>
                  <a:pt x="275376" y="2513937"/>
                </a:lnTo>
                <a:cubicBezTo>
                  <a:pt x="101518" y="2256593"/>
                  <a:pt x="0" y="1946361"/>
                  <a:pt x="0" y="1612418"/>
                </a:cubicBezTo>
                <a:cubicBezTo>
                  <a:pt x="0" y="721904"/>
                  <a:pt x="721904" y="0"/>
                  <a:pt x="161241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A person wearing a black shirt&#10;&#10;Description automatically generated">
            <a:extLst>
              <a:ext uri="{FF2B5EF4-FFF2-40B4-BE49-F238E27FC236}">
                <a16:creationId xmlns:a16="http://schemas.microsoft.com/office/drawing/2014/main" id="{0A42451A-9BC5-449C-817A-7F54723E95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2864" y="5010263"/>
            <a:ext cx="2373524" cy="166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168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99A8B4F-0FED-46C0-9186-5A8E116D8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6861EE-7660-46C9-80BD-173B8F745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479" y="1714075"/>
            <a:ext cx="4650524" cy="3639289"/>
          </a:xfrm>
        </p:spPr>
        <p:txBody>
          <a:bodyPr numCol="1" anchor="ctr">
            <a:no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00000"/>
                </a:solidFill>
              </a:rPr>
              <a:t>Changes with puberty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endParaRPr lang="en-GB" dirty="0">
              <a:solidFill>
                <a:srgbClr val="000000"/>
              </a:solidFill>
            </a:endParaRPr>
          </a:p>
          <a:p>
            <a:pPr lvl="0"/>
            <a:r>
              <a:rPr lang="en-GB" dirty="0">
                <a:solidFill>
                  <a:srgbClr val="000000"/>
                </a:solidFill>
              </a:rPr>
              <a:t>Sweating and change of smell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GB" dirty="0">
                <a:solidFill>
                  <a:srgbClr val="000000"/>
                </a:solidFill>
              </a:rPr>
              <a:t>Body shape – shoulders, hips or thighs</a:t>
            </a:r>
          </a:p>
          <a:p>
            <a:r>
              <a:rPr lang="en-GB" dirty="0">
                <a:solidFill>
                  <a:srgbClr val="000000"/>
                </a:solidFill>
              </a:rPr>
              <a:t>Stronger feelings of being attracted to another person</a:t>
            </a:r>
          </a:p>
          <a:p>
            <a:pPr lvl="0"/>
            <a:r>
              <a:rPr lang="en-GB" dirty="0">
                <a:solidFill>
                  <a:srgbClr val="000000"/>
                </a:solidFill>
              </a:rPr>
              <a:t>Sexual feelings/masturbation</a:t>
            </a:r>
          </a:p>
          <a:p>
            <a:pPr marL="0" lv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8A69B74-22E3-47CC-823F-18BE7930C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636" y="2960687"/>
            <a:ext cx="2668748" cy="2668748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71">
            <a:extLst>
              <a:ext uri="{FF2B5EF4-FFF2-40B4-BE49-F238E27FC236}">
                <a16:creationId xmlns:a16="http://schemas.microsoft.com/office/drawing/2014/main" id="{1778637B-5DB8-4A75-B2E6-FC2B1BB9A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014" y="2"/>
            <a:ext cx="4034987" cy="3428147"/>
          </a:xfrm>
          <a:custGeom>
            <a:avLst/>
            <a:gdLst>
              <a:gd name="connsiteX0" fmla="*/ 350825 w 4034987"/>
              <a:gd name="connsiteY0" fmla="*/ 0 h 3428147"/>
              <a:gd name="connsiteX1" fmla="*/ 4034987 w 4034987"/>
              <a:gd name="connsiteY1" fmla="*/ 0 h 3428147"/>
              <a:gd name="connsiteX2" fmla="*/ 4034987 w 4034987"/>
              <a:gd name="connsiteY2" fmla="*/ 2505205 h 3428147"/>
              <a:gd name="connsiteX3" fmla="*/ 3951822 w 4034987"/>
              <a:gd name="connsiteY3" fmla="*/ 2616420 h 3428147"/>
              <a:gd name="connsiteX4" fmla="*/ 2230590 w 4034987"/>
              <a:gd name="connsiteY4" fmla="*/ 3428147 h 3428147"/>
              <a:gd name="connsiteX5" fmla="*/ 0 w 4034987"/>
              <a:gd name="connsiteY5" fmla="*/ 1197557 h 3428147"/>
              <a:gd name="connsiteX6" fmla="*/ 269220 w 4034987"/>
              <a:gd name="connsiteY6" fmla="*/ 134326 h 342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987" h="3428147">
                <a:moveTo>
                  <a:pt x="350825" y="0"/>
                </a:moveTo>
                <a:lnTo>
                  <a:pt x="4034987" y="0"/>
                </a:lnTo>
                <a:lnTo>
                  <a:pt x="4034987" y="2505205"/>
                </a:lnTo>
                <a:lnTo>
                  <a:pt x="3951822" y="2616420"/>
                </a:lnTo>
                <a:cubicBezTo>
                  <a:pt x="3542699" y="3112162"/>
                  <a:pt x="2923546" y="3428147"/>
                  <a:pt x="2230590" y="3428147"/>
                </a:cubicBezTo>
                <a:cubicBezTo>
                  <a:pt x="998669" y="3428147"/>
                  <a:pt x="0" y="2429478"/>
                  <a:pt x="0" y="1197557"/>
                </a:cubicBezTo>
                <a:cubicBezTo>
                  <a:pt x="0" y="812582"/>
                  <a:pt x="97526" y="450385"/>
                  <a:pt x="269220" y="13432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 descr="A picture containing outdoor, person, woman, phone&#10;&#10;Description automatically generated">
            <a:extLst>
              <a:ext uri="{FF2B5EF4-FFF2-40B4-BE49-F238E27FC236}">
                <a16:creationId xmlns:a16="http://schemas.microsoft.com/office/drawing/2014/main" id="{490DD5B8-2288-4931-BD2E-FAC6044EB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4738" y="210817"/>
            <a:ext cx="2936050" cy="2429582"/>
          </a:xfrm>
          <a:prstGeom prst="rect">
            <a:avLst/>
          </a:prstGeom>
        </p:spPr>
      </p:pic>
      <p:pic>
        <p:nvPicPr>
          <p:cNvPr id="6" name="Picture 5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F945E418-C011-4CA6-B8A4-5C9F157E1B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6864" y="3478741"/>
            <a:ext cx="1761056" cy="160696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5661" y="6223702"/>
            <a:ext cx="5829534" cy="314067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>
                <a:solidFill>
                  <a:srgbClr val="898989"/>
                </a:solidFill>
              </a:rPr>
              <a:t>rshp.scot</a:t>
            </a:r>
          </a:p>
        </p:txBody>
      </p:sp>
      <p:sp>
        <p:nvSpPr>
          <p:cNvPr id="21" name="Freeform 75">
            <a:extLst>
              <a:ext uri="{FF2B5EF4-FFF2-40B4-BE49-F238E27FC236}">
                <a16:creationId xmlns:a16="http://schemas.microsoft.com/office/drawing/2014/main" id="{0035A30C-45F3-4EFB-B2E8-6E2A11843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9131" y="4258570"/>
            <a:ext cx="3132869" cy="2599430"/>
          </a:xfrm>
          <a:custGeom>
            <a:avLst/>
            <a:gdLst>
              <a:gd name="connsiteX0" fmla="*/ 1612418 w 3061881"/>
              <a:gd name="connsiteY0" fmla="*/ 0 h 2540529"/>
              <a:gd name="connsiteX1" fmla="*/ 3030226 w 3061881"/>
              <a:gd name="connsiteY1" fmla="*/ 843844 h 2540529"/>
              <a:gd name="connsiteX2" fmla="*/ 3061881 w 3061881"/>
              <a:gd name="connsiteY2" fmla="*/ 909556 h 2540529"/>
              <a:gd name="connsiteX3" fmla="*/ 3061881 w 3061881"/>
              <a:gd name="connsiteY3" fmla="*/ 2315281 h 2540529"/>
              <a:gd name="connsiteX4" fmla="*/ 3030226 w 3061881"/>
              <a:gd name="connsiteY4" fmla="*/ 2380992 h 2540529"/>
              <a:gd name="connsiteX5" fmla="*/ 2949460 w 3061881"/>
              <a:gd name="connsiteY5" fmla="*/ 2513937 h 2540529"/>
              <a:gd name="connsiteX6" fmla="*/ 2929575 w 3061881"/>
              <a:gd name="connsiteY6" fmla="*/ 2540529 h 2540529"/>
              <a:gd name="connsiteX7" fmla="*/ 295261 w 3061881"/>
              <a:gd name="connsiteY7" fmla="*/ 2540529 h 2540529"/>
              <a:gd name="connsiteX8" fmla="*/ 275376 w 3061881"/>
              <a:gd name="connsiteY8" fmla="*/ 2513937 h 2540529"/>
              <a:gd name="connsiteX9" fmla="*/ 0 w 3061881"/>
              <a:gd name="connsiteY9" fmla="*/ 1612418 h 2540529"/>
              <a:gd name="connsiteX10" fmla="*/ 1612418 w 3061881"/>
              <a:gd name="connsiteY10" fmla="*/ 0 h 254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1881" h="2540529">
                <a:moveTo>
                  <a:pt x="1612418" y="0"/>
                </a:moveTo>
                <a:cubicBezTo>
                  <a:pt x="2224646" y="0"/>
                  <a:pt x="2757180" y="341213"/>
                  <a:pt x="3030226" y="843844"/>
                </a:cubicBezTo>
                <a:lnTo>
                  <a:pt x="3061881" y="909556"/>
                </a:lnTo>
                <a:lnTo>
                  <a:pt x="3061881" y="2315281"/>
                </a:lnTo>
                <a:lnTo>
                  <a:pt x="3030226" y="2380992"/>
                </a:lnTo>
                <a:cubicBezTo>
                  <a:pt x="3005404" y="2426686"/>
                  <a:pt x="2978437" y="2471046"/>
                  <a:pt x="2949460" y="2513937"/>
                </a:cubicBezTo>
                <a:lnTo>
                  <a:pt x="2929575" y="2540529"/>
                </a:lnTo>
                <a:lnTo>
                  <a:pt x="295261" y="2540529"/>
                </a:lnTo>
                <a:lnTo>
                  <a:pt x="275376" y="2513937"/>
                </a:lnTo>
                <a:cubicBezTo>
                  <a:pt x="101518" y="2256593"/>
                  <a:pt x="0" y="1946361"/>
                  <a:pt x="0" y="1612418"/>
                </a:cubicBezTo>
                <a:cubicBezTo>
                  <a:pt x="0" y="721904"/>
                  <a:pt x="721904" y="0"/>
                  <a:pt x="161241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person, wall, indoor, boy&#10;&#10;Description automatically generated">
            <a:extLst>
              <a:ext uri="{FF2B5EF4-FFF2-40B4-BE49-F238E27FC236}">
                <a16:creationId xmlns:a16="http://schemas.microsoft.com/office/drawing/2014/main" id="{F873413B-F56D-44AD-A96C-4A380AFE2A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3568" y="5029277"/>
            <a:ext cx="2432116" cy="162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445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D8E67F2-F753-4E06-8229-4970A6725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4272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EE1BDFD-564B-44A4-841A-50D6A8E75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60">
            <a:extLst>
              <a:ext uri="{FF2B5EF4-FFF2-40B4-BE49-F238E27FC236}">
                <a16:creationId xmlns:a16="http://schemas.microsoft.com/office/drawing/2014/main" id="{007B8288-68CC-4847-8419-CF535B6B7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3882" y="0"/>
            <a:ext cx="3880988" cy="2206512"/>
          </a:xfrm>
          <a:custGeom>
            <a:avLst/>
            <a:gdLst>
              <a:gd name="connsiteX0" fmla="*/ 20753 w 3960193"/>
              <a:gd name="connsiteY0" fmla="*/ 0 h 2251543"/>
              <a:gd name="connsiteX1" fmla="*/ 3939440 w 3960193"/>
              <a:gd name="connsiteY1" fmla="*/ 0 h 2251543"/>
              <a:gd name="connsiteX2" fmla="*/ 3949969 w 3960193"/>
              <a:gd name="connsiteY2" fmla="*/ 68994 h 2251543"/>
              <a:gd name="connsiteX3" fmla="*/ 3960193 w 3960193"/>
              <a:gd name="connsiteY3" fmla="*/ 271447 h 2251543"/>
              <a:gd name="connsiteX4" fmla="*/ 1980096 w 3960193"/>
              <a:gd name="connsiteY4" fmla="*/ 2251543 h 2251543"/>
              <a:gd name="connsiteX5" fmla="*/ 0 w 3960193"/>
              <a:gd name="connsiteY5" fmla="*/ 271447 h 2251543"/>
              <a:gd name="connsiteX6" fmla="*/ 10224 w 3960193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3" h="2251543">
                <a:moveTo>
                  <a:pt x="20753" y="0"/>
                </a:moveTo>
                <a:lnTo>
                  <a:pt x="3939440" y="0"/>
                </a:lnTo>
                <a:lnTo>
                  <a:pt x="3949969" y="68994"/>
                </a:lnTo>
                <a:cubicBezTo>
                  <a:pt x="3956730" y="135559"/>
                  <a:pt x="3960193" y="203099"/>
                  <a:pt x="3960193" y="271447"/>
                </a:cubicBezTo>
                <a:cubicBezTo>
                  <a:pt x="3960193" y="1365024"/>
                  <a:pt x="3073674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4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Content Placeholder 4" descr="A picture containing clothing&#10;&#10;Description automatically generated">
            <a:extLst>
              <a:ext uri="{FF2B5EF4-FFF2-40B4-BE49-F238E27FC236}">
                <a16:creationId xmlns:a16="http://schemas.microsoft.com/office/drawing/2014/main" id="{8DC5551C-2432-440F-9C7E-D8436BA0A8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8251" y="213398"/>
            <a:ext cx="1679948" cy="1679948"/>
          </a:xfrm>
          <a:prstGeom prst="rect">
            <a:avLst/>
          </a:prstGeom>
        </p:spPr>
      </p:pic>
      <p:sp>
        <p:nvSpPr>
          <p:cNvPr id="17" name="Freeform 68">
            <a:extLst>
              <a:ext uri="{FF2B5EF4-FFF2-40B4-BE49-F238E27FC236}">
                <a16:creationId xmlns:a16="http://schemas.microsoft.com/office/drawing/2014/main" id="{32BA8EA8-C1B6-4309-B674-F9F399B96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12701"/>
            <a:ext cx="4942589" cy="3945299"/>
          </a:xfrm>
          <a:custGeom>
            <a:avLst/>
            <a:gdLst>
              <a:gd name="connsiteX0" fmla="*/ 2223943 w 4942589"/>
              <a:gd name="connsiteY0" fmla="*/ 0 h 3945299"/>
              <a:gd name="connsiteX1" fmla="*/ 4942589 w 4942589"/>
              <a:gd name="connsiteY1" fmla="*/ 2718646 h 3945299"/>
              <a:gd name="connsiteX2" fmla="*/ 4728945 w 4942589"/>
              <a:gd name="connsiteY2" fmla="*/ 3776866 h 3945299"/>
              <a:gd name="connsiteX3" fmla="*/ 4647806 w 4942589"/>
              <a:gd name="connsiteY3" fmla="*/ 3945299 h 3945299"/>
              <a:gd name="connsiteX4" fmla="*/ 0 w 4942589"/>
              <a:gd name="connsiteY4" fmla="*/ 3945299 h 3945299"/>
              <a:gd name="connsiteX5" fmla="*/ 0 w 4942589"/>
              <a:gd name="connsiteY5" fmla="*/ 1157971 h 3945299"/>
              <a:gd name="connsiteX6" fmla="*/ 126104 w 4942589"/>
              <a:gd name="connsiteY6" fmla="*/ 989335 h 3945299"/>
              <a:gd name="connsiteX7" fmla="*/ 2223943 w 4942589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2589" h="3945299">
                <a:moveTo>
                  <a:pt x="2223943" y="0"/>
                </a:moveTo>
                <a:cubicBezTo>
                  <a:pt x="3725410" y="0"/>
                  <a:pt x="4942589" y="1217179"/>
                  <a:pt x="4942589" y="2718646"/>
                </a:cubicBezTo>
                <a:cubicBezTo>
                  <a:pt x="4942589" y="3094013"/>
                  <a:pt x="4866516" y="3451612"/>
                  <a:pt x="4728945" y="3776866"/>
                </a:cubicBezTo>
                <a:lnTo>
                  <a:pt x="4647806" y="3945299"/>
                </a:lnTo>
                <a:lnTo>
                  <a:pt x="0" y="3945299"/>
                </a:lnTo>
                <a:lnTo>
                  <a:pt x="0" y="1157971"/>
                </a:lnTo>
                <a:lnTo>
                  <a:pt x="126104" y="989335"/>
                </a:lnTo>
                <a:cubicBezTo>
                  <a:pt x="624744" y="385123"/>
                  <a:pt x="1379368" y="0"/>
                  <a:pt x="2223943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EDD6B9-74BD-4245-9C86-FB6FEDE637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803" y="3875314"/>
            <a:ext cx="2576963" cy="267042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8505" y="1607491"/>
            <a:ext cx="4977578" cy="3639289"/>
          </a:xfrm>
        </p:spPr>
        <p:txBody>
          <a:bodyPr numCol="1" anchor="ctr">
            <a:no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00000"/>
                </a:solidFill>
              </a:rPr>
              <a:t>Changes with puberty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GB" dirty="0">
                <a:solidFill>
                  <a:srgbClr val="000000"/>
                </a:solidFill>
              </a:rPr>
              <a:t>Girls start their period (menstruation) 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GB" dirty="0">
                <a:solidFill>
                  <a:srgbClr val="000000"/>
                </a:solidFill>
              </a:rPr>
              <a:t>Boys voices might get deeper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GB" dirty="0">
                <a:solidFill>
                  <a:srgbClr val="000000"/>
                </a:solidFill>
              </a:rPr>
              <a:t>Boys penis and testicles grow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GB" dirty="0">
                <a:solidFill>
                  <a:srgbClr val="000000"/>
                </a:solidFill>
              </a:rPr>
              <a:t>Boys get erections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GB" dirty="0">
                <a:solidFill>
                  <a:srgbClr val="000000"/>
                </a:solidFill>
              </a:rPr>
              <a:t>Boys produce sperm – if it happens at night when they are asleep it’s called a wet dream</a:t>
            </a:r>
            <a:endParaRPr lang="en-US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930521" y="6223702"/>
            <a:ext cx="3895408" cy="314067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100">
                <a:solidFill>
                  <a:srgbClr val="898989"/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826547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8EECA1-F282-4D13-8579-07B952B85D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349" y="1676843"/>
            <a:ext cx="3661831" cy="352451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9967" y="1080699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00000"/>
                </a:solidFill>
              </a:rPr>
              <a:t>Going through puberty changes</a:t>
            </a:r>
          </a:p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  <a:hlinkClick r:id="rId4"/>
              </a:rPr>
              <a:t>youtu.be/reC8CV8NF5Q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36367" y="6223702"/>
            <a:ext cx="5289562" cy="314067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100">
                <a:solidFill>
                  <a:srgbClr val="898989"/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520073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483</Words>
  <Application>Microsoft Office PowerPoint</Application>
  <PresentationFormat>Widescreen</PresentationFormat>
  <Paragraphs>72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Futura Medium</vt:lpstr>
      <vt:lpstr>Office Theme</vt:lpstr>
      <vt:lpstr>My body now:  How my body changes as I grow </vt:lpstr>
      <vt:lpstr>PowerPoint Presentation</vt:lpstr>
      <vt:lpstr>When will puberty happen to me?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body now:  How my body changes as I grow</dc:title>
  <dc:creator>Colin Morrison</dc:creator>
  <cp:lastModifiedBy>Colin Morrison</cp:lastModifiedBy>
  <cp:revision>4</cp:revision>
  <dcterms:created xsi:type="dcterms:W3CDTF">2019-06-27T15:30:47Z</dcterms:created>
  <dcterms:modified xsi:type="dcterms:W3CDTF">2020-03-25T09:51:45Z</dcterms:modified>
</cp:coreProperties>
</file>