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6"/>
  </p:notesMasterIdLst>
  <p:sldIdLst>
    <p:sldId id="256" r:id="rId2"/>
    <p:sldId id="293" r:id="rId3"/>
    <p:sldId id="263" r:id="rId4"/>
    <p:sldId id="282" r:id="rId5"/>
    <p:sldId id="264" r:id="rId6"/>
    <p:sldId id="283" r:id="rId7"/>
    <p:sldId id="285" r:id="rId8"/>
    <p:sldId id="294" r:id="rId9"/>
    <p:sldId id="265" r:id="rId10"/>
    <p:sldId id="286" r:id="rId11"/>
    <p:sldId id="287" r:id="rId12"/>
    <p:sldId id="288" r:id="rId13"/>
    <p:sldId id="289" r:id="rId14"/>
    <p:sldId id="29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23"/>
    <p:restoredTop sz="94422"/>
  </p:normalViewPr>
  <p:slideViewPr>
    <p:cSldViewPr snapToGrid="0" snapToObjects="1">
      <p:cViewPr varScale="1">
        <p:scale>
          <a:sx n="110" d="100"/>
          <a:sy n="110" d="100"/>
        </p:scale>
        <p:origin x="176"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s Robertson" userId="cb37bfa76ebf819d" providerId="LiveId" clId="{9187149E-D9DD-E241-AC81-F6394734FB20}"/>
    <pc:docChg chg="modSld">
      <pc:chgData name="Ross Robertson" userId="cb37bfa76ebf819d" providerId="LiveId" clId="{9187149E-D9DD-E241-AC81-F6394734FB20}" dt="2019-07-01T13:53:42.180" v="2" actId="1076"/>
      <pc:docMkLst>
        <pc:docMk/>
      </pc:docMkLst>
      <pc:sldChg chg="modSp">
        <pc:chgData name="Ross Robertson" userId="cb37bfa76ebf819d" providerId="LiveId" clId="{9187149E-D9DD-E241-AC81-F6394734FB20}" dt="2019-07-01T13:53:42.180" v="2" actId="1076"/>
        <pc:sldMkLst>
          <pc:docMk/>
          <pc:sldMk cId="979449192" sldId="256"/>
        </pc:sldMkLst>
        <pc:spChg chg="mod">
          <ac:chgData name="Ross Robertson" userId="cb37bfa76ebf819d" providerId="LiveId" clId="{9187149E-D9DD-E241-AC81-F6394734FB20}" dt="2019-07-01T13:53:42.180" v="2" actId="1076"/>
          <ac:spMkLst>
            <pc:docMk/>
            <pc:sldMk cId="979449192" sldId="256"/>
            <ac:spMk id="2" creationId="{00000000-0000-0000-0000-000000000000}"/>
          </ac:spMkLst>
        </pc:spChg>
      </pc:sldChg>
    </pc:docChg>
  </pc:docChgLst>
  <pc:docChgLst>
    <pc:chgData name="Ross Robertson" userId="cb37bfa76ebf819d" providerId="LiveId" clId="{900A01CE-515D-3A46-B261-442EC9246177}"/>
    <pc:docChg chg="custSel modSld">
      <pc:chgData name="Ross Robertson" userId="cb37bfa76ebf819d" providerId="LiveId" clId="{900A01CE-515D-3A46-B261-442EC9246177}" dt="2019-05-01T13:55:11.417" v="9" actId="1076"/>
      <pc:docMkLst>
        <pc:docMk/>
      </pc:docMkLst>
      <pc:sldChg chg="modSp">
        <pc:chgData name="Ross Robertson" userId="cb37bfa76ebf819d" providerId="LiveId" clId="{900A01CE-515D-3A46-B261-442EC9246177}" dt="2019-05-01T13:55:11.417" v="9" actId="1076"/>
        <pc:sldMkLst>
          <pc:docMk/>
          <pc:sldMk cId="979449192" sldId="256"/>
        </pc:sldMkLst>
        <pc:spChg chg="mod">
          <ac:chgData name="Ross Robertson" userId="cb37bfa76ebf819d" providerId="LiveId" clId="{900A01CE-515D-3A46-B261-442EC9246177}" dt="2019-05-01T13:53:18.139" v="2" actId="113"/>
          <ac:spMkLst>
            <pc:docMk/>
            <pc:sldMk cId="979449192" sldId="256"/>
            <ac:spMk id="2" creationId="{00000000-0000-0000-0000-000000000000}"/>
          </ac:spMkLst>
        </pc:spChg>
        <pc:spChg chg="mod">
          <ac:chgData name="Ross Robertson" userId="cb37bfa76ebf819d" providerId="LiveId" clId="{900A01CE-515D-3A46-B261-442EC9246177}" dt="2019-05-01T13:55:11.417" v="9" actId="1076"/>
          <ac:spMkLst>
            <pc:docMk/>
            <pc:sldMk cId="979449192" sldId="256"/>
            <ac:spMk id="3" creationId="{00000000-0000-0000-0000-000000000000}"/>
          </ac:spMkLst>
        </pc:spChg>
      </pc:sldChg>
      <pc:sldChg chg="modSp">
        <pc:chgData name="Ross Robertson" userId="cb37bfa76ebf819d" providerId="LiveId" clId="{900A01CE-515D-3A46-B261-442EC9246177}" dt="2019-05-01T13:54:28.035" v="6" actId="1076"/>
        <pc:sldMkLst>
          <pc:docMk/>
          <pc:sldMk cId="1023066803" sldId="265"/>
        </pc:sldMkLst>
        <pc:picChg chg="mod">
          <ac:chgData name="Ross Robertson" userId="cb37bfa76ebf819d" providerId="LiveId" clId="{900A01CE-515D-3A46-B261-442EC9246177}" dt="2019-05-01T13:54:28.035" v="6" actId="1076"/>
          <ac:picMkLst>
            <pc:docMk/>
            <pc:sldMk cId="1023066803" sldId="265"/>
            <ac:picMk id="6" creationId="{60614C1B-9E5A-4E0D-B383-4EDF4869DD31}"/>
          </ac:picMkLst>
        </pc:picChg>
      </pc:sldChg>
      <pc:sldChg chg="modSp">
        <pc:chgData name="Ross Robertson" userId="cb37bfa76ebf819d" providerId="LiveId" clId="{900A01CE-515D-3A46-B261-442EC9246177}" dt="2019-05-01T13:54:06.255" v="5" actId="1076"/>
        <pc:sldMkLst>
          <pc:docMk/>
          <pc:sldMk cId="100142859" sldId="286"/>
        </pc:sldMkLst>
        <pc:picChg chg="mod">
          <ac:chgData name="Ross Robertson" userId="cb37bfa76ebf819d" providerId="LiveId" clId="{900A01CE-515D-3A46-B261-442EC9246177}" dt="2019-05-01T13:54:06.255" v="5" actId="1076"/>
          <ac:picMkLst>
            <pc:docMk/>
            <pc:sldMk cId="100142859" sldId="286"/>
            <ac:picMk id="6" creationId="{F985E668-8773-4428-944E-0997A2DDA359}"/>
          </ac:picMkLst>
        </pc:picChg>
      </pc:sldChg>
      <pc:sldChg chg="modSp">
        <pc:chgData name="Ross Robertson" userId="cb37bfa76ebf819d" providerId="LiveId" clId="{900A01CE-515D-3A46-B261-442EC9246177}" dt="2019-05-01T13:53:54.881" v="4" actId="313"/>
        <pc:sldMkLst>
          <pc:docMk/>
          <pc:sldMk cId="2234758457" sldId="287"/>
        </pc:sldMkLst>
        <pc:spChg chg="mod">
          <ac:chgData name="Ross Robertson" userId="cb37bfa76ebf819d" providerId="LiveId" clId="{900A01CE-515D-3A46-B261-442EC9246177}" dt="2019-05-01T13:53:54.881" v="4" actId="313"/>
          <ac:spMkLst>
            <pc:docMk/>
            <pc:sldMk cId="2234758457" sldId="287"/>
            <ac:spMk id="9" creationId="{0D5DBF4F-863B-0342-BCB6-6E5E0A8F8C2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C4DEC2-D373-C144-9989-E48E3CF07E99}" type="datetimeFigureOut">
              <a:rPr lang="en-US" smtClean="0"/>
              <a:t>4/23/20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FF0F7F-A767-6F44-8124-CE485D4C9FEB}" type="slidenum">
              <a:rPr lang="en-US" smtClean="0"/>
              <a:t>‹#›</a:t>
            </a:fld>
            <a:endParaRPr lang="en-US"/>
          </a:p>
        </p:txBody>
      </p:sp>
    </p:spTree>
    <p:extLst>
      <p:ext uri="{BB962C8B-B14F-4D97-AF65-F5344CB8AC3E}">
        <p14:creationId xmlns:p14="http://schemas.microsoft.com/office/powerpoint/2010/main" val="567738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F0F7F-A767-6F44-8124-CE485D4C9FEB}" type="slidenum">
              <a:rPr lang="en-US" smtClean="0"/>
              <a:t>1</a:t>
            </a:fld>
            <a:endParaRPr lang="en-US"/>
          </a:p>
        </p:txBody>
      </p:sp>
    </p:spTree>
    <p:extLst>
      <p:ext uri="{BB962C8B-B14F-4D97-AF65-F5344CB8AC3E}">
        <p14:creationId xmlns:p14="http://schemas.microsoft.com/office/powerpoint/2010/main" val="1350257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B112EAA-BA00-2147-ABD6-74B03946A8D6}" type="datetime1">
              <a:rPr lang="en-GB" smtClean="0"/>
              <a:t>23/04/2020</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0A56C-63C6-2C4E-A356-F272D297E791}" type="datetime1">
              <a:rPr lang="en-GB" smtClean="0"/>
              <a:t>23/04/2020</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8AF4B7-5C40-B147-BA95-9C339BAB8859}" type="datetime1">
              <a:rPr lang="en-GB" smtClean="0"/>
              <a:t>23/04/2020</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B6705F-C3EB-FF4F-87E5-9C46E36743D0}" type="datetime1">
              <a:rPr lang="en-GB" smtClean="0"/>
              <a:t>23/04/2020</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5DC1C7-0CCE-9F40-AD83-72FAAD15F1AB}" type="datetime1">
              <a:rPr lang="en-GB" smtClean="0"/>
              <a:t>23/04/2020</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59FA1B-12CC-2041-8555-EC33A6D58207}" type="datetime1">
              <a:rPr lang="en-GB" smtClean="0"/>
              <a:t>23/04/2020</a:t>
            </a:fld>
            <a:endParaRPr lang="en-US"/>
          </a:p>
        </p:txBody>
      </p:sp>
      <p:sp>
        <p:nvSpPr>
          <p:cNvPr id="6" name="Footer Placeholder 5"/>
          <p:cNvSpPr>
            <a:spLocks noGrp="1"/>
          </p:cNvSpPr>
          <p:nvPr>
            <p:ph type="ftr" sz="quarter" idx="11"/>
          </p:nvPr>
        </p:nvSpPr>
        <p:spPr/>
        <p:txBody>
          <a:bodyPr/>
          <a:lstStyle/>
          <a:p>
            <a:r>
              <a:rPr lang="en-US"/>
              <a:t>rshp.scot</a:t>
            </a:r>
          </a:p>
        </p:txBody>
      </p:sp>
      <p:sp>
        <p:nvSpPr>
          <p:cNvPr id="7" name="Slide Number Placeholder 6"/>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8E377C-CC5F-A249-8F15-9711F1AB9308}" type="datetime1">
              <a:rPr lang="en-GB" smtClean="0"/>
              <a:t>23/04/2020</a:t>
            </a:fld>
            <a:endParaRPr lang="en-US"/>
          </a:p>
        </p:txBody>
      </p:sp>
      <p:sp>
        <p:nvSpPr>
          <p:cNvPr id="8" name="Footer Placeholder 7"/>
          <p:cNvSpPr>
            <a:spLocks noGrp="1"/>
          </p:cNvSpPr>
          <p:nvPr>
            <p:ph type="ftr" sz="quarter" idx="11"/>
          </p:nvPr>
        </p:nvSpPr>
        <p:spPr/>
        <p:txBody>
          <a:bodyPr/>
          <a:lstStyle/>
          <a:p>
            <a:r>
              <a:rPr lang="en-US"/>
              <a:t>rshp.scot</a:t>
            </a:r>
          </a:p>
        </p:txBody>
      </p:sp>
      <p:sp>
        <p:nvSpPr>
          <p:cNvPr id="9" name="Slide Number Placeholder 8"/>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EB2607-D85E-5542-928B-D3CCCE2355D1}" type="datetime1">
              <a:rPr lang="en-GB" smtClean="0"/>
              <a:t>23/04/2020</a:t>
            </a:fld>
            <a:endParaRPr lang="en-US"/>
          </a:p>
        </p:txBody>
      </p:sp>
      <p:sp>
        <p:nvSpPr>
          <p:cNvPr id="4" name="Footer Placeholder 3"/>
          <p:cNvSpPr>
            <a:spLocks noGrp="1"/>
          </p:cNvSpPr>
          <p:nvPr>
            <p:ph type="ftr" sz="quarter" idx="11"/>
          </p:nvPr>
        </p:nvSpPr>
        <p:spPr/>
        <p:txBody>
          <a:bodyPr/>
          <a:lstStyle/>
          <a:p>
            <a:r>
              <a:rPr lang="en-US"/>
              <a:t>rshp.scot</a:t>
            </a:r>
          </a:p>
        </p:txBody>
      </p:sp>
      <p:sp>
        <p:nvSpPr>
          <p:cNvPr id="5" name="Slide Number Placeholder 4"/>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9C97-0E73-5743-AB91-3CA412E8CD33}" type="datetime1">
              <a:rPr lang="en-GB" smtClean="0"/>
              <a:t>23/04/2020</a:t>
            </a:fld>
            <a:endParaRPr lang="en-US"/>
          </a:p>
        </p:txBody>
      </p:sp>
      <p:sp>
        <p:nvSpPr>
          <p:cNvPr id="3" name="Footer Placeholder 2"/>
          <p:cNvSpPr>
            <a:spLocks noGrp="1"/>
          </p:cNvSpPr>
          <p:nvPr>
            <p:ph type="ftr" sz="quarter" idx="11"/>
          </p:nvPr>
        </p:nvSpPr>
        <p:spPr/>
        <p:txBody>
          <a:bodyPr/>
          <a:lstStyle/>
          <a:p>
            <a:r>
              <a:rPr lang="en-US"/>
              <a:t>rshp.scot</a:t>
            </a:r>
          </a:p>
        </p:txBody>
      </p:sp>
      <p:sp>
        <p:nvSpPr>
          <p:cNvPr id="4" name="Slide Number Placeholder 3"/>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3252E4-20F1-EA48-8DD4-61F9E212110B}" type="datetime1">
              <a:rPr lang="en-GB" smtClean="0"/>
              <a:t>23/04/2020</a:t>
            </a:fld>
            <a:endParaRPr lang="en-US"/>
          </a:p>
        </p:txBody>
      </p:sp>
      <p:sp>
        <p:nvSpPr>
          <p:cNvPr id="6" name="Footer Placeholder 5"/>
          <p:cNvSpPr>
            <a:spLocks noGrp="1"/>
          </p:cNvSpPr>
          <p:nvPr>
            <p:ph type="ftr" sz="quarter" idx="11"/>
          </p:nvPr>
        </p:nvSpPr>
        <p:spPr/>
        <p:txBody>
          <a:bodyPr/>
          <a:lstStyle/>
          <a:p>
            <a:r>
              <a:rPr lang="en-US"/>
              <a:t>rshp.scot</a:t>
            </a:r>
          </a:p>
        </p:txBody>
      </p:sp>
      <p:sp>
        <p:nvSpPr>
          <p:cNvPr id="7" name="Slide Number Placeholder 6"/>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9153BB-8561-924D-A6E8-6BB383B31666}" type="datetime1">
              <a:rPr lang="en-GB" smtClean="0"/>
              <a:t>23/04/2020</a:t>
            </a:fld>
            <a:endParaRPr lang="en-US"/>
          </a:p>
        </p:txBody>
      </p:sp>
      <p:sp>
        <p:nvSpPr>
          <p:cNvPr id="6" name="Footer Placeholder 5"/>
          <p:cNvSpPr>
            <a:spLocks noGrp="1"/>
          </p:cNvSpPr>
          <p:nvPr>
            <p:ph type="ftr" sz="quarter" idx="11"/>
          </p:nvPr>
        </p:nvSpPr>
        <p:spPr/>
        <p:txBody>
          <a:bodyPr/>
          <a:lstStyle/>
          <a:p>
            <a:r>
              <a:rPr lang="en-US"/>
              <a:t>rshp.scot</a:t>
            </a:r>
          </a:p>
        </p:txBody>
      </p:sp>
      <p:sp>
        <p:nvSpPr>
          <p:cNvPr id="7" name="Slide Number Placeholder 6"/>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27B188-933C-F54B-A7A5-8CEBDC99A23F}" type="datetime1">
              <a:rPr lang="en-GB" smtClean="0"/>
              <a:t>23/04/2020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rshp.scot</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C5059-AB0B-AD49-9B4E-EA2F275CAE69}" type="slidenum">
              <a:rPr lang="en-US" smtClean="0"/>
              <a:t>‹#›</a:t>
            </a:fld>
            <a:endParaRPr lang="en-US"/>
          </a:p>
        </p:txBody>
      </p:sp>
    </p:spTree>
    <p:extLst>
      <p:ext uri="{BB962C8B-B14F-4D97-AF65-F5344CB8AC3E}">
        <p14:creationId xmlns:p14="http://schemas.microsoft.com/office/powerpoint/2010/main" val="203098829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psychologytoday.com/gb/blog/close-encounters/201704/10-tips-solving-relationship-conflic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childline.org.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7242" y="1290669"/>
            <a:ext cx="9137515" cy="1420238"/>
          </a:xfrm>
        </p:spPr>
        <p:txBody>
          <a:bodyPr>
            <a:normAutofit/>
          </a:bodyPr>
          <a:lstStyle/>
          <a:p>
            <a:r>
              <a:rPr lang="en-GB" sz="4400" b="1" dirty="0"/>
              <a:t>Getting along and dealing with conflict </a:t>
            </a:r>
            <a:endParaRPr lang="en-US" sz="4400" b="1" dirty="0"/>
          </a:p>
        </p:txBody>
      </p:sp>
      <p:sp>
        <p:nvSpPr>
          <p:cNvPr id="3" name="Subtitle 2"/>
          <p:cNvSpPr>
            <a:spLocks noGrp="1"/>
          </p:cNvSpPr>
          <p:nvPr>
            <p:ph type="subTitle" idx="1"/>
          </p:nvPr>
        </p:nvSpPr>
        <p:spPr>
          <a:xfrm>
            <a:off x="2438400" y="3281978"/>
            <a:ext cx="8048263" cy="2723219"/>
          </a:xfrm>
        </p:spPr>
        <p:txBody>
          <a:bodyPr>
            <a:normAutofit fontScale="92500" lnSpcReduction="20000"/>
          </a:bodyPr>
          <a:lstStyle/>
          <a:p>
            <a:pPr marL="342900" lvl="0" indent="-342900" algn="l">
              <a:buFont typeface="Arial" panose="020B0604020202020204" pitchFamily="34" charset="0"/>
              <a:buChar char="•"/>
            </a:pPr>
            <a:r>
              <a:rPr lang="en-GB" dirty="0"/>
              <a:t>I can reflect on my own communication skills.</a:t>
            </a:r>
          </a:p>
          <a:p>
            <a:pPr marL="342900" lvl="0" indent="-342900" algn="l">
              <a:buFont typeface="Arial" panose="020B0604020202020204" pitchFamily="34" charset="0"/>
              <a:buChar char="•"/>
            </a:pPr>
            <a:r>
              <a:rPr lang="en-GB" dirty="0"/>
              <a:t>I consider how I respond to cues from a partner that may be verbal or non-verbal.</a:t>
            </a:r>
          </a:p>
          <a:p>
            <a:pPr marL="342900" lvl="0" indent="-342900" algn="l">
              <a:buFont typeface="Arial" panose="020B0604020202020204" pitchFamily="34" charset="0"/>
              <a:buChar char="•"/>
            </a:pPr>
            <a:r>
              <a:rPr lang="en-GB" dirty="0"/>
              <a:t>I talk about empathy as a characteristic of a healthy relationship.</a:t>
            </a:r>
          </a:p>
          <a:p>
            <a:pPr marL="342900" lvl="0" indent="-342900" algn="l">
              <a:buFont typeface="Arial" panose="020B0604020202020204" pitchFamily="34" charset="0"/>
              <a:buChar char="•"/>
            </a:pPr>
            <a:r>
              <a:rPr lang="en-GB" dirty="0"/>
              <a:t>I can describe what behaviours and attitudes will help and nurture a relationship. </a:t>
            </a:r>
          </a:p>
          <a:p>
            <a:pPr marL="342900" lvl="0" indent="-342900" algn="l">
              <a:buFont typeface="Arial" panose="020B0604020202020204" pitchFamily="34" charset="0"/>
              <a:buChar char="•"/>
            </a:pPr>
            <a:r>
              <a:rPr lang="en-GB" dirty="0"/>
              <a:t>I am developing skills to de-escalate conflict, and I can give examples of strategies to do so.</a:t>
            </a:r>
          </a:p>
          <a:p>
            <a:pPr algn="l"/>
            <a:endParaRPr lang="en-US" dirty="0"/>
          </a:p>
        </p:txBody>
      </p:sp>
      <p:sp>
        <p:nvSpPr>
          <p:cNvPr id="4" name="Footer Placeholder 3"/>
          <p:cNvSpPr>
            <a:spLocks noGrp="1"/>
          </p:cNvSpPr>
          <p:nvPr>
            <p:ph type="ftr" sz="quarter" idx="11"/>
          </p:nvPr>
        </p:nvSpPr>
        <p:spPr/>
        <p:txBody>
          <a:bodyPr/>
          <a:lstStyle/>
          <a:p>
            <a:r>
              <a:rPr lang="en-US" dirty="0" err="1">
                <a:solidFill>
                  <a:schemeClr val="tx1"/>
                </a:solidFill>
              </a:rPr>
              <a:t>rshp.scot</a:t>
            </a:r>
            <a:endParaRPr lang="en-US" dirty="0">
              <a:solidFill>
                <a:schemeClr val="tx1"/>
              </a:solidFill>
            </a:endParaRPr>
          </a:p>
        </p:txBody>
      </p:sp>
    </p:spTree>
    <p:extLst>
      <p:ext uri="{BB962C8B-B14F-4D97-AF65-F5344CB8AC3E}">
        <p14:creationId xmlns:p14="http://schemas.microsoft.com/office/powerpoint/2010/main" val="979449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rshp.scot</a:t>
            </a:r>
          </a:p>
        </p:txBody>
      </p:sp>
      <p:sp>
        <p:nvSpPr>
          <p:cNvPr id="9" name="Rectangle 8">
            <a:extLst>
              <a:ext uri="{FF2B5EF4-FFF2-40B4-BE49-F238E27FC236}">
                <a16:creationId xmlns:a16="http://schemas.microsoft.com/office/drawing/2014/main" id="{0D5DBF4F-863B-0342-BCB6-6E5E0A8F8C2C}"/>
              </a:ext>
            </a:extLst>
          </p:cNvPr>
          <p:cNvSpPr/>
          <p:nvPr/>
        </p:nvSpPr>
        <p:spPr>
          <a:xfrm>
            <a:off x="870761" y="1949354"/>
            <a:ext cx="6384281" cy="2445862"/>
          </a:xfrm>
          <a:prstGeom prst="rect">
            <a:avLst/>
          </a:prstGeom>
        </p:spPr>
        <p:txBody>
          <a:bodyPr wrap="square">
            <a:spAutoFit/>
          </a:bodyPr>
          <a:lstStyle/>
          <a:p>
            <a:pPr marL="457200" lvl="0" indent="-457200">
              <a:lnSpc>
                <a:spcPct val="107000"/>
              </a:lnSpc>
              <a:spcAft>
                <a:spcPts val="0"/>
              </a:spcAft>
              <a:buFont typeface="+mj-lt"/>
              <a:buAutoNum type="arabicPeriod" startAt="3"/>
            </a:pPr>
            <a:r>
              <a:rPr lang="en-GB" sz="2400" b="1" dirty="0">
                <a:ea typeface="Calibri" panose="020F0502020204030204" pitchFamily="34" charset="0"/>
                <a:cs typeface="Calibri" panose="020F0502020204030204" pitchFamily="34" charset="0"/>
              </a:rPr>
              <a:t>Never say </a:t>
            </a:r>
            <a:r>
              <a:rPr lang="en-GB" sz="2400" b="1" i="1" dirty="0">
                <a:ea typeface="Calibri" panose="020F0502020204030204" pitchFamily="34" charset="0"/>
                <a:cs typeface="Calibri" panose="020F0502020204030204" pitchFamily="34" charset="0"/>
              </a:rPr>
              <a:t>never</a:t>
            </a:r>
            <a:r>
              <a:rPr lang="en-GB" sz="2400" b="1" dirty="0">
                <a:ea typeface="Calibri" panose="020F0502020204030204" pitchFamily="34" charset="0"/>
                <a:cs typeface="Calibri" panose="020F0502020204030204" pitchFamily="34" charset="0"/>
              </a:rPr>
              <a:t> or </a:t>
            </a:r>
            <a:r>
              <a:rPr lang="en-GB" sz="2400" b="1" i="1" dirty="0">
                <a:ea typeface="Calibri" panose="020F0502020204030204" pitchFamily="34" charset="0"/>
                <a:cs typeface="Calibri" panose="020F0502020204030204" pitchFamily="34" charset="0"/>
              </a:rPr>
              <a:t>always</a:t>
            </a:r>
            <a:r>
              <a:rPr lang="en-GB" sz="2400" b="1" dirty="0">
                <a:ea typeface="Calibri" panose="020F0502020204030204" pitchFamily="34" charset="0"/>
                <a:cs typeface="Calibri" panose="020F0502020204030204" pitchFamily="34" charset="0"/>
              </a:rPr>
              <a:t>: as in “You never speak to me about….” Or “You’re always on your phone…”</a:t>
            </a:r>
          </a:p>
          <a:p>
            <a:pPr marL="342900" lvl="0" indent="-342900">
              <a:lnSpc>
                <a:spcPct val="107000"/>
              </a:lnSpc>
              <a:spcAft>
                <a:spcPts val="0"/>
              </a:spcAft>
              <a:buFont typeface="+mj-lt"/>
              <a:buAutoNum type="arabicPeriod" startAt="3"/>
            </a:pPr>
            <a:endParaRPr lang="en-GB" sz="2400" b="1" dirty="0">
              <a:ea typeface="Calibri" panose="020F0502020204030204" pitchFamily="34" charset="0"/>
              <a:cs typeface="Arial" panose="020B0604020202020204" pitchFamily="34" charset="0"/>
            </a:endParaRPr>
          </a:p>
          <a:p>
            <a:pPr marL="342900" lvl="0" indent="-342900">
              <a:lnSpc>
                <a:spcPct val="107000"/>
              </a:lnSpc>
              <a:spcAft>
                <a:spcPts val="0"/>
              </a:spcAft>
              <a:buFont typeface="+mj-lt"/>
              <a:buAutoNum type="arabicPeriod" startAt="3"/>
            </a:pPr>
            <a:r>
              <a:rPr lang="en-GB" sz="2400" b="1" dirty="0">
                <a:ea typeface="Calibri" panose="020F0502020204030204" pitchFamily="34" charset="0"/>
                <a:cs typeface="Calibri" panose="020F0502020204030204" pitchFamily="34" charset="0"/>
              </a:rPr>
              <a:t>Deal with one thing – focus on one issue rather than lots of things.</a:t>
            </a:r>
            <a:endParaRPr lang="en-GB" sz="2400" b="1" dirty="0">
              <a:ea typeface="Calibri" panose="020F0502020204030204" pitchFamily="34" charset="0"/>
              <a:cs typeface="Arial" panose="020B0604020202020204" pitchFamily="34" charset="0"/>
            </a:endParaRPr>
          </a:p>
        </p:txBody>
      </p:sp>
      <p:pic>
        <p:nvPicPr>
          <p:cNvPr id="6" name="Picture 5" descr="A close up of a logo&#10;&#10;Description automatically generated">
            <a:extLst>
              <a:ext uri="{FF2B5EF4-FFF2-40B4-BE49-F238E27FC236}">
                <a16:creationId xmlns:a16="http://schemas.microsoft.com/office/drawing/2014/main" id="{F985E668-8773-4428-944E-0997A2DDA35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089092" y="591528"/>
            <a:ext cx="5461724" cy="5577837"/>
          </a:xfrm>
          <a:prstGeom prst="rect">
            <a:avLst/>
          </a:prstGeom>
          <a:effectLst/>
        </p:spPr>
      </p:pic>
    </p:spTree>
    <p:extLst>
      <p:ext uri="{BB962C8B-B14F-4D97-AF65-F5344CB8AC3E}">
        <p14:creationId xmlns:p14="http://schemas.microsoft.com/office/powerpoint/2010/main" val="100142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rshp.scot</a:t>
            </a:r>
          </a:p>
        </p:txBody>
      </p:sp>
      <p:sp>
        <p:nvSpPr>
          <p:cNvPr id="9" name="Rectangle 8">
            <a:extLst>
              <a:ext uri="{FF2B5EF4-FFF2-40B4-BE49-F238E27FC236}">
                <a16:creationId xmlns:a16="http://schemas.microsoft.com/office/drawing/2014/main" id="{0D5DBF4F-863B-0342-BCB6-6E5E0A8F8C2C}"/>
              </a:ext>
            </a:extLst>
          </p:cNvPr>
          <p:cNvSpPr/>
          <p:nvPr/>
        </p:nvSpPr>
        <p:spPr>
          <a:xfrm>
            <a:off x="711315" y="2177954"/>
            <a:ext cx="6018961" cy="2380011"/>
          </a:xfrm>
          <a:prstGeom prst="rect">
            <a:avLst/>
          </a:prstGeom>
        </p:spPr>
        <p:txBody>
          <a:bodyPr wrap="square">
            <a:spAutoFit/>
          </a:bodyPr>
          <a:lstStyle/>
          <a:p>
            <a:pPr marL="457200" lvl="0" indent="-457200">
              <a:lnSpc>
                <a:spcPct val="107000"/>
              </a:lnSpc>
              <a:spcAft>
                <a:spcPts val="0"/>
              </a:spcAft>
              <a:buFont typeface="+mj-lt"/>
              <a:buAutoNum type="arabicPeriod" startAt="5"/>
            </a:pPr>
            <a:r>
              <a:rPr lang="en-GB" sz="2400" b="1" dirty="0">
                <a:ea typeface="Calibri" panose="020F0502020204030204" pitchFamily="34" charset="0"/>
                <a:cs typeface="Calibri" panose="020F0502020204030204" pitchFamily="34" charset="0"/>
              </a:rPr>
              <a:t>Really listen – pay attention and don’t interrupt.</a:t>
            </a:r>
          </a:p>
          <a:p>
            <a:pPr marL="457200" lvl="0" indent="-457200">
              <a:lnSpc>
                <a:spcPct val="107000"/>
              </a:lnSpc>
              <a:spcAft>
                <a:spcPts val="0"/>
              </a:spcAft>
              <a:buFont typeface="+mj-lt"/>
              <a:buAutoNum type="arabicPeriod" startAt="5"/>
            </a:pPr>
            <a:endParaRPr lang="en-GB" sz="2000" b="1" dirty="0">
              <a:ea typeface="Calibri" panose="020F0502020204030204" pitchFamily="34" charset="0"/>
              <a:cs typeface="Arial" panose="020B0604020202020204" pitchFamily="34" charset="0"/>
            </a:endParaRPr>
          </a:p>
          <a:p>
            <a:pPr marL="457200" lvl="0" indent="-457200">
              <a:lnSpc>
                <a:spcPct val="107000"/>
              </a:lnSpc>
              <a:spcAft>
                <a:spcPts val="0"/>
              </a:spcAft>
              <a:buFont typeface="+mj-lt"/>
              <a:buAutoNum type="arabicPeriod" startAt="5"/>
            </a:pPr>
            <a:r>
              <a:rPr lang="en-GB" sz="2400" b="1" dirty="0">
                <a:ea typeface="Calibri" panose="020F0502020204030204" pitchFamily="34" charset="0"/>
                <a:cs typeface="Calibri" panose="020F0502020204030204" pitchFamily="34" charset="0"/>
              </a:rPr>
              <a:t>Don’t automatically object to your partner’s complaints – try not to get defensive from the start.</a:t>
            </a:r>
            <a:endParaRPr lang="en-GB" sz="2000" b="1" dirty="0">
              <a:ea typeface="Calibri" panose="020F0502020204030204" pitchFamily="34" charset="0"/>
              <a:cs typeface="Arial" panose="020B0604020202020204" pitchFamily="34" charset="0"/>
            </a:endParaRPr>
          </a:p>
        </p:txBody>
      </p:sp>
      <p:pic>
        <p:nvPicPr>
          <p:cNvPr id="6" name="Picture 5" descr="A close up of a logo&#10;&#10;Description automatically generated">
            <a:extLst>
              <a:ext uri="{FF2B5EF4-FFF2-40B4-BE49-F238E27FC236}">
                <a16:creationId xmlns:a16="http://schemas.microsoft.com/office/drawing/2014/main" id="{76B49931-D359-4276-9AFB-6DA3BA921BE0}"/>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730276" y="694275"/>
            <a:ext cx="5461724" cy="5577837"/>
          </a:xfrm>
          <a:prstGeom prst="rect">
            <a:avLst/>
          </a:prstGeom>
          <a:effectLst/>
        </p:spPr>
      </p:pic>
    </p:spTree>
    <p:extLst>
      <p:ext uri="{BB962C8B-B14F-4D97-AF65-F5344CB8AC3E}">
        <p14:creationId xmlns:p14="http://schemas.microsoft.com/office/powerpoint/2010/main" val="2234758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rshp.scot</a:t>
            </a:r>
          </a:p>
        </p:txBody>
      </p:sp>
      <p:sp>
        <p:nvSpPr>
          <p:cNvPr id="9" name="Rectangle 8">
            <a:extLst>
              <a:ext uri="{FF2B5EF4-FFF2-40B4-BE49-F238E27FC236}">
                <a16:creationId xmlns:a16="http://schemas.microsoft.com/office/drawing/2014/main" id="{0D5DBF4F-863B-0342-BCB6-6E5E0A8F8C2C}"/>
              </a:ext>
            </a:extLst>
          </p:cNvPr>
          <p:cNvSpPr/>
          <p:nvPr/>
        </p:nvSpPr>
        <p:spPr>
          <a:xfrm>
            <a:off x="880549" y="2093732"/>
            <a:ext cx="5849727" cy="1984839"/>
          </a:xfrm>
          <a:prstGeom prst="rect">
            <a:avLst/>
          </a:prstGeom>
        </p:spPr>
        <p:txBody>
          <a:bodyPr wrap="square">
            <a:spAutoFit/>
          </a:bodyPr>
          <a:lstStyle/>
          <a:p>
            <a:pPr marL="457200" lvl="0" indent="-457200">
              <a:lnSpc>
                <a:spcPct val="107000"/>
              </a:lnSpc>
              <a:spcAft>
                <a:spcPts val="0"/>
              </a:spcAft>
              <a:buFont typeface="+mj-lt"/>
              <a:buAutoNum type="arabicPeriod" startAt="7"/>
            </a:pPr>
            <a:r>
              <a:rPr lang="en-GB" sz="2400" b="1" dirty="0">
                <a:ea typeface="Calibri" panose="020F0502020204030204" pitchFamily="34" charset="0"/>
                <a:cs typeface="Calibri" panose="020F0502020204030204" pitchFamily="34" charset="0"/>
              </a:rPr>
              <a:t>Try to understand where they are coming from.</a:t>
            </a:r>
          </a:p>
          <a:p>
            <a:pPr marL="457200" lvl="0" indent="-457200">
              <a:lnSpc>
                <a:spcPct val="107000"/>
              </a:lnSpc>
              <a:spcAft>
                <a:spcPts val="0"/>
              </a:spcAft>
              <a:buFont typeface="+mj-lt"/>
              <a:buAutoNum type="arabicPeriod" startAt="7"/>
            </a:pPr>
            <a:endParaRPr lang="en-GB" sz="2000" b="1" dirty="0">
              <a:ea typeface="Calibri" panose="020F0502020204030204" pitchFamily="34" charset="0"/>
              <a:cs typeface="Arial" panose="020B0604020202020204" pitchFamily="34" charset="0"/>
            </a:endParaRPr>
          </a:p>
          <a:p>
            <a:pPr marL="457200" lvl="0" indent="-457200">
              <a:lnSpc>
                <a:spcPct val="107000"/>
              </a:lnSpc>
              <a:spcAft>
                <a:spcPts val="0"/>
              </a:spcAft>
              <a:buFont typeface="+mj-lt"/>
              <a:buAutoNum type="arabicPeriod" startAt="7"/>
            </a:pPr>
            <a:r>
              <a:rPr lang="en-GB" sz="2400" b="1" dirty="0">
                <a:ea typeface="Calibri" panose="020F0502020204030204" pitchFamily="34" charset="0"/>
                <a:cs typeface="Calibri" panose="020F0502020204030204" pitchFamily="34" charset="0"/>
              </a:rPr>
              <a:t>Respect the other person’s perspective – don’t put them down or be sarcastic.</a:t>
            </a:r>
            <a:endParaRPr lang="en-GB" sz="2000" b="1" dirty="0">
              <a:ea typeface="Calibri" panose="020F0502020204030204" pitchFamily="34" charset="0"/>
              <a:cs typeface="Arial" panose="020B0604020202020204" pitchFamily="34" charset="0"/>
            </a:endParaRPr>
          </a:p>
        </p:txBody>
      </p:sp>
      <p:pic>
        <p:nvPicPr>
          <p:cNvPr id="6" name="Picture 5" descr="A close up of a logo&#10;&#10;Description automatically generated">
            <a:extLst>
              <a:ext uri="{FF2B5EF4-FFF2-40B4-BE49-F238E27FC236}">
                <a16:creationId xmlns:a16="http://schemas.microsoft.com/office/drawing/2014/main" id="{4F4AF66F-FFE3-41B1-B5C1-2C1273D9CF9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730276" y="640082"/>
            <a:ext cx="5461724" cy="5577837"/>
          </a:xfrm>
          <a:prstGeom prst="rect">
            <a:avLst/>
          </a:prstGeom>
          <a:effectLst/>
        </p:spPr>
      </p:pic>
    </p:spTree>
    <p:extLst>
      <p:ext uri="{BB962C8B-B14F-4D97-AF65-F5344CB8AC3E}">
        <p14:creationId xmlns:p14="http://schemas.microsoft.com/office/powerpoint/2010/main" val="4106923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rshp.scot</a:t>
            </a:r>
          </a:p>
        </p:txBody>
      </p:sp>
      <p:sp>
        <p:nvSpPr>
          <p:cNvPr id="9" name="Rectangle 8">
            <a:extLst>
              <a:ext uri="{FF2B5EF4-FFF2-40B4-BE49-F238E27FC236}">
                <a16:creationId xmlns:a16="http://schemas.microsoft.com/office/drawing/2014/main" id="{0D5DBF4F-863B-0342-BCB6-6E5E0A8F8C2C}"/>
              </a:ext>
            </a:extLst>
          </p:cNvPr>
          <p:cNvSpPr/>
          <p:nvPr/>
        </p:nvSpPr>
        <p:spPr>
          <a:xfrm>
            <a:off x="802667" y="1499066"/>
            <a:ext cx="5859515" cy="4026552"/>
          </a:xfrm>
          <a:prstGeom prst="rect">
            <a:avLst/>
          </a:prstGeom>
        </p:spPr>
        <p:txBody>
          <a:bodyPr wrap="square">
            <a:spAutoFit/>
          </a:bodyPr>
          <a:lstStyle/>
          <a:p>
            <a:pPr marL="457200" lvl="0" indent="-457200">
              <a:lnSpc>
                <a:spcPct val="107000"/>
              </a:lnSpc>
              <a:spcAft>
                <a:spcPts val="0"/>
              </a:spcAft>
              <a:buFont typeface="+mj-lt"/>
              <a:buAutoNum type="arabicPeriod" startAt="9"/>
            </a:pPr>
            <a:r>
              <a:rPr lang="en-GB" sz="2400" b="1" dirty="0">
                <a:ea typeface="Calibri" panose="020F0502020204030204" pitchFamily="34" charset="0"/>
                <a:cs typeface="Calibri" panose="020F0502020204030204" pitchFamily="34" charset="0"/>
              </a:rPr>
              <a:t>Don’t be negative about everything.</a:t>
            </a:r>
          </a:p>
          <a:p>
            <a:pPr marL="457200" lvl="0" indent="-457200">
              <a:lnSpc>
                <a:spcPct val="107000"/>
              </a:lnSpc>
              <a:spcAft>
                <a:spcPts val="0"/>
              </a:spcAft>
              <a:buFont typeface="+mj-lt"/>
              <a:buAutoNum type="arabicPeriod" startAt="9"/>
            </a:pPr>
            <a:endParaRPr lang="en-GB" sz="2400" b="1" dirty="0">
              <a:ea typeface="Calibri" panose="020F0502020204030204" pitchFamily="34" charset="0"/>
              <a:cs typeface="Arial" panose="020B0604020202020204" pitchFamily="34" charset="0"/>
            </a:endParaRPr>
          </a:p>
          <a:p>
            <a:pPr marL="457200" lvl="0" indent="-457200">
              <a:lnSpc>
                <a:spcPct val="107000"/>
              </a:lnSpc>
              <a:spcAft>
                <a:spcPts val="0"/>
              </a:spcAft>
              <a:buFont typeface="+mj-lt"/>
              <a:buAutoNum type="arabicPeriod" startAt="9"/>
            </a:pPr>
            <a:r>
              <a:rPr lang="en-GB" sz="2400" b="1" dirty="0">
                <a:ea typeface="Calibri" panose="020F0502020204030204" pitchFamily="34" charset="0"/>
                <a:cs typeface="Calibri" panose="020F0502020204030204" pitchFamily="34" charset="0"/>
              </a:rPr>
              <a:t>Take time out, take a breath, go calm down.</a:t>
            </a:r>
            <a:endParaRPr lang="en-GB" sz="2400" b="1" dirty="0">
              <a:ea typeface="Calibri" panose="020F0502020204030204" pitchFamily="34" charset="0"/>
              <a:cs typeface="Arial" panose="020B0604020202020204" pitchFamily="34" charset="0"/>
            </a:endParaRPr>
          </a:p>
          <a:p>
            <a:pPr>
              <a:lnSpc>
                <a:spcPct val="107000"/>
              </a:lnSpc>
              <a:spcAft>
                <a:spcPts val="0"/>
              </a:spcAft>
            </a:pPr>
            <a:endParaRPr lang="en-GB" sz="2400" b="1" dirty="0">
              <a:ea typeface="Calibri" panose="020F0502020204030204" pitchFamily="34" charset="0"/>
              <a:cs typeface="Calibri" panose="020F0502020204030204" pitchFamily="34" charset="0"/>
            </a:endParaRPr>
          </a:p>
          <a:p>
            <a:pPr>
              <a:lnSpc>
                <a:spcPct val="107000"/>
              </a:lnSpc>
              <a:spcAft>
                <a:spcPts val="0"/>
              </a:spcAft>
            </a:pPr>
            <a:endParaRPr lang="en-GB" sz="2400" b="1" dirty="0">
              <a:ea typeface="Calibri" panose="020F0502020204030204" pitchFamily="34" charset="0"/>
              <a:cs typeface="Calibri" panose="020F0502020204030204" pitchFamily="34" charset="0"/>
            </a:endParaRPr>
          </a:p>
          <a:p>
            <a:pPr>
              <a:lnSpc>
                <a:spcPct val="107000"/>
              </a:lnSpc>
              <a:spcAft>
                <a:spcPts val="0"/>
              </a:spcAft>
            </a:pPr>
            <a:r>
              <a:rPr lang="en-GB" sz="2400" b="1" dirty="0">
                <a:ea typeface="Calibri" panose="020F0502020204030204" pitchFamily="34" charset="0"/>
                <a:cs typeface="Calibri" panose="020F0502020204030204" pitchFamily="34" charset="0"/>
              </a:rPr>
              <a:t>Adapted from Psychology Today </a:t>
            </a:r>
            <a:r>
              <a:rPr lang="en-GB" sz="2400" b="1" u="sng" dirty="0">
                <a:solidFill>
                  <a:srgbClr val="0563C1"/>
                </a:solidFill>
                <a:ea typeface="Calibri" panose="020F0502020204030204" pitchFamily="34" charset="0"/>
                <a:cs typeface="Calibri" panose="020F0502020204030204" pitchFamily="34" charset="0"/>
                <a:hlinkClick r:id="rId2"/>
              </a:rPr>
              <a:t>https://www.psychologytoday.com/gb/blog/close-encounters/201704/10-tips-solving-relationship-conflicts</a:t>
            </a:r>
            <a:r>
              <a:rPr lang="en-GB" sz="2400" b="1" dirty="0">
                <a:ea typeface="Calibri" panose="020F0502020204030204" pitchFamily="34" charset="0"/>
                <a:cs typeface="Calibri" panose="020F0502020204030204" pitchFamily="34" charset="0"/>
              </a:rPr>
              <a:t> </a:t>
            </a:r>
            <a:endParaRPr lang="en-GB" sz="2400" b="1" dirty="0">
              <a:ea typeface="Calibri" panose="020F0502020204030204" pitchFamily="34" charset="0"/>
              <a:cs typeface="Arial" panose="020B0604020202020204" pitchFamily="34" charset="0"/>
            </a:endParaRPr>
          </a:p>
        </p:txBody>
      </p:sp>
      <p:pic>
        <p:nvPicPr>
          <p:cNvPr id="6" name="Picture 5" descr="A close up of a logo&#10;&#10;Description automatically generated">
            <a:extLst>
              <a:ext uri="{FF2B5EF4-FFF2-40B4-BE49-F238E27FC236}">
                <a16:creationId xmlns:a16="http://schemas.microsoft.com/office/drawing/2014/main" id="{220FBE32-46BF-43E1-B419-83ACA4EAD26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730276" y="640082"/>
            <a:ext cx="5461724" cy="5577837"/>
          </a:xfrm>
          <a:prstGeom prst="rect">
            <a:avLst/>
          </a:prstGeom>
          <a:effectLst/>
        </p:spPr>
      </p:pic>
    </p:spTree>
    <p:extLst>
      <p:ext uri="{BB962C8B-B14F-4D97-AF65-F5344CB8AC3E}">
        <p14:creationId xmlns:p14="http://schemas.microsoft.com/office/powerpoint/2010/main" val="2951493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BE55C85D-4DF6-EA4F-88B2-C2DB8B8ABDE0}"/>
              </a:ext>
            </a:extLst>
          </p:cNvPr>
          <p:cNvSpPr txBox="1">
            <a:spLocks/>
          </p:cNvSpPr>
          <p:nvPr/>
        </p:nvSpPr>
        <p:spPr>
          <a:xfrm>
            <a:off x="363415" y="844062"/>
            <a:ext cx="4091354" cy="42660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400" b="1" dirty="0"/>
              <a:t>Important things to remember</a:t>
            </a:r>
          </a:p>
          <a:p>
            <a:pPr marL="0" indent="0">
              <a:buNone/>
            </a:pPr>
            <a:r>
              <a:rPr lang="en-US" sz="2400" b="1" dirty="0"/>
              <a:t>Childline</a:t>
            </a:r>
            <a:r>
              <a:rPr lang="en-US" sz="2400" dirty="0"/>
              <a:t> provides free confidential advice and support for all young people your age.  </a:t>
            </a:r>
          </a:p>
          <a:p>
            <a:pPr marL="0" indent="0">
              <a:buNone/>
            </a:pPr>
            <a:r>
              <a:rPr lang="en-US" sz="2400" dirty="0"/>
              <a:t>Whatever your worry, if it’s about you or someone you love, Childline counsellors are there to help. </a:t>
            </a:r>
          </a:p>
          <a:p>
            <a:pPr marL="0" indent="0">
              <a:buNone/>
            </a:pPr>
            <a:r>
              <a:rPr lang="en-US" sz="2400" dirty="0"/>
              <a:t>Speak to them by phone, online or email 24 hours a day.</a:t>
            </a:r>
          </a:p>
          <a:p>
            <a:pPr marL="0" indent="0">
              <a:buNone/>
            </a:pPr>
            <a:r>
              <a:rPr lang="en-US" sz="2400" b="1" dirty="0"/>
              <a:t>Information and chat online </a:t>
            </a:r>
            <a:r>
              <a:rPr lang="en-US" sz="2400" b="1" u="sng" dirty="0">
                <a:hlinkClick r:id="rId2"/>
              </a:rPr>
              <a:t>https://www.childline.org.uk/</a:t>
            </a:r>
            <a:endParaRPr lang="en-US" sz="2400" u="sng" dirty="0"/>
          </a:p>
          <a:p>
            <a:pPr marL="0" indent="0">
              <a:buNone/>
            </a:pPr>
            <a:r>
              <a:rPr lang="en-US" sz="2400" b="1" dirty="0"/>
              <a:t>Phone 0800 1111</a:t>
            </a:r>
            <a:endParaRPr lang="en-US" sz="2400" dirty="0"/>
          </a:p>
        </p:txBody>
      </p:sp>
      <p:sp>
        <p:nvSpPr>
          <p:cNvPr id="4" name="Footer Placeholder 3"/>
          <p:cNvSpPr>
            <a:spLocks noGrp="1"/>
          </p:cNvSpPr>
          <p:nvPr>
            <p:ph type="ftr" sz="quarter" idx="11"/>
          </p:nvPr>
        </p:nvSpPr>
        <p:spPr>
          <a:xfrm>
            <a:off x="648929" y="6356350"/>
            <a:ext cx="3651466" cy="365125"/>
          </a:xfrm>
        </p:spPr>
        <p:txBody>
          <a:bodyPr vert="horz" lIns="91440" tIns="45720" rIns="91440" bIns="45720" rtlCol="0" anchor="ctr">
            <a:normAutofit/>
          </a:bodyPr>
          <a:lstStyle/>
          <a:p>
            <a:pPr algn="l">
              <a:spcAft>
                <a:spcPts val="600"/>
              </a:spcAft>
              <a:defRPr/>
            </a:pPr>
            <a:r>
              <a:rPr lang="en-US" kern="1200">
                <a:solidFill>
                  <a:prstClr val="black">
                    <a:tint val="75000"/>
                  </a:prstClr>
                </a:solidFill>
                <a:latin typeface="Calibri" panose="020F0502020204030204"/>
                <a:ea typeface="+mn-ea"/>
                <a:cs typeface="+mn-cs"/>
              </a:rPr>
              <a:t>rshp.scot</a:t>
            </a:r>
          </a:p>
        </p:txBody>
      </p:sp>
      <p:pic>
        <p:nvPicPr>
          <p:cNvPr id="5" name="Picture 4" descr="A close up of a logo&#10;&#10;Description automatically generated">
            <a:extLst>
              <a:ext uri="{FF2B5EF4-FFF2-40B4-BE49-F238E27FC236}">
                <a16:creationId xmlns:a16="http://schemas.microsoft.com/office/drawing/2014/main" id="{A6C84016-2710-4DC3-B053-D71734D0442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639056" y="10"/>
            <a:ext cx="7552944" cy="6857990"/>
          </a:xfrm>
          <a:prstGeom prst="rect">
            <a:avLst/>
          </a:prstGeom>
          <a:effectLst/>
        </p:spPr>
      </p:pic>
    </p:spTree>
    <p:extLst>
      <p:ext uri="{BB962C8B-B14F-4D97-AF65-F5344CB8AC3E}">
        <p14:creationId xmlns:p14="http://schemas.microsoft.com/office/powerpoint/2010/main" val="1437211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3EE537-3D8A-4F61-8697-6EAF67ED42DF}"/>
              </a:ext>
            </a:extLst>
          </p:cNvPr>
          <p:cNvSpPr>
            <a:spLocks noGrp="1"/>
          </p:cNvSpPr>
          <p:nvPr>
            <p:ph idx="1"/>
          </p:nvPr>
        </p:nvSpPr>
        <p:spPr>
          <a:xfrm>
            <a:off x="838200" y="1045131"/>
            <a:ext cx="10515600" cy="4351338"/>
          </a:xfrm>
        </p:spPr>
        <p:txBody>
          <a:bodyPr/>
          <a:lstStyle/>
          <a:p>
            <a:pPr marL="0" indent="0">
              <a:buNone/>
            </a:pPr>
            <a:r>
              <a:rPr lang="en-GB" dirty="0"/>
              <a:t>Our task was…..</a:t>
            </a:r>
          </a:p>
          <a:p>
            <a:r>
              <a:rPr lang="en-GB" dirty="0"/>
              <a:t>Pay attention in the next few days to how other people communicate with you. Do they use verbal or non-verbal communication? </a:t>
            </a:r>
          </a:p>
          <a:p>
            <a:r>
              <a:rPr lang="en-GB" dirty="0"/>
              <a:t>Thinking also about empathy: Do you see and do you show empathy?</a:t>
            </a:r>
          </a:p>
        </p:txBody>
      </p:sp>
      <p:sp>
        <p:nvSpPr>
          <p:cNvPr id="4" name="Footer Placeholder 3">
            <a:extLst>
              <a:ext uri="{FF2B5EF4-FFF2-40B4-BE49-F238E27FC236}">
                <a16:creationId xmlns:a16="http://schemas.microsoft.com/office/drawing/2014/main" id="{B80109BB-46B4-450C-BD6C-F355A530F65F}"/>
              </a:ext>
            </a:extLst>
          </p:cNvPr>
          <p:cNvSpPr>
            <a:spLocks noGrp="1"/>
          </p:cNvSpPr>
          <p:nvPr>
            <p:ph type="ftr" sz="quarter" idx="11"/>
          </p:nvPr>
        </p:nvSpPr>
        <p:spPr/>
        <p:txBody>
          <a:bodyPr/>
          <a:lstStyle/>
          <a:p>
            <a:r>
              <a:rPr lang="en-US"/>
              <a:t>rshp.scot</a:t>
            </a:r>
          </a:p>
        </p:txBody>
      </p:sp>
      <p:pic>
        <p:nvPicPr>
          <p:cNvPr id="5" name="Picture 4">
            <a:extLst>
              <a:ext uri="{FF2B5EF4-FFF2-40B4-BE49-F238E27FC236}">
                <a16:creationId xmlns:a16="http://schemas.microsoft.com/office/drawing/2014/main" id="{923102F5-1D60-4188-B2DC-A1F3460F770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3348" y="1751210"/>
            <a:ext cx="5662472" cy="5662472"/>
          </a:xfrm>
          <a:prstGeom prst="rect">
            <a:avLst/>
          </a:prstGeom>
        </p:spPr>
      </p:pic>
      <p:pic>
        <p:nvPicPr>
          <p:cNvPr id="6" name="Picture 5">
            <a:extLst>
              <a:ext uri="{FF2B5EF4-FFF2-40B4-BE49-F238E27FC236}">
                <a16:creationId xmlns:a16="http://schemas.microsoft.com/office/drawing/2014/main" id="{9B4A5D37-B150-4671-9535-579C8D86CCE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632114" y="2843350"/>
            <a:ext cx="3478192" cy="3478192"/>
          </a:xfrm>
          <a:prstGeom prst="rect">
            <a:avLst/>
          </a:prstGeom>
        </p:spPr>
      </p:pic>
      <p:pic>
        <p:nvPicPr>
          <p:cNvPr id="7" name="Picture 6">
            <a:extLst>
              <a:ext uri="{FF2B5EF4-FFF2-40B4-BE49-F238E27FC236}">
                <a16:creationId xmlns:a16="http://schemas.microsoft.com/office/drawing/2014/main" id="{549B2DBD-2BD5-4E87-900E-B89C9099B42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970060" y="3091807"/>
            <a:ext cx="2981277" cy="2981277"/>
          </a:xfrm>
          <a:prstGeom prst="rect">
            <a:avLst/>
          </a:prstGeom>
        </p:spPr>
      </p:pic>
    </p:spTree>
    <p:extLst>
      <p:ext uri="{BB962C8B-B14F-4D97-AF65-F5344CB8AC3E}">
        <p14:creationId xmlns:p14="http://schemas.microsoft.com/office/powerpoint/2010/main" val="4057548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1158235" y="1985054"/>
            <a:ext cx="3702523" cy="3681976"/>
          </a:xfrm>
          <a:prstGeom prst="rect">
            <a:avLst/>
          </a:prstGeom>
          <a:noFill/>
        </p:spPr>
        <p:txBody>
          <a:bodyPr vert="horz" lIns="91440" tIns="45720" rIns="91440" bIns="45720" rtlCol="0" anchor="b">
            <a:noAutofit/>
          </a:bodyPr>
          <a:lstStyle/>
          <a:p>
            <a:pPr>
              <a:lnSpc>
                <a:spcPct val="90000"/>
              </a:lnSpc>
              <a:spcBef>
                <a:spcPct val="0"/>
              </a:spcBef>
              <a:spcAft>
                <a:spcPts val="600"/>
              </a:spcAft>
            </a:pPr>
            <a:endParaRPr lang="en-US" sz="2800" b="1" dirty="0">
              <a:ea typeface="+mj-ea"/>
              <a:cs typeface="+mj-cs"/>
            </a:endParaRPr>
          </a:p>
          <a:p>
            <a:pPr>
              <a:lnSpc>
                <a:spcPct val="90000"/>
              </a:lnSpc>
              <a:spcBef>
                <a:spcPct val="0"/>
              </a:spcBef>
              <a:spcAft>
                <a:spcPts val="600"/>
              </a:spcAft>
            </a:pPr>
            <a:r>
              <a:rPr lang="en-US" sz="2800" b="1" dirty="0">
                <a:ea typeface="+mj-ea"/>
                <a:cs typeface="+mj-cs"/>
              </a:rPr>
              <a:t>About relationships:</a:t>
            </a:r>
          </a:p>
          <a:p>
            <a:pPr>
              <a:lnSpc>
                <a:spcPct val="90000"/>
              </a:lnSpc>
              <a:spcBef>
                <a:spcPct val="0"/>
              </a:spcBef>
              <a:spcAft>
                <a:spcPts val="600"/>
              </a:spcAft>
            </a:pPr>
            <a:endParaRPr lang="en-US" sz="2800" b="1" dirty="0">
              <a:ea typeface="+mj-ea"/>
              <a:cs typeface="+mj-cs"/>
            </a:endParaRPr>
          </a:p>
          <a:p>
            <a:pPr marL="285750" indent="-285750">
              <a:lnSpc>
                <a:spcPct val="90000"/>
              </a:lnSpc>
              <a:spcBef>
                <a:spcPct val="0"/>
              </a:spcBef>
              <a:spcAft>
                <a:spcPts val="600"/>
              </a:spcAft>
              <a:buFont typeface="Arial" panose="020B0604020202020204" pitchFamily="34" charset="0"/>
              <a:buChar char="•"/>
            </a:pPr>
            <a:r>
              <a:rPr lang="en-GB" sz="2800" dirty="0"/>
              <a:t>Things that will help and nurture a relationship.</a:t>
            </a:r>
          </a:p>
          <a:p>
            <a:pPr>
              <a:lnSpc>
                <a:spcPct val="90000"/>
              </a:lnSpc>
              <a:spcBef>
                <a:spcPct val="0"/>
              </a:spcBef>
              <a:spcAft>
                <a:spcPts val="600"/>
              </a:spcAft>
            </a:pPr>
            <a:endParaRPr lang="en-GB" sz="2800" dirty="0"/>
          </a:p>
          <a:p>
            <a:pPr marL="285750" indent="-285750">
              <a:lnSpc>
                <a:spcPct val="90000"/>
              </a:lnSpc>
              <a:spcBef>
                <a:spcPct val="0"/>
              </a:spcBef>
              <a:spcAft>
                <a:spcPts val="600"/>
              </a:spcAft>
              <a:buFont typeface="Arial" panose="020B0604020202020204" pitchFamily="34" charset="0"/>
              <a:buChar char="•"/>
            </a:pPr>
            <a:r>
              <a:rPr lang="en-GB" sz="2800" dirty="0"/>
              <a:t>Things that will spoil or ruin a relationship.</a:t>
            </a:r>
          </a:p>
          <a:p>
            <a:pPr>
              <a:lnSpc>
                <a:spcPct val="90000"/>
              </a:lnSpc>
              <a:spcBef>
                <a:spcPct val="0"/>
              </a:spcBef>
              <a:spcAft>
                <a:spcPts val="600"/>
              </a:spcAft>
            </a:pPr>
            <a:endParaRPr lang="en-US" sz="2800" b="1" dirty="0">
              <a:ea typeface="+mj-ea"/>
              <a:cs typeface="+mj-cs"/>
            </a:endParaRPr>
          </a:p>
        </p:txBody>
      </p:sp>
      <p:pic>
        <p:nvPicPr>
          <p:cNvPr id="5" name="Content Placeholder 4" descr="A close up of a logo&#10;&#10;Description automatically generated">
            <a:extLst>
              <a:ext uri="{FF2B5EF4-FFF2-40B4-BE49-F238E27FC236}">
                <a16:creationId xmlns:a16="http://schemas.microsoft.com/office/drawing/2014/main" id="{399EE18A-25ED-4F22-9FC5-B5226942BBFA}"/>
              </a:ext>
            </a:extLst>
          </p:cNvPr>
          <p:cNvPicPr>
            <a:picLocks/>
          </p:cNvPicPr>
          <p:nvPr/>
        </p:nvPicPr>
        <p:blipFill rotWithShape="1">
          <a:blip r:embed="rId2" cstate="screen">
            <a:extLst>
              <a:ext uri="{28A0092B-C50C-407E-A947-70E740481C1C}">
                <a14:useLocalDpi xmlns:a14="http://schemas.microsoft.com/office/drawing/2010/main"/>
              </a:ext>
            </a:extLst>
          </a:blip>
          <a:srcRect/>
          <a:stretch/>
        </p:blipFill>
        <p:spPr>
          <a:xfrm>
            <a:off x="4654297" y="10"/>
            <a:ext cx="7537704" cy="6857990"/>
          </a:xfrm>
          <a:prstGeom prst="rect">
            <a:avLst/>
          </a:prstGeom>
        </p:spPr>
      </p:pic>
      <p:sp>
        <p:nvSpPr>
          <p:cNvPr id="4" name="Footer Placeholder 3"/>
          <p:cNvSpPr>
            <a:spLocks noGrp="1"/>
          </p:cNvSpPr>
          <p:nvPr>
            <p:ph type="ftr" sz="quarter" idx="11"/>
          </p:nvPr>
        </p:nvSpPr>
        <p:spPr>
          <a:xfrm>
            <a:off x="5043984" y="6356350"/>
            <a:ext cx="5738693" cy="365125"/>
          </a:xfrm>
          <a:noFill/>
        </p:spPr>
        <p:txBody>
          <a:bodyPr vert="horz" lIns="91440" tIns="45720" rIns="91440" bIns="45720" rtlCol="0" anchor="ctr">
            <a:normAutofit/>
          </a:bodyPr>
          <a:lstStyle/>
          <a:p>
            <a:pPr algn="l">
              <a:spcAft>
                <a:spcPts val="600"/>
              </a:spcAft>
              <a:defRPr/>
            </a:pPr>
            <a:r>
              <a:rPr lang="en-US" kern="1200">
                <a:solidFill>
                  <a:srgbClr val="FFFFFF"/>
                </a:solidFill>
                <a:latin typeface="Calibri" panose="020F0502020204030204"/>
                <a:ea typeface="+mn-ea"/>
                <a:cs typeface="+mn-cs"/>
              </a:rPr>
              <a:t>rshp.scot</a:t>
            </a:r>
          </a:p>
        </p:txBody>
      </p:sp>
    </p:spTree>
    <p:extLst>
      <p:ext uri="{BB962C8B-B14F-4D97-AF65-F5344CB8AC3E}">
        <p14:creationId xmlns:p14="http://schemas.microsoft.com/office/powerpoint/2010/main" val="1687343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9366" y="921728"/>
            <a:ext cx="9273267" cy="523220"/>
          </a:xfrm>
          <a:prstGeom prst="rect">
            <a:avLst/>
          </a:prstGeom>
          <a:noFill/>
        </p:spPr>
        <p:txBody>
          <a:bodyPr wrap="square" rtlCol="0">
            <a:spAutoFit/>
          </a:bodyPr>
          <a:lstStyle/>
          <a:p>
            <a:r>
              <a:rPr lang="en-US" sz="2800" b="1" dirty="0"/>
              <a:t>About relationships:</a:t>
            </a:r>
          </a:p>
        </p:txBody>
      </p:sp>
      <p:graphicFrame>
        <p:nvGraphicFramePr>
          <p:cNvPr id="6" name="Table 5">
            <a:extLst>
              <a:ext uri="{FF2B5EF4-FFF2-40B4-BE49-F238E27FC236}">
                <a16:creationId xmlns:a16="http://schemas.microsoft.com/office/drawing/2014/main" id="{031D7918-A0C5-184D-9CBC-7FCB077CFE33}"/>
              </a:ext>
            </a:extLst>
          </p:cNvPr>
          <p:cNvGraphicFramePr>
            <a:graphicFrameLocks noGrp="1"/>
          </p:cNvGraphicFramePr>
          <p:nvPr>
            <p:extLst>
              <p:ext uri="{D42A27DB-BD31-4B8C-83A1-F6EECF244321}">
                <p14:modId xmlns:p14="http://schemas.microsoft.com/office/powerpoint/2010/main" val="2690081920"/>
              </p:ext>
            </p:extLst>
          </p:nvPr>
        </p:nvGraphicFramePr>
        <p:xfrm>
          <a:off x="1469859" y="1948500"/>
          <a:ext cx="8668384" cy="3113469"/>
        </p:xfrm>
        <a:graphic>
          <a:graphicData uri="http://schemas.openxmlformats.org/drawingml/2006/table">
            <a:tbl>
              <a:tblPr firstRow="1" firstCol="1" bandRow="1">
                <a:tableStyleId>{5C22544A-7EE6-4342-B048-85BDC9FD1C3A}</a:tableStyleId>
              </a:tblPr>
              <a:tblGrid>
                <a:gridCol w="5329775">
                  <a:extLst>
                    <a:ext uri="{9D8B030D-6E8A-4147-A177-3AD203B41FA5}">
                      <a16:colId xmlns:a16="http://schemas.microsoft.com/office/drawing/2014/main" val="4292646366"/>
                    </a:ext>
                  </a:extLst>
                </a:gridCol>
                <a:gridCol w="3338609">
                  <a:extLst>
                    <a:ext uri="{9D8B030D-6E8A-4147-A177-3AD203B41FA5}">
                      <a16:colId xmlns:a16="http://schemas.microsoft.com/office/drawing/2014/main" val="505825698"/>
                    </a:ext>
                  </a:extLst>
                </a:gridCol>
              </a:tblGrid>
              <a:tr h="1902849">
                <a:tc>
                  <a:txBody>
                    <a:bodyPr/>
                    <a:lstStyle/>
                    <a:p>
                      <a:pPr>
                        <a:lnSpc>
                          <a:spcPct val="107000"/>
                        </a:lnSpc>
                        <a:spcAft>
                          <a:spcPts val="0"/>
                        </a:spcAft>
                      </a:pPr>
                      <a:r>
                        <a:rPr lang="en-GB" sz="2400" dirty="0">
                          <a:solidFill>
                            <a:schemeClr val="tx1"/>
                          </a:solidFill>
                          <a:effectLst/>
                        </a:rPr>
                        <a:t>Things that will help and nurture a relationship:</a:t>
                      </a:r>
                    </a:p>
                    <a:p>
                      <a:pPr marL="342900" lvl="0" indent="-342900">
                        <a:lnSpc>
                          <a:spcPct val="107000"/>
                        </a:lnSpc>
                        <a:spcAft>
                          <a:spcPts val="0"/>
                        </a:spcAft>
                        <a:buFont typeface="Symbol" pitchFamily="2" charset="2"/>
                        <a:buChar char=""/>
                      </a:pPr>
                      <a:r>
                        <a:rPr lang="en-GB" sz="2400" dirty="0">
                          <a:solidFill>
                            <a:schemeClr val="tx1"/>
                          </a:solidFill>
                          <a:effectLst/>
                        </a:rPr>
                        <a:t>Communication</a:t>
                      </a:r>
                    </a:p>
                    <a:p>
                      <a:pPr marL="342900" lvl="0" indent="-342900">
                        <a:lnSpc>
                          <a:spcPct val="107000"/>
                        </a:lnSpc>
                        <a:spcAft>
                          <a:spcPts val="0"/>
                        </a:spcAft>
                        <a:buFont typeface="Symbol" pitchFamily="2" charset="2"/>
                        <a:buChar char=""/>
                      </a:pPr>
                      <a:r>
                        <a:rPr lang="en-GB" sz="2400" dirty="0">
                          <a:solidFill>
                            <a:schemeClr val="tx1"/>
                          </a:solidFill>
                          <a:effectLst/>
                        </a:rPr>
                        <a:t>Freedom</a:t>
                      </a:r>
                    </a:p>
                    <a:p>
                      <a:pPr marL="342900" lvl="0" indent="-342900">
                        <a:lnSpc>
                          <a:spcPct val="107000"/>
                        </a:lnSpc>
                        <a:spcAft>
                          <a:spcPts val="0"/>
                        </a:spcAft>
                        <a:buFont typeface="Symbol" pitchFamily="2" charset="2"/>
                        <a:buChar char=""/>
                      </a:pPr>
                      <a:r>
                        <a:rPr lang="en-GB" sz="2400" dirty="0">
                          <a:solidFill>
                            <a:schemeClr val="tx1"/>
                          </a:solidFill>
                          <a:effectLst/>
                        </a:rPr>
                        <a:t>Trust</a:t>
                      </a:r>
                    </a:p>
                    <a:p>
                      <a:pPr marL="342900" lvl="0" indent="-342900">
                        <a:lnSpc>
                          <a:spcPct val="107000"/>
                        </a:lnSpc>
                        <a:spcAft>
                          <a:spcPts val="0"/>
                        </a:spcAft>
                        <a:buFont typeface="Symbol" pitchFamily="2" charset="2"/>
                        <a:buChar char=""/>
                      </a:pPr>
                      <a:r>
                        <a:rPr lang="en-GB" sz="2400" dirty="0">
                          <a:solidFill>
                            <a:schemeClr val="tx1"/>
                          </a:solidFill>
                          <a:effectLst/>
                        </a:rPr>
                        <a:t>Equality</a:t>
                      </a:r>
                    </a:p>
                    <a:p>
                      <a:pPr marL="342900" lvl="0" indent="-342900">
                        <a:lnSpc>
                          <a:spcPct val="107000"/>
                        </a:lnSpc>
                        <a:spcAft>
                          <a:spcPts val="0"/>
                        </a:spcAft>
                        <a:buFont typeface="Symbol" pitchFamily="2" charset="2"/>
                        <a:buChar char=""/>
                      </a:pPr>
                      <a:r>
                        <a:rPr lang="en-GB" sz="2400" dirty="0">
                          <a:solidFill>
                            <a:schemeClr val="tx1"/>
                          </a:solidFill>
                          <a:effectLst/>
                        </a:rPr>
                        <a:t>Respect</a:t>
                      </a:r>
                      <a:endParaRPr lang="en-GB" sz="2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a:lnSpc>
                          <a:spcPct val="107000"/>
                        </a:lnSpc>
                        <a:spcAft>
                          <a:spcPts val="0"/>
                        </a:spcAft>
                      </a:pPr>
                      <a:r>
                        <a:rPr lang="en-GB" sz="2400" dirty="0">
                          <a:solidFill>
                            <a:schemeClr val="tx1"/>
                          </a:solidFill>
                          <a:effectLst/>
                        </a:rPr>
                        <a:t>Things that will spoil or ruin a relationship:</a:t>
                      </a:r>
                    </a:p>
                    <a:p>
                      <a:pPr marL="342900" lvl="0" indent="-342900">
                        <a:lnSpc>
                          <a:spcPct val="107000"/>
                        </a:lnSpc>
                        <a:spcAft>
                          <a:spcPts val="0"/>
                        </a:spcAft>
                        <a:buFont typeface="Symbol" pitchFamily="2" charset="2"/>
                        <a:buChar char=""/>
                      </a:pPr>
                      <a:r>
                        <a:rPr lang="en-GB" sz="2400" dirty="0">
                          <a:solidFill>
                            <a:schemeClr val="tx1"/>
                          </a:solidFill>
                          <a:effectLst/>
                        </a:rPr>
                        <a:t>Lack of communication</a:t>
                      </a:r>
                    </a:p>
                    <a:p>
                      <a:pPr marL="342900" lvl="0" indent="-342900">
                        <a:lnSpc>
                          <a:spcPct val="107000"/>
                        </a:lnSpc>
                        <a:spcAft>
                          <a:spcPts val="0"/>
                        </a:spcAft>
                        <a:buFont typeface="Symbol" pitchFamily="2" charset="2"/>
                        <a:buChar char=""/>
                      </a:pPr>
                      <a:r>
                        <a:rPr lang="en-GB" sz="2400" dirty="0">
                          <a:solidFill>
                            <a:schemeClr val="tx1"/>
                          </a:solidFill>
                          <a:effectLst/>
                        </a:rPr>
                        <a:t>Insecurity</a:t>
                      </a:r>
                    </a:p>
                    <a:p>
                      <a:pPr marL="342900" lvl="0" indent="-342900">
                        <a:lnSpc>
                          <a:spcPct val="107000"/>
                        </a:lnSpc>
                        <a:spcAft>
                          <a:spcPts val="0"/>
                        </a:spcAft>
                        <a:buFont typeface="Symbol" pitchFamily="2" charset="2"/>
                        <a:buChar char=""/>
                      </a:pPr>
                      <a:r>
                        <a:rPr lang="en-GB" sz="2400" dirty="0">
                          <a:solidFill>
                            <a:schemeClr val="tx1"/>
                          </a:solidFill>
                          <a:effectLst/>
                        </a:rPr>
                        <a:t>Lack of trust</a:t>
                      </a:r>
                    </a:p>
                    <a:p>
                      <a:pPr marL="342900" lvl="0" indent="-342900">
                        <a:lnSpc>
                          <a:spcPct val="107000"/>
                        </a:lnSpc>
                        <a:spcAft>
                          <a:spcPts val="0"/>
                        </a:spcAft>
                        <a:buFont typeface="Symbol" pitchFamily="2" charset="2"/>
                        <a:buChar char=""/>
                      </a:pPr>
                      <a:r>
                        <a:rPr lang="en-GB" sz="2400" dirty="0">
                          <a:solidFill>
                            <a:schemeClr val="tx1"/>
                          </a:solidFill>
                          <a:effectLst/>
                        </a:rPr>
                        <a:t>Jealousy</a:t>
                      </a:r>
                    </a:p>
                    <a:p>
                      <a:pPr marL="342900" lvl="0" indent="-342900">
                        <a:lnSpc>
                          <a:spcPct val="107000"/>
                        </a:lnSpc>
                        <a:spcAft>
                          <a:spcPts val="0"/>
                        </a:spcAft>
                        <a:buFont typeface="Symbol" pitchFamily="2" charset="2"/>
                        <a:buChar char=""/>
                      </a:pPr>
                      <a:r>
                        <a:rPr lang="en-GB" sz="2400" dirty="0">
                          <a:solidFill>
                            <a:schemeClr val="tx1"/>
                          </a:solidFill>
                          <a:effectLst/>
                        </a:rPr>
                        <a:t>Assumptions </a:t>
                      </a:r>
                      <a:endParaRPr lang="en-GB" sz="2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oFill/>
                  </a:tcPr>
                </a:tc>
                <a:extLst>
                  <a:ext uri="{0D108BD9-81ED-4DB2-BD59-A6C34878D82A}">
                    <a16:rowId xmlns:a16="http://schemas.microsoft.com/office/drawing/2014/main" val="2037138255"/>
                  </a:ext>
                </a:extLst>
              </a:tr>
            </a:tbl>
          </a:graphicData>
        </a:graphic>
      </p:graphicFrame>
      <p:pic>
        <p:nvPicPr>
          <p:cNvPr id="8" name="Picture 7" descr="A picture containing person, hand, animal, holding&#10;&#10;Description automatically generated">
            <a:extLst>
              <a:ext uri="{FF2B5EF4-FFF2-40B4-BE49-F238E27FC236}">
                <a16:creationId xmlns:a16="http://schemas.microsoft.com/office/drawing/2014/main" id="{98028A1C-B64A-4CA3-8CA2-374F1E7AE8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58858" y="2774566"/>
            <a:ext cx="6125150" cy="4083433"/>
          </a:xfrm>
          <a:prstGeom prst="rect">
            <a:avLst/>
          </a:prstGeom>
        </p:spPr>
      </p:pic>
      <p:pic>
        <p:nvPicPr>
          <p:cNvPr id="10" name="Picture 9" descr="A close up of a persons face&#10;&#10;Description automatically generated">
            <a:extLst>
              <a:ext uri="{FF2B5EF4-FFF2-40B4-BE49-F238E27FC236}">
                <a16:creationId xmlns:a16="http://schemas.microsoft.com/office/drawing/2014/main" id="{798AA0D3-A780-480D-A4AC-A82676D74B2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987588" y="3548441"/>
            <a:ext cx="3204411" cy="3309558"/>
          </a:xfrm>
          <a:prstGeom prst="rect">
            <a:avLst/>
          </a:prstGeom>
        </p:spPr>
      </p:pic>
    </p:spTree>
    <p:extLst>
      <p:ext uri="{BB962C8B-B14F-4D97-AF65-F5344CB8AC3E}">
        <p14:creationId xmlns:p14="http://schemas.microsoft.com/office/powerpoint/2010/main" val="1509138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rshp.scot</a:t>
            </a:r>
          </a:p>
        </p:txBody>
      </p:sp>
      <p:sp>
        <p:nvSpPr>
          <p:cNvPr id="3" name="TextBox 2"/>
          <p:cNvSpPr txBox="1"/>
          <p:nvPr/>
        </p:nvSpPr>
        <p:spPr>
          <a:xfrm>
            <a:off x="857399" y="721564"/>
            <a:ext cx="5871943" cy="523220"/>
          </a:xfrm>
          <a:prstGeom prst="rect">
            <a:avLst/>
          </a:prstGeom>
          <a:noFill/>
        </p:spPr>
        <p:txBody>
          <a:bodyPr wrap="square" rtlCol="0">
            <a:spAutoFit/>
          </a:bodyPr>
          <a:lstStyle/>
          <a:p>
            <a:r>
              <a:rPr lang="en-US" sz="2800" b="1" dirty="0"/>
              <a:t>What is conflict?</a:t>
            </a:r>
          </a:p>
        </p:txBody>
      </p:sp>
      <p:sp>
        <p:nvSpPr>
          <p:cNvPr id="5" name="TextBox 4"/>
          <p:cNvSpPr txBox="1"/>
          <p:nvPr/>
        </p:nvSpPr>
        <p:spPr>
          <a:xfrm>
            <a:off x="857399" y="1536174"/>
            <a:ext cx="7013386" cy="3785652"/>
          </a:xfrm>
          <a:prstGeom prst="rect">
            <a:avLst/>
          </a:prstGeom>
          <a:noFill/>
        </p:spPr>
        <p:txBody>
          <a:bodyPr wrap="square" rtlCol="0">
            <a:spAutoFit/>
          </a:bodyPr>
          <a:lstStyle/>
          <a:p>
            <a:r>
              <a:rPr lang="en-GB" sz="2400" b="1" dirty="0"/>
              <a:t>Conflict is when two or more people want different things. We tend to think of conflict as more than just a disagreement.</a:t>
            </a:r>
            <a:r>
              <a:rPr lang="en-GB" sz="2400" dirty="0"/>
              <a:t> </a:t>
            </a:r>
          </a:p>
          <a:p>
            <a:endParaRPr lang="en-GB" sz="2400" dirty="0"/>
          </a:p>
          <a:p>
            <a:r>
              <a:rPr lang="en-GB" sz="2400" dirty="0"/>
              <a:t>It’s normal to have times when you don’t get on with a partner. Conflict is a situation in which one or both parties feel some kind of threat. Conflict can make people feel emotions very strongly. It can leave people feeling stressed, upset or angry. It makes it hard to see the other person’s point of view.</a:t>
            </a:r>
          </a:p>
        </p:txBody>
      </p:sp>
      <p:pic>
        <p:nvPicPr>
          <p:cNvPr id="12" name="Picture 11">
            <a:extLst>
              <a:ext uri="{FF2B5EF4-FFF2-40B4-BE49-F238E27FC236}">
                <a16:creationId xmlns:a16="http://schemas.microsoft.com/office/drawing/2014/main" id="{21C37B0D-5503-6449-A048-1177E8D9EDB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970411" y="855694"/>
            <a:ext cx="4973698" cy="4973698"/>
          </a:xfrm>
          <a:prstGeom prst="rect">
            <a:avLst/>
          </a:prstGeom>
        </p:spPr>
      </p:pic>
    </p:spTree>
    <p:extLst>
      <p:ext uri="{BB962C8B-B14F-4D97-AF65-F5344CB8AC3E}">
        <p14:creationId xmlns:p14="http://schemas.microsoft.com/office/powerpoint/2010/main" val="1584363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rshp.scot</a:t>
            </a:r>
          </a:p>
        </p:txBody>
      </p:sp>
      <p:sp>
        <p:nvSpPr>
          <p:cNvPr id="3" name="TextBox 2"/>
          <p:cNvSpPr txBox="1"/>
          <p:nvPr/>
        </p:nvSpPr>
        <p:spPr>
          <a:xfrm>
            <a:off x="1361872" y="776035"/>
            <a:ext cx="5349380" cy="461665"/>
          </a:xfrm>
          <a:prstGeom prst="rect">
            <a:avLst/>
          </a:prstGeom>
          <a:noFill/>
        </p:spPr>
        <p:txBody>
          <a:bodyPr wrap="square" rtlCol="0">
            <a:spAutoFit/>
          </a:bodyPr>
          <a:lstStyle/>
          <a:p>
            <a:r>
              <a:rPr lang="en-US" sz="2400" b="1" dirty="0"/>
              <a:t>What is conflict resolution?</a:t>
            </a:r>
          </a:p>
        </p:txBody>
      </p:sp>
      <p:sp>
        <p:nvSpPr>
          <p:cNvPr id="5" name="TextBox 4"/>
          <p:cNvSpPr txBox="1"/>
          <p:nvPr/>
        </p:nvSpPr>
        <p:spPr>
          <a:xfrm>
            <a:off x="1246505" y="2087193"/>
            <a:ext cx="5871943" cy="2677656"/>
          </a:xfrm>
          <a:prstGeom prst="rect">
            <a:avLst/>
          </a:prstGeom>
          <a:noFill/>
        </p:spPr>
        <p:txBody>
          <a:bodyPr wrap="square" rtlCol="0">
            <a:spAutoFit/>
          </a:bodyPr>
          <a:lstStyle/>
          <a:p>
            <a:r>
              <a:rPr lang="en-GB" sz="2400" dirty="0"/>
              <a:t>Conflict </a:t>
            </a:r>
            <a:r>
              <a:rPr lang="en-GB" sz="2400" b="1" dirty="0"/>
              <a:t>resolution</a:t>
            </a:r>
            <a:r>
              <a:rPr lang="en-GB" sz="2400" dirty="0"/>
              <a:t> is a way for two or more parties to find a peaceful solution to a disagreement. The disagreement may be personal, financial, political, or emotional. When a dispute arises, often the best course of action is negotiation to resolve the disagreement.</a:t>
            </a:r>
          </a:p>
        </p:txBody>
      </p:sp>
      <p:pic>
        <p:nvPicPr>
          <p:cNvPr id="6" name="Picture 5">
            <a:extLst>
              <a:ext uri="{FF2B5EF4-FFF2-40B4-BE49-F238E27FC236}">
                <a16:creationId xmlns:a16="http://schemas.microsoft.com/office/drawing/2014/main" id="{2450C8A8-C942-A942-ACB2-E339106CE1A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729342" y="1088021"/>
            <a:ext cx="4762982" cy="4762982"/>
          </a:xfrm>
          <a:prstGeom prst="rect">
            <a:avLst/>
          </a:prstGeom>
        </p:spPr>
      </p:pic>
    </p:spTree>
    <p:extLst>
      <p:ext uri="{BB962C8B-B14F-4D97-AF65-F5344CB8AC3E}">
        <p14:creationId xmlns:p14="http://schemas.microsoft.com/office/powerpoint/2010/main" val="1483642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666801" y="231007"/>
            <a:ext cx="3377183" cy="3681976"/>
          </a:xfrm>
          <a:prstGeom prst="rect">
            <a:avLst/>
          </a:prstGeom>
          <a:noFill/>
        </p:spPr>
        <p:txBody>
          <a:bodyPr vert="horz" lIns="91440" tIns="45720" rIns="91440" bIns="45720" rtlCol="0" anchor="b">
            <a:normAutofit/>
          </a:bodyPr>
          <a:lstStyle/>
          <a:p>
            <a:pPr>
              <a:lnSpc>
                <a:spcPct val="90000"/>
              </a:lnSpc>
              <a:spcBef>
                <a:spcPct val="0"/>
              </a:spcBef>
              <a:spcAft>
                <a:spcPts val="600"/>
              </a:spcAft>
            </a:pPr>
            <a:r>
              <a:rPr lang="en-US" sz="3200" b="1" dirty="0">
                <a:ea typeface="+mj-ea"/>
                <a:cs typeface="+mj-cs"/>
              </a:rPr>
              <a:t>Conflict in relationships</a:t>
            </a:r>
          </a:p>
        </p:txBody>
      </p:sp>
      <p:pic>
        <p:nvPicPr>
          <p:cNvPr id="7" name="Content Placeholder 4" descr="A close up of a logo&#10;&#10;Description automatically generated">
            <a:extLst>
              <a:ext uri="{FF2B5EF4-FFF2-40B4-BE49-F238E27FC236}">
                <a16:creationId xmlns:a16="http://schemas.microsoft.com/office/drawing/2014/main" id="{FAB92BD6-85E4-448C-A4FD-565DB37360EA}"/>
              </a:ext>
            </a:extLst>
          </p:cNvPr>
          <p:cNvPicPr>
            <a:picLocks/>
          </p:cNvPicPr>
          <p:nvPr/>
        </p:nvPicPr>
        <p:blipFill rotWithShape="1">
          <a:blip r:embed="rId2" cstate="screen">
            <a:extLst>
              <a:ext uri="{28A0092B-C50C-407E-A947-70E740481C1C}">
                <a14:useLocalDpi xmlns:a14="http://schemas.microsoft.com/office/drawing/2010/main"/>
              </a:ext>
            </a:extLst>
          </a:blip>
          <a:srcRect/>
          <a:stretch/>
        </p:blipFill>
        <p:spPr>
          <a:xfrm>
            <a:off x="4654297" y="10"/>
            <a:ext cx="7537704" cy="6857990"/>
          </a:xfrm>
          <a:prstGeom prst="rect">
            <a:avLst/>
          </a:prstGeom>
        </p:spPr>
      </p:pic>
      <p:sp>
        <p:nvSpPr>
          <p:cNvPr id="4" name="Footer Placeholder 3"/>
          <p:cNvSpPr>
            <a:spLocks noGrp="1"/>
          </p:cNvSpPr>
          <p:nvPr>
            <p:ph type="ftr" sz="quarter" idx="11"/>
          </p:nvPr>
        </p:nvSpPr>
        <p:spPr>
          <a:xfrm>
            <a:off x="5043984" y="6356350"/>
            <a:ext cx="5738693" cy="365125"/>
          </a:xfrm>
          <a:noFill/>
        </p:spPr>
        <p:txBody>
          <a:bodyPr vert="horz" lIns="91440" tIns="45720" rIns="91440" bIns="45720" rtlCol="0" anchor="ctr">
            <a:normAutofit/>
          </a:bodyPr>
          <a:lstStyle/>
          <a:p>
            <a:pPr algn="l">
              <a:spcAft>
                <a:spcPts val="600"/>
              </a:spcAft>
              <a:defRPr/>
            </a:pPr>
            <a:r>
              <a:rPr lang="en-US" kern="1200">
                <a:solidFill>
                  <a:srgbClr val="FFFFFF"/>
                </a:solidFill>
                <a:latin typeface="Calibri" panose="020F0502020204030204"/>
                <a:ea typeface="+mn-ea"/>
                <a:cs typeface="+mn-cs"/>
              </a:rPr>
              <a:t>rshp.scot</a:t>
            </a:r>
          </a:p>
        </p:txBody>
      </p:sp>
    </p:spTree>
    <p:extLst>
      <p:ext uri="{BB962C8B-B14F-4D97-AF65-F5344CB8AC3E}">
        <p14:creationId xmlns:p14="http://schemas.microsoft.com/office/powerpoint/2010/main" val="3963174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113349" y="1265723"/>
            <a:ext cx="3377183" cy="3681976"/>
          </a:xfrm>
          <a:prstGeom prst="rect">
            <a:avLst/>
          </a:prstGeom>
          <a:noFill/>
        </p:spPr>
        <p:txBody>
          <a:bodyPr vert="horz" lIns="91440" tIns="45720" rIns="91440" bIns="45720" rtlCol="0" anchor="b">
            <a:normAutofit lnSpcReduction="10000"/>
          </a:bodyPr>
          <a:lstStyle/>
          <a:p>
            <a:pPr>
              <a:lnSpc>
                <a:spcPct val="90000"/>
              </a:lnSpc>
              <a:spcBef>
                <a:spcPct val="0"/>
              </a:spcBef>
              <a:spcAft>
                <a:spcPts val="600"/>
              </a:spcAft>
            </a:pPr>
            <a:r>
              <a:rPr lang="en-US" sz="2400" b="1" dirty="0">
                <a:ea typeface="+mj-ea"/>
                <a:cs typeface="+mj-cs"/>
              </a:rPr>
              <a:t>Conflict in relationships</a:t>
            </a:r>
          </a:p>
          <a:p>
            <a:pPr>
              <a:lnSpc>
                <a:spcPct val="90000"/>
              </a:lnSpc>
              <a:spcBef>
                <a:spcPct val="0"/>
              </a:spcBef>
              <a:spcAft>
                <a:spcPts val="600"/>
              </a:spcAft>
            </a:pPr>
            <a:endParaRPr lang="en-US" sz="2400" b="1" dirty="0">
              <a:ea typeface="+mj-ea"/>
              <a:cs typeface="+mj-cs"/>
            </a:endParaRPr>
          </a:p>
          <a:p>
            <a:pPr>
              <a:lnSpc>
                <a:spcPct val="90000"/>
              </a:lnSpc>
              <a:spcBef>
                <a:spcPct val="0"/>
              </a:spcBef>
              <a:spcAft>
                <a:spcPts val="600"/>
              </a:spcAft>
            </a:pPr>
            <a:r>
              <a:rPr lang="en-GB" sz="2400" dirty="0"/>
              <a:t>What suggestions will </a:t>
            </a:r>
            <a:br>
              <a:rPr lang="en-GB" sz="2400" dirty="0"/>
            </a:br>
            <a:r>
              <a:rPr lang="en-GB" sz="2400" dirty="0"/>
              <a:t>de-escalate the conflict and lead to a better outcome? </a:t>
            </a:r>
          </a:p>
          <a:p>
            <a:pPr>
              <a:lnSpc>
                <a:spcPct val="90000"/>
              </a:lnSpc>
              <a:spcBef>
                <a:spcPct val="0"/>
              </a:spcBef>
              <a:spcAft>
                <a:spcPts val="600"/>
              </a:spcAft>
            </a:pPr>
            <a:endParaRPr lang="en-GB" sz="2400" dirty="0"/>
          </a:p>
          <a:p>
            <a:pPr>
              <a:lnSpc>
                <a:spcPct val="90000"/>
              </a:lnSpc>
              <a:spcBef>
                <a:spcPct val="0"/>
              </a:spcBef>
              <a:spcAft>
                <a:spcPts val="600"/>
              </a:spcAft>
            </a:pPr>
            <a:r>
              <a:rPr lang="en-GB" sz="2400" dirty="0"/>
              <a:t>What suggestions escalate and cause further problems?</a:t>
            </a:r>
            <a:r>
              <a:rPr lang="en-GB" sz="2400" b="1" dirty="0"/>
              <a:t> </a:t>
            </a:r>
            <a:endParaRPr lang="en-US" sz="2400" b="1" dirty="0">
              <a:ea typeface="+mj-ea"/>
              <a:cs typeface="+mj-cs"/>
            </a:endParaRPr>
          </a:p>
        </p:txBody>
      </p:sp>
      <p:pic>
        <p:nvPicPr>
          <p:cNvPr id="7" name="Content Placeholder 4" descr="A close up of a logo&#10;&#10;Description automatically generated">
            <a:extLst>
              <a:ext uri="{FF2B5EF4-FFF2-40B4-BE49-F238E27FC236}">
                <a16:creationId xmlns:a16="http://schemas.microsoft.com/office/drawing/2014/main" id="{FAB92BD6-85E4-448C-A4FD-565DB37360EA}"/>
              </a:ext>
            </a:extLst>
          </p:cNvPr>
          <p:cNvPicPr>
            <a:picLocks/>
          </p:cNvPicPr>
          <p:nvPr/>
        </p:nvPicPr>
        <p:blipFill rotWithShape="1">
          <a:blip r:embed="rId2" cstate="screen">
            <a:extLst>
              <a:ext uri="{28A0092B-C50C-407E-A947-70E740481C1C}">
                <a14:useLocalDpi xmlns:a14="http://schemas.microsoft.com/office/drawing/2010/main"/>
              </a:ext>
            </a:extLst>
          </a:blip>
          <a:srcRect/>
          <a:stretch/>
        </p:blipFill>
        <p:spPr>
          <a:xfrm>
            <a:off x="4654297" y="10"/>
            <a:ext cx="7537704" cy="6857990"/>
          </a:xfrm>
          <a:prstGeom prst="rect">
            <a:avLst/>
          </a:prstGeom>
        </p:spPr>
      </p:pic>
      <p:sp>
        <p:nvSpPr>
          <p:cNvPr id="4" name="Footer Placeholder 3"/>
          <p:cNvSpPr>
            <a:spLocks noGrp="1"/>
          </p:cNvSpPr>
          <p:nvPr>
            <p:ph type="ftr" sz="quarter" idx="11"/>
          </p:nvPr>
        </p:nvSpPr>
        <p:spPr>
          <a:xfrm>
            <a:off x="5043984" y="6356350"/>
            <a:ext cx="5738693" cy="365125"/>
          </a:xfrm>
          <a:noFill/>
        </p:spPr>
        <p:txBody>
          <a:bodyPr vert="horz" lIns="91440" tIns="45720" rIns="91440" bIns="45720" rtlCol="0" anchor="ctr">
            <a:normAutofit/>
          </a:bodyPr>
          <a:lstStyle/>
          <a:p>
            <a:pPr algn="l">
              <a:spcAft>
                <a:spcPts val="600"/>
              </a:spcAft>
              <a:defRPr/>
            </a:pPr>
            <a:r>
              <a:rPr lang="en-US" kern="1200">
                <a:solidFill>
                  <a:srgbClr val="FFFFFF"/>
                </a:solidFill>
                <a:latin typeface="Calibri" panose="020F0502020204030204"/>
                <a:ea typeface="+mn-ea"/>
                <a:cs typeface="+mn-cs"/>
              </a:rPr>
              <a:t>rshp.scot</a:t>
            </a:r>
          </a:p>
        </p:txBody>
      </p:sp>
    </p:spTree>
    <p:extLst>
      <p:ext uri="{BB962C8B-B14F-4D97-AF65-F5344CB8AC3E}">
        <p14:creationId xmlns:p14="http://schemas.microsoft.com/office/powerpoint/2010/main" val="165660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rshp.scot</a:t>
            </a:r>
          </a:p>
        </p:txBody>
      </p:sp>
      <p:sp>
        <p:nvSpPr>
          <p:cNvPr id="3" name="TextBox 2"/>
          <p:cNvSpPr txBox="1"/>
          <p:nvPr/>
        </p:nvSpPr>
        <p:spPr>
          <a:xfrm>
            <a:off x="880548" y="814267"/>
            <a:ext cx="6879819" cy="523220"/>
          </a:xfrm>
          <a:prstGeom prst="rect">
            <a:avLst/>
          </a:prstGeom>
          <a:noFill/>
        </p:spPr>
        <p:txBody>
          <a:bodyPr wrap="square" rtlCol="0">
            <a:spAutoFit/>
          </a:bodyPr>
          <a:lstStyle/>
          <a:p>
            <a:r>
              <a:rPr lang="en-GB" sz="2800" b="1" dirty="0"/>
              <a:t>10 tips to deal with conflict in a relationship</a:t>
            </a:r>
          </a:p>
        </p:txBody>
      </p:sp>
      <p:sp>
        <p:nvSpPr>
          <p:cNvPr id="9" name="Rectangle 8">
            <a:extLst>
              <a:ext uri="{FF2B5EF4-FFF2-40B4-BE49-F238E27FC236}">
                <a16:creationId xmlns:a16="http://schemas.microsoft.com/office/drawing/2014/main" id="{0D5DBF4F-863B-0342-BCB6-6E5E0A8F8C2C}"/>
              </a:ext>
            </a:extLst>
          </p:cNvPr>
          <p:cNvSpPr/>
          <p:nvPr/>
        </p:nvSpPr>
        <p:spPr>
          <a:xfrm>
            <a:off x="880549" y="2490775"/>
            <a:ext cx="5917293" cy="1655518"/>
          </a:xfrm>
          <a:prstGeom prst="rect">
            <a:avLst/>
          </a:prstGeom>
        </p:spPr>
        <p:txBody>
          <a:bodyPr wrap="square">
            <a:spAutoFit/>
          </a:bodyPr>
          <a:lstStyle/>
          <a:p>
            <a:pPr marL="342900" lvl="0" indent="-342900">
              <a:lnSpc>
                <a:spcPct val="107000"/>
              </a:lnSpc>
              <a:spcAft>
                <a:spcPts val="0"/>
              </a:spcAft>
              <a:buFont typeface="+mj-lt"/>
              <a:buAutoNum type="arabicPeriod"/>
            </a:pPr>
            <a:r>
              <a:rPr lang="en-GB" sz="2400" b="1" dirty="0">
                <a:ea typeface="Calibri" panose="020F0502020204030204" pitchFamily="34" charset="0"/>
                <a:cs typeface="Calibri" panose="020F0502020204030204" pitchFamily="34" charset="0"/>
              </a:rPr>
              <a:t>Be direct, say what’s bothering you.</a:t>
            </a:r>
          </a:p>
          <a:p>
            <a:pPr marL="342900" lvl="0" indent="-342900">
              <a:lnSpc>
                <a:spcPct val="107000"/>
              </a:lnSpc>
              <a:spcAft>
                <a:spcPts val="0"/>
              </a:spcAft>
              <a:buFont typeface="+mj-lt"/>
              <a:buAutoNum type="arabicPeriod"/>
            </a:pPr>
            <a:endParaRPr lang="en-GB" sz="2400" b="1" dirty="0">
              <a:ea typeface="Calibri" panose="020F0502020204030204" pitchFamily="34" charset="0"/>
              <a:cs typeface="Arial" panose="020B0604020202020204" pitchFamily="34" charset="0"/>
            </a:endParaRPr>
          </a:p>
          <a:p>
            <a:pPr marL="342900" lvl="0" indent="-342900">
              <a:lnSpc>
                <a:spcPct val="107000"/>
              </a:lnSpc>
              <a:spcAft>
                <a:spcPts val="0"/>
              </a:spcAft>
              <a:buFont typeface="+mj-lt"/>
              <a:buAutoNum type="arabicPeriod"/>
            </a:pPr>
            <a:r>
              <a:rPr lang="en-GB" sz="2400" b="1" dirty="0">
                <a:ea typeface="Calibri" panose="020F0502020204030204" pitchFamily="34" charset="0"/>
                <a:cs typeface="Calibri" panose="020F0502020204030204" pitchFamily="34" charset="0"/>
              </a:rPr>
              <a:t>Talk about how you feel without blaming your partner.</a:t>
            </a:r>
            <a:endParaRPr lang="en-GB" sz="2400" b="1" dirty="0">
              <a:ea typeface="Calibri" panose="020F0502020204030204" pitchFamily="34" charset="0"/>
              <a:cs typeface="Arial" panose="020B0604020202020204" pitchFamily="34" charset="0"/>
            </a:endParaRPr>
          </a:p>
        </p:txBody>
      </p:sp>
      <p:pic>
        <p:nvPicPr>
          <p:cNvPr id="6" name="Picture 5" descr="A close up of a logo&#10;&#10;Description automatically generated">
            <a:extLst>
              <a:ext uri="{FF2B5EF4-FFF2-40B4-BE49-F238E27FC236}">
                <a16:creationId xmlns:a16="http://schemas.microsoft.com/office/drawing/2014/main" id="{60614C1B-9E5A-4E0D-B383-4EDF4869DD3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360737" y="1190800"/>
            <a:ext cx="5201653" cy="5312237"/>
          </a:xfrm>
          <a:prstGeom prst="rect">
            <a:avLst/>
          </a:prstGeom>
          <a:effectLst/>
        </p:spPr>
      </p:pic>
    </p:spTree>
    <p:extLst>
      <p:ext uri="{BB962C8B-B14F-4D97-AF65-F5344CB8AC3E}">
        <p14:creationId xmlns:p14="http://schemas.microsoft.com/office/powerpoint/2010/main" val="1023066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609</Words>
  <Application>Microsoft Macintosh PowerPoint</Application>
  <PresentationFormat>Widescreen</PresentationFormat>
  <Paragraphs>79</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Symbol</vt:lpstr>
      <vt:lpstr>Office Theme</vt:lpstr>
      <vt:lpstr>Getting along and dealing with conflict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S.6.2 Communication with a partner: Getting along and dealing with conflict </dc:title>
  <dc:creator>Colin Morrison</dc:creator>
  <cp:lastModifiedBy>Ross Robertson</cp:lastModifiedBy>
  <cp:revision>3</cp:revision>
  <dcterms:created xsi:type="dcterms:W3CDTF">2019-04-26T08:45:40Z</dcterms:created>
  <dcterms:modified xsi:type="dcterms:W3CDTF">2020-04-23T09:32:29Z</dcterms:modified>
</cp:coreProperties>
</file>