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3"/>
  </p:notesMasterIdLst>
  <p:sldIdLst>
    <p:sldId id="256" r:id="rId2"/>
    <p:sldId id="275" r:id="rId3"/>
    <p:sldId id="265" r:id="rId4"/>
    <p:sldId id="266" r:id="rId5"/>
    <p:sldId id="271" r:id="rId6"/>
    <p:sldId id="276" r:id="rId7"/>
    <p:sldId id="279" r:id="rId8"/>
    <p:sldId id="280" r:id="rId9"/>
    <p:sldId id="273" r:id="rId10"/>
    <p:sldId id="27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44"/>
  </p:normalViewPr>
  <p:slideViewPr>
    <p:cSldViewPr snapToGrid="0" snapToObjects="1">
      <p:cViewPr varScale="1">
        <p:scale>
          <a:sx n="109" d="100"/>
          <a:sy n="109" d="100"/>
        </p:scale>
        <p:origin x="2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2A5F24DC-5E09-684B-9E85-D0DDD561C8EA}"/>
    <pc:docChg chg="custSel modSld">
      <pc:chgData name="Ross Robertson" userId="cb37bfa76ebf819d" providerId="LiveId" clId="{2A5F24DC-5E09-684B-9E85-D0DDD561C8EA}" dt="2019-07-01T14:31:18.402" v="23" actId="1076"/>
      <pc:docMkLst>
        <pc:docMk/>
      </pc:docMkLst>
      <pc:sldChg chg="modSp">
        <pc:chgData name="Ross Robertson" userId="cb37bfa76ebf819d" providerId="LiveId" clId="{2A5F24DC-5E09-684B-9E85-D0DDD561C8EA}" dt="2019-07-01T14:31:18.402" v="23" actId="1076"/>
        <pc:sldMkLst>
          <pc:docMk/>
          <pc:sldMk cId="979449192" sldId="256"/>
        </pc:sldMkLst>
        <pc:spChg chg="mod">
          <ac:chgData name="Ross Robertson" userId="cb37bfa76ebf819d" providerId="LiveId" clId="{2A5F24DC-5E09-684B-9E85-D0DDD561C8EA}" dt="2019-07-01T14:31:18.402" v="23" actId="1076"/>
          <ac:spMkLst>
            <pc:docMk/>
            <pc:sldMk cId="979449192" sldId="256"/>
            <ac:spMk id="2" creationId="{00000000-0000-0000-0000-000000000000}"/>
          </ac:spMkLst>
        </pc:spChg>
        <pc:spChg chg="mod">
          <ac:chgData name="Ross Robertson" userId="cb37bfa76ebf819d" providerId="LiveId" clId="{2A5F24DC-5E09-684B-9E85-D0DDD561C8EA}" dt="2019-07-01T14:31:10.811" v="20" actId="12"/>
          <ac:spMkLst>
            <pc:docMk/>
            <pc:sldMk cId="97944919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7/1/19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01/07/2019</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01/07/2019</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01/07/2019</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youtu.be/tZYiIgRFPk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youtu.be/BdFw_i03V0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2680"/>
            <a:ext cx="9137515" cy="1420238"/>
          </a:xfrm>
        </p:spPr>
        <p:txBody>
          <a:bodyPr>
            <a:normAutofit/>
          </a:bodyPr>
          <a:lstStyle/>
          <a:p>
            <a:r>
              <a:rPr lang="en-GB" sz="4400" b="1" dirty="0"/>
              <a:t>Gender Equality: </a:t>
            </a:r>
            <a:br>
              <a:rPr lang="en-GB" sz="4400" b="1" dirty="0"/>
            </a:br>
            <a:r>
              <a:rPr lang="en-GB" sz="4400" b="1" dirty="0"/>
              <a:t>Equality and the law</a:t>
            </a:r>
          </a:p>
        </p:txBody>
      </p:sp>
      <p:sp>
        <p:nvSpPr>
          <p:cNvPr id="3" name="Subtitle 2"/>
          <p:cNvSpPr>
            <a:spLocks noGrp="1"/>
          </p:cNvSpPr>
          <p:nvPr>
            <p:ph type="subTitle" idx="1"/>
          </p:nvPr>
        </p:nvSpPr>
        <p:spPr>
          <a:xfrm>
            <a:off x="1524000" y="3385751"/>
            <a:ext cx="9144000" cy="2723219"/>
          </a:xfrm>
        </p:spPr>
        <p:txBody>
          <a:bodyPr>
            <a:normAutofit lnSpcReduction="10000"/>
          </a:bodyPr>
          <a:lstStyle/>
          <a:p>
            <a:pPr marL="342900" lvl="0" indent="-342900" algn="l">
              <a:buFont typeface="Arial" panose="020B0604020202020204" pitchFamily="34" charset="0"/>
              <a:buChar char="•"/>
            </a:pPr>
            <a:r>
              <a:rPr lang="en-GB" dirty="0"/>
              <a:t>I can talk about what equality means to me.</a:t>
            </a:r>
          </a:p>
          <a:p>
            <a:pPr marL="342900" lvl="0" indent="-342900" algn="l">
              <a:buFont typeface="Arial" panose="020B0604020202020204" pitchFamily="34" charset="0"/>
              <a:buChar char="•"/>
            </a:pPr>
            <a:r>
              <a:rPr lang="en-GB" dirty="0"/>
              <a:t>I can explain what the law says about gender equality and sex discrimination.</a:t>
            </a:r>
          </a:p>
          <a:p>
            <a:pPr marL="342900" lvl="0" indent="-342900" algn="l">
              <a:buFont typeface="Arial" panose="020B0604020202020204" pitchFamily="34" charset="0"/>
              <a:buChar char="•"/>
            </a:pPr>
            <a:r>
              <a:rPr lang="en-GB" dirty="0"/>
              <a:t>I know that learning and work environments must be places of equality and safety for me.</a:t>
            </a:r>
          </a:p>
          <a:p>
            <a:pPr marL="342900" lvl="0" indent="-342900" algn="l">
              <a:buFont typeface="Arial" panose="020B0604020202020204" pitchFamily="34" charset="0"/>
              <a:buChar char="•"/>
            </a:pPr>
            <a:r>
              <a:rPr lang="en-GB" dirty="0"/>
              <a:t>I am building skills and confidence to seek information, support or help when I need it and if my rights are infringed. </a:t>
            </a:r>
          </a:p>
          <a:p>
            <a:pPr marL="342900" indent="-342900" algn="l">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24103-913C-4A4A-B108-7878E79909E5}"/>
              </a:ext>
            </a:extLst>
          </p:cNvPr>
          <p:cNvSpPr>
            <a:spLocks noGrp="1"/>
          </p:cNvSpPr>
          <p:nvPr>
            <p:ph idx="1"/>
          </p:nvPr>
        </p:nvSpPr>
        <p:spPr>
          <a:xfrm>
            <a:off x="1239253" y="2005263"/>
            <a:ext cx="3946357" cy="3785419"/>
          </a:xfrm>
        </p:spPr>
        <p:txBody>
          <a:bodyPr>
            <a:normAutofit/>
          </a:bodyPr>
          <a:lstStyle/>
          <a:p>
            <a:pPr marL="0" indent="0">
              <a:buNone/>
            </a:pPr>
            <a:r>
              <a:rPr lang="en-GB" b="1" dirty="0"/>
              <a:t>How might a person experience sex discrimination? </a:t>
            </a:r>
            <a:endParaRPr lang="en-GB" dirty="0"/>
          </a:p>
        </p:txBody>
      </p:sp>
      <p:sp>
        <p:nvSpPr>
          <p:cNvPr id="4" name="Footer Placeholder 3">
            <a:extLst>
              <a:ext uri="{FF2B5EF4-FFF2-40B4-BE49-F238E27FC236}">
                <a16:creationId xmlns:a16="http://schemas.microsoft.com/office/drawing/2014/main" id="{A944CB25-C4DC-4DF3-B0CD-3B4C39BE0FDD}"/>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6" name="Picture 5" descr="A close up of a logo&#10;&#10;Description automatically generated">
            <a:extLst>
              <a:ext uri="{FF2B5EF4-FFF2-40B4-BE49-F238E27FC236}">
                <a16:creationId xmlns:a16="http://schemas.microsoft.com/office/drawing/2014/main" id="{F3831D5C-79D9-4494-95A7-135037D69E51}"/>
              </a:ext>
            </a:extLst>
          </p:cNvPr>
          <p:cNvPicPr/>
          <p:nvPr/>
        </p:nvPicPr>
        <p:blipFill rotWithShape="1">
          <a:blip r:embed="rId2" cstate="screen">
            <a:extLst>
              <a:ext uri="{28A0092B-C50C-407E-A947-70E740481C1C}">
                <a14:useLocalDpi xmlns:a14="http://schemas.microsoft.com/office/drawing/2010/main"/>
              </a:ext>
            </a:extLst>
          </a:blip>
          <a:srcRect r="-2"/>
          <a:stretch/>
        </p:blipFill>
        <p:spPr>
          <a:xfrm>
            <a:off x="4639056" y="10"/>
            <a:ext cx="7552944" cy="6857990"/>
          </a:xfrm>
          <a:prstGeom prst="rect">
            <a:avLst/>
          </a:prstGeom>
          <a:effectLst/>
        </p:spPr>
      </p:pic>
    </p:spTree>
    <p:extLst>
      <p:ext uri="{BB962C8B-B14F-4D97-AF65-F5344CB8AC3E}">
        <p14:creationId xmlns:p14="http://schemas.microsoft.com/office/powerpoint/2010/main" val="384401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80503" y="898357"/>
            <a:ext cx="5127029" cy="3785419"/>
          </a:xfrm>
          <a:prstGeom prst="rect">
            <a:avLst/>
          </a:prstGeom>
        </p:spPr>
        <p:txBody>
          <a:bodyPr vert="horz" lIns="91440" tIns="45720" rIns="91440" bIns="45720" rtlCol="0">
            <a:noAutofit/>
          </a:bodyPr>
          <a:lstStyle/>
          <a:p>
            <a:pPr>
              <a:lnSpc>
                <a:spcPct val="90000"/>
              </a:lnSpc>
              <a:spcAft>
                <a:spcPts val="600"/>
              </a:spcAft>
            </a:pPr>
            <a:r>
              <a:rPr lang="en-US" sz="2800" b="1" dirty="0"/>
              <a:t>Helping make a gender equal world. </a:t>
            </a:r>
          </a:p>
          <a:p>
            <a:pPr>
              <a:lnSpc>
                <a:spcPct val="90000"/>
              </a:lnSpc>
              <a:spcAft>
                <a:spcPts val="600"/>
              </a:spcAft>
            </a:pPr>
            <a:r>
              <a:rPr lang="en-US" sz="2800" b="1" dirty="0"/>
              <a:t>Our ideas for change + ideas for action.</a:t>
            </a:r>
          </a:p>
          <a:p>
            <a:pPr>
              <a:lnSpc>
                <a:spcPct val="90000"/>
              </a:lnSpc>
              <a:spcAft>
                <a:spcPts val="600"/>
              </a:spcAft>
            </a:pPr>
            <a:endParaRPr lang="en-US" sz="2800" b="1" dirty="0"/>
          </a:p>
          <a:p>
            <a:pPr indent="-228600">
              <a:lnSpc>
                <a:spcPct val="90000"/>
              </a:lnSpc>
              <a:spcAft>
                <a:spcPts val="600"/>
              </a:spcAft>
              <a:buFont typeface="Arial" panose="020B0604020202020204" pitchFamily="34" charset="0"/>
              <a:buChar char="•"/>
            </a:pPr>
            <a:r>
              <a:rPr lang="en-US" sz="2800" b="1" dirty="0"/>
              <a:t>HOME</a:t>
            </a:r>
          </a:p>
          <a:p>
            <a:pPr indent="-228600">
              <a:lnSpc>
                <a:spcPct val="90000"/>
              </a:lnSpc>
              <a:spcAft>
                <a:spcPts val="600"/>
              </a:spcAft>
              <a:buFont typeface="Arial" panose="020B0604020202020204" pitchFamily="34" charset="0"/>
              <a:buChar char="•"/>
            </a:pPr>
            <a:r>
              <a:rPr lang="en-US" sz="2800" b="1" dirty="0"/>
              <a:t>SCHOOLS</a:t>
            </a:r>
          </a:p>
          <a:p>
            <a:pPr indent="-228600">
              <a:lnSpc>
                <a:spcPct val="90000"/>
              </a:lnSpc>
              <a:spcAft>
                <a:spcPts val="600"/>
              </a:spcAft>
              <a:buFont typeface="Arial" panose="020B0604020202020204" pitchFamily="34" charset="0"/>
              <a:buChar char="•"/>
            </a:pPr>
            <a:r>
              <a:rPr lang="en-US" sz="2800" b="1" dirty="0"/>
              <a:t>WORKPLACES</a:t>
            </a:r>
          </a:p>
          <a:p>
            <a:pPr indent="-228600">
              <a:lnSpc>
                <a:spcPct val="90000"/>
              </a:lnSpc>
              <a:spcAft>
                <a:spcPts val="600"/>
              </a:spcAft>
              <a:buFont typeface="Arial" panose="020B0604020202020204" pitchFamily="34" charset="0"/>
              <a:buChar char="•"/>
            </a:pPr>
            <a:r>
              <a:rPr lang="en-US" sz="2800" b="1" dirty="0"/>
              <a:t>SPORTS</a:t>
            </a:r>
          </a:p>
          <a:p>
            <a:pPr indent="-228600">
              <a:lnSpc>
                <a:spcPct val="90000"/>
              </a:lnSpc>
              <a:spcAft>
                <a:spcPts val="600"/>
              </a:spcAft>
              <a:buFont typeface="Arial" panose="020B0604020202020204" pitchFamily="34" charset="0"/>
              <a:buChar char="•"/>
            </a:pPr>
            <a:r>
              <a:rPr lang="en-US" sz="2800" b="1" dirty="0"/>
              <a:t>TELEVISION+FILM</a:t>
            </a:r>
          </a:p>
          <a:p>
            <a:pPr indent="-228600">
              <a:lnSpc>
                <a:spcPct val="90000"/>
              </a:lnSpc>
              <a:spcAft>
                <a:spcPts val="600"/>
              </a:spcAft>
              <a:buFont typeface="Arial" panose="020B0604020202020204" pitchFamily="34" charset="0"/>
              <a:buChar char="•"/>
            </a:pPr>
            <a:r>
              <a:rPr lang="en-US" sz="2800" b="1" dirty="0"/>
              <a:t>ONLINE+SOCIAL MEDIA </a:t>
            </a:r>
          </a:p>
        </p:txBody>
      </p:sp>
      <p:pic>
        <p:nvPicPr>
          <p:cNvPr id="5" name="Picture 4" descr="A close up of a logo&#10;&#10;Description automatically generated">
            <a:extLst>
              <a:ext uri="{FF2B5EF4-FFF2-40B4-BE49-F238E27FC236}">
                <a16:creationId xmlns:a16="http://schemas.microsoft.com/office/drawing/2014/main" id="{54C212D6-FA2A-4491-88C7-0F7F67783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89204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osing for the camera&#10;&#10;Description automatically generated">
            <a:extLst>
              <a:ext uri="{FF2B5EF4-FFF2-40B4-BE49-F238E27FC236}">
                <a16:creationId xmlns:a16="http://schemas.microsoft.com/office/drawing/2014/main" id="{19E432D8-DAA1-4A73-AC7E-F67A4D3B5F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4666928"/>
          </a:xfrm>
          <a:prstGeom prst="rect">
            <a:avLst/>
          </a:prstGeom>
        </p:spPr>
      </p:pic>
      <p:sp>
        <p:nvSpPr>
          <p:cNvPr id="3" name="TextBox 2"/>
          <p:cNvSpPr txBox="1"/>
          <p:nvPr/>
        </p:nvSpPr>
        <p:spPr>
          <a:xfrm>
            <a:off x="2451370" y="4949871"/>
            <a:ext cx="8624276" cy="1509935"/>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000000"/>
                </a:solidFill>
              </a:rPr>
              <a:t>What is gender equality?</a:t>
            </a:r>
          </a:p>
          <a:p>
            <a:pPr>
              <a:lnSpc>
                <a:spcPct val="90000"/>
              </a:lnSpc>
              <a:spcAft>
                <a:spcPts val="600"/>
              </a:spcAft>
            </a:pPr>
            <a:r>
              <a:rPr lang="en-US" sz="2400" dirty="0">
                <a:solidFill>
                  <a:srgbClr val="000000"/>
                </a:solidFill>
              </a:rPr>
              <a:t>Gender equality, also known as sex equality, or equality of the genders, is the view that everyone should receive equal treatment and not be discriminated against based on their gender.   </a:t>
            </a:r>
            <a:r>
              <a:rPr lang="en-US" sz="2400" b="1" dirty="0">
                <a:solidFill>
                  <a:srgbClr val="000000"/>
                </a:solidFill>
              </a:rPr>
              <a:t> </a:t>
            </a: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02497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0116E6FF-1F6C-4E62-82D8-E0D86B0933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2523642"/>
            <a:ext cx="3661831" cy="1830915"/>
          </a:xfrm>
          <a:prstGeom prst="rect">
            <a:avLst/>
          </a:prstGeom>
        </p:spPr>
      </p:pic>
      <p:sp>
        <p:nvSpPr>
          <p:cNvPr id="3" name="TextBox 2"/>
          <p:cNvSpPr txBox="1"/>
          <p:nvPr/>
        </p:nvSpPr>
        <p:spPr>
          <a:xfrm>
            <a:off x="5848351" y="1385909"/>
            <a:ext cx="4977578" cy="3639289"/>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000000"/>
                </a:solidFill>
              </a:rPr>
              <a:t>The Equality Act (2010) </a:t>
            </a:r>
            <a:r>
              <a:rPr lang="en-US" sz="2400" dirty="0">
                <a:solidFill>
                  <a:srgbClr val="000000"/>
                </a:solidFill>
              </a:rPr>
              <a:t>protects people from discrimination based on these nine characteristics:</a:t>
            </a:r>
          </a:p>
          <a:p>
            <a:pPr marL="457200" indent="-228600">
              <a:lnSpc>
                <a:spcPct val="90000"/>
              </a:lnSpc>
              <a:spcAft>
                <a:spcPts val="600"/>
              </a:spcAft>
              <a:buFont typeface="Arial" panose="020B0604020202020204" pitchFamily="34" charset="0"/>
              <a:buChar char="•"/>
            </a:pPr>
            <a:r>
              <a:rPr lang="en-US" sz="2400" dirty="0">
                <a:solidFill>
                  <a:srgbClr val="000000"/>
                </a:solidFill>
              </a:rPr>
              <a:t>Age</a:t>
            </a:r>
          </a:p>
          <a:p>
            <a:pPr marL="457200" indent="-228600">
              <a:lnSpc>
                <a:spcPct val="90000"/>
              </a:lnSpc>
              <a:spcAft>
                <a:spcPts val="600"/>
              </a:spcAft>
              <a:buFont typeface="Arial" panose="020B0604020202020204" pitchFamily="34" charset="0"/>
              <a:buChar char="•"/>
            </a:pPr>
            <a:r>
              <a:rPr lang="en-US" sz="2400" dirty="0">
                <a:solidFill>
                  <a:srgbClr val="000000"/>
                </a:solidFill>
              </a:rPr>
              <a:t>Disability</a:t>
            </a:r>
          </a:p>
          <a:p>
            <a:pPr marL="457200" indent="-228600">
              <a:lnSpc>
                <a:spcPct val="90000"/>
              </a:lnSpc>
              <a:spcAft>
                <a:spcPts val="600"/>
              </a:spcAft>
              <a:buFont typeface="Arial" panose="020B0604020202020204" pitchFamily="34" charset="0"/>
              <a:buChar char="•"/>
            </a:pPr>
            <a:r>
              <a:rPr lang="en-US" sz="2400" dirty="0">
                <a:solidFill>
                  <a:srgbClr val="000000"/>
                </a:solidFill>
              </a:rPr>
              <a:t>Gender reassignment</a:t>
            </a:r>
          </a:p>
          <a:p>
            <a:pPr marL="457200" indent="-228600">
              <a:lnSpc>
                <a:spcPct val="90000"/>
              </a:lnSpc>
              <a:spcAft>
                <a:spcPts val="600"/>
              </a:spcAft>
              <a:buFont typeface="Arial" panose="020B0604020202020204" pitchFamily="34" charset="0"/>
              <a:buChar char="•"/>
            </a:pPr>
            <a:r>
              <a:rPr lang="en-US" sz="2400" dirty="0">
                <a:solidFill>
                  <a:srgbClr val="000000"/>
                </a:solidFill>
              </a:rPr>
              <a:t>Marriage and civil partnership</a:t>
            </a:r>
          </a:p>
          <a:p>
            <a:pPr marL="457200" indent="-228600">
              <a:lnSpc>
                <a:spcPct val="90000"/>
              </a:lnSpc>
              <a:spcAft>
                <a:spcPts val="600"/>
              </a:spcAft>
              <a:buFont typeface="Arial" panose="020B0604020202020204" pitchFamily="34" charset="0"/>
              <a:buChar char="•"/>
            </a:pPr>
            <a:r>
              <a:rPr lang="en-US" sz="2400" dirty="0">
                <a:solidFill>
                  <a:srgbClr val="000000"/>
                </a:solidFill>
              </a:rPr>
              <a:t>Pregnancy and maternity</a:t>
            </a:r>
          </a:p>
          <a:p>
            <a:pPr marL="457200" indent="-228600">
              <a:lnSpc>
                <a:spcPct val="90000"/>
              </a:lnSpc>
              <a:spcAft>
                <a:spcPts val="600"/>
              </a:spcAft>
              <a:buFont typeface="Arial" panose="020B0604020202020204" pitchFamily="34" charset="0"/>
              <a:buChar char="•"/>
            </a:pPr>
            <a:r>
              <a:rPr lang="en-US" sz="2400" dirty="0">
                <a:solidFill>
                  <a:srgbClr val="000000"/>
                </a:solidFill>
              </a:rPr>
              <a:t>Race</a:t>
            </a:r>
          </a:p>
          <a:p>
            <a:pPr marL="457200" indent="-228600">
              <a:lnSpc>
                <a:spcPct val="90000"/>
              </a:lnSpc>
              <a:spcAft>
                <a:spcPts val="600"/>
              </a:spcAft>
              <a:buFont typeface="Arial" panose="020B0604020202020204" pitchFamily="34" charset="0"/>
              <a:buChar char="•"/>
            </a:pPr>
            <a:r>
              <a:rPr lang="en-US" sz="2400" dirty="0">
                <a:solidFill>
                  <a:srgbClr val="000000"/>
                </a:solidFill>
              </a:rPr>
              <a:t>Religion or belief</a:t>
            </a:r>
          </a:p>
          <a:p>
            <a:pPr marL="457200" indent="-228600">
              <a:lnSpc>
                <a:spcPct val="90000"/>
              </a:lnSpc>
              <a:spcAft>
                <a:spcPts val="600"/>
              </a:spcAft>
              <a:buFont typeface="Arial" panose="020B0604020202020204" pitchFamily="34" charset="0"/>
              <a:buChar char="•"/>
            </a:pPr>
            <a:r>
              <a:rPr lang="en-US" sz="2400" dirty="0">
                <a:solidFill>
                  <a:srgbClr val="000000"/>
                </a:solidFill>
              </a:rPr>
              <a:t>Sexual orientation </a:t>
            </a:r>
          </a:p>
          <a:p>
            <a:pPr marL="457200" indent="-228600">
              <a:lnSpc>
                <a:spcPct val="90000"/>
              </a:lnSpc>
              <a:spcAft>
                <a:spcPts val="600"/>
              </a:spcAft>
              <a:buFont typeface="Arial" panose="020B0604020202020204" pitchFamily="34" charset="0"/>
              <a:buChar char="•"/>
            </a:pPr>
            <a:r>
              <a:rPr lang="en-US" sz="2400" dirty="0">
                <a:solidFill>
                  <a:srgbClr val="000000"/>
                </a:solidFill>
              </a:rPr>
              <a:t>Sex</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312160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9A3B13E-BC24-4E4F-A7FB-C00F9F382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TextBox 2"/>
          <p:cNvSpPr txBox="1"/>
          <p:nvPr/>
        </p:nvSpPr>
        <p:spPr>
          <a:xfrm>
            <a:off x="5712131" y="1559182"/>
            <a:ext cx="4977578" cy="3639289"/>
          </a:xfrm>
          <a:prstGeom prst="rect">
            <a:avLst/>
          </a:prstGeom>
        </p:spPr>
        <p:txBody>
          <a:bodyPr vert="horz" lIns="91440" tIns="45720" rIns="91440" bIns="45720" rtlCol="0" anchor="ctr">
            <a:noAutofit/>
          </a:bodyPr>
          <a:lstStyle/>
          <a:p>
            <a:pPr>
              <a:lnSpc>
                <a:spcPct val="90000"/>
              </a:lnSpc>
              <a:spcAft>
                <a:spcPts val="600"/>
              </a:spcAft>
            </a:pPr>
            <a:r>
              <a:rPr lang="en-US" sz="2800" dirty="0">
                <a:solidFill>
                  <a:srgbClr val="000000"/>
                </a:solidFill>
              </a:rPr>
              <a:t>There are 4 main types of sex discrimination:</a:t>
            </a:r>
          </a:p>
          <a:p>
            <a:pPr marL="685800" indent="-228600">
              <a:lnSpc>
                <a:spcPct val="90000"/>
              </a:lnSpc>
              <a:spcAft>
                <a:spcPts val="600"/>
              </a:spcAft>
              <a:buFont typeface="Arial" panose="020B0604020202020204" pitchFamily="34" charset="0"/>
              <a:buChar char="•"/>
            </a:pPr>
            <a:r>
              <a:rPr lang="en-US" sz="2800" b="1" dirty="0">
                <a:solidFill>
                  <a:srgbClr val="000000"/>
                </a:solidFill>
              </a:rPr>
              <a:t>Direct discrimination</a:t>
            </a:r>
          </a:p>
          <a:p>
            <a:pPr marL="685800" indent="-228600">
              <a:lnSpc>
                <a:spcPct val="90000"/>
              </a:lnSpc>
              <a:spcAft>
                <a:spcPts val="600"/>
              </a:spcAft>
              <a:buFont typeface="Arial" panose="020B0604020202020204" pitchFamily="34" charset="0"/>
              <a:buChar char="•"/>
            </a:pPr>
            <a:r>
              <a:rPr lang="en-US" sz="2800" b="1" dirty="0">
                <a:solidFill>
                  <a:srgbClr val="000000"/>
                </a:solidFill>
              </a:rPr>
              <a:t>Indirect discrimination</a:t>
            </a:r>
          </a:p>
          <a:p>
            <a:pPr marL="685800" indent="-228600">
              <a:lnSpc>
                <a:spcPct val="90000"/>
              </a:lnSpc>
              <a:spcAft>
                <a:spcPts val="600"/>
              </a:spcAft>
              <a:buFont typeface="Arial" panose="020B0604020202020204" pitchFamily="34" charset="0"/>
              <a:buChar char="•"/>
            </a:pPr>
            <a:r>
              <a:rPr lang="en-US" sz="2800" b="1" dirty="0">
                <a:solidFill>
                  <a:srgbClr val="000000"/>
                </a:solidFill>
              </a:rPr>
              <a:t>Harassment </a:t>
            </a:r>
          </a:p>
          <a:p>
            <a:pPr marL="685800" indent="-228600">
              <a:lnSpc>
                <a:spcPct val="90000"/>
              </a:lnSpc>
              <a:spcAft>
                <a:spcPts val="600"/>
              </a:spcAft>
              <a:buFont typeface="Arial" panose="020B0604020202020204" pitchFamily="34" charset="0"/>
              <a:buChar char="•"/>
            </a:pPr>
            <a:r>
              <a:rPr lang="en-US" sz="2800" b="1" dirty="0">
                <a:solidFill>
                  <a:srgbClr val="000000"/>
                </a:solidFill>
              </a:rPr>
              <a:t>Victimisation</a:t>
            </a:r>
            <a:r>
              <a:rPr lang="en-US" sz="2800" dirty="0">
                <a:solidFill>
                  <a:srgbClr val="000000"/>
                </a:solidFill>
              </a:rPr>
              <a:t> </a:t>
            </a:r>
          </a:p>
          <a:p>
            <a:pPr indent="-228600">
              <a:lnSpc>
                <a:spcPct val="90000"/>
              </a:lnSpc>
              <a:spcAft>
                <a:spcPts val="600"/>
              </a:spcAft>
              <a:buFont typeface="Arial" panose="020B0604020202020204" pitchFamily="34" charset="0"/>
              <a:buChar char="•"/>
            </a:pPr>
            <a:endParaRPr lang="en-US" sz="2800" dirty="0">
              <a:solidFill>
                <a:srgbClr val="000000"/>
              </a:solidFill>
            </a:endParaRPr>
          </a:p>
          <a:p>
            <a:pPr>
              <a:lnSpc>
                <a:spcPct val="90000"/>
              </a:lnSpc>
              <a:spcAft>
                <a:spcPts val="600"/>
              </a:spcAft>
            </a:pPr>
            <a:r>
              <a:rPr lang="en-US" sz="2800" dirty="0">
                <a:solidFill>
                  <a:srgbClr val="000000"/>
                </a:solidFill>
              </a:rPr>
              <a:t>Film: Equality and Human Rights Commission (duration 1minute 15seconds) </a:t>
            </a:r>
            <a:r>
              <a:rPr lang="en-US" sz="2800" dirty="0">
                <a:solidFill>
                  <a:srgbClr val="000000"/>
                </a:solidFill>
                <a:hlinkClick r:id="rId4"/>
              </a:rPr>
              <a:t>https://youtu.be/tZYiIgRFPkU </a:t>
            </a:r>
            <a:endParaRPr lang="en-US" sz="28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176596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DB4E621-B993-45C5-8A23-E22A666FFF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TextBox 2"/>
          <p:cNvSpPr txBox="1"/>
          <p:nvPr/>
        </p:nvSpPr>
        <p:spPr>
          <a:xfrm>
            <a:off x="5782334" y="1292207"/>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800" b="1" dirty="0">
                <a:solidFill>
                  <a:srgbClr val="000000"/>
                </a:solidFill>
              </a:rPr>
              <a:t>What is direct and indirect discrimination? </a:t>
            </a:r>
          </a:p>
          <a:p>
            <a:pPr indent="-228600">
              <a:lnSpc>
                <a:spcPct val="90000"/>
              </a:lnSpc>
              <a:spcAft>
                <a:spcPts val="600"/>
              </a:spcAft>
              <a:buFont typeface="Arial" panose="020B0604020202020204" pitchFamily="34" charset="0"/>
              <a:buChar char="•"/>
            </a:pPr>
            <a:endParaRPr lang="en-US" sz="2800" dirty="0">
              <a:solidFill>
                <a:srgbClr val="000000"/>
              </a:solidFill>
            </a:endParaRPr>
          </a:p>
          <a:p>
            <a:pPr>
              <a:lnSpc>
                <a:spcPct val="90000"/>
              </a:lnSpc>
              <a:spcAft>
                <a:spcPts val="600"/>
              </a:spcAft>
            </a:pPr>
            <a:r>
              <a:rPr lang="en-US" sz="2800" dirty="0">
                <a:solidFill>
                  <a:srgbClr val="000000"/>
                </a:solidFill>
              </a:rPr>
              <a:t>Equality and Human Rights Commission </a:t>
            </a:r>
          </a:p>
          <a:p>
            <a:pPr>
              <a:lnSpc>
                <a:spcPct val="90000"/>
              </a:lnSpc>
              <a:spcAft>
                <a:spcPts val="600"/>
              </a:spcAft>
            </a:pPr>
            <a:r>
              <a:rPr lang="en-US" sz="2800" dirty="0">
                <a:solidFill>
                  <a:srgbClr val="000000"/>
                </a:solidFill>
              </a:rPr>
              <a:t>(duration 5minutes) </a:t>
            </a:r>
            <a:r>
              <a:rPr lang="en-US" sz="2800" dirty="0">
                <a:solidFill>
                  <a:srgbClr val="000000"/>
                </a:solidFill>
                <a:hlinkClick r:id="rId4"/>
              </a:rPr>
              <a:t>https://youtu.be/BdFw_i03V0A </a:t>
            </a:r>
            <a:endParaRPr lang="en-US" sz="28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40561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irl&#10;&#10;Description automatically generated">
            <a:extLst>
              <a:ext uri="{FF2B5EF4-FFF2-40B4-BE49-F238E27FC236}">
                <a16:creationId xmlns:a16="http://schemas.microsoft.com/office/drawing/2014/main" id="{79477B5E-8FE2-4EE2-9782-7988FE7605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GB" sz="2400" b="1" dirty="0"/>
              <a:t>What is sexual harassment?</a:t>
            </a:r>
            <a:endParaRPr lang="en-GB" sz="2400" dirty="0"/>
          </a:p>
          <a:p>
            <a:pPr marL="0" indent="0">
              <a:buNone/>
            </a:pPr>
            <a:r>
              <a:rPr lang="en-GB" sz="2400" dirty="0"/>
              <a:t>Sexual harassment is unwelcome sexual behaviour which compromises your dignity and makes you feel offended, humiliated, intimidated or threatened. </a:t>
            </a:r>
          </a:p>
        </p:txBody>
      </p:sp>
      <p:sp>
        <p:nvSpPr>
          <p:cNvPr id="4" name="Footer Placeholder 3"/>
          <p:cNvSpPr>
            <a:spLocks noGrp="1"/>
          </p:cNvSpPr>
          <p:nvPr>
            <p:ph type="ftr" sz="quarter" idx="11"/>
          </p:nvPr>
        </p:nvSpPr>
        <p:spPr>
          <a:xfrm>
            <a:off x="4965430" y="6356350"/>
            <a:ext cx="4139134"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15201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076" y="1360330"/>
            <a:ext cx="5374105" cy="3079323"/>
          </a:xfrm>
        </p:spPr>
        <p:txBody>
          <a:bodyPr>
            <a:normAutofit/>
          </a:bodyPr>
          <a:lstStyle/>
          <a:p>
            <a:pPr marL="0" indent="0">
              <a:buNone/>
            </a:pPr>
            <a:r>
              <a:rPr lang="en-GB" sz="2400" b="1" dirty="0"/>
              <a:t>What is sexual harassment?</a:t>
            </a:r>
            <a:endParaRPr lang="en-GB" sz="2400" dirty="0"/>
          </a:p>
          <a:p>
            <a:pPr marL="0" indent="0">
              <a:buNone/>
            </a:pPr>
            <a:r>
              <a:rPr lang="en-GB" sz="2400" dirty="0"/>
              <a:t>Sexual harassment can be face-to-face, indirect or online. Sexual harassment can also include stalking, sexual assault and rape, these are also serious criminal offences on their own and so should not just be seen as sexual harassment. </a:t>
            </a:r>
          </a:p>
        </p:txBody>
      </p:sp>
      <p:sp>
        <p:nvSpPr>
          <p:cNvPr id="4" name="Footer Placeholder 3"/>
          <p:cNvSpPr>
            <a:spLocks noGrp="1"/>
          </p:cNvSpPr>
          <p:nvPr>
            <p:ph type="ftr" sz="quarter" idx="11"/>
          </p:nvPr>
        </p:nvSpPr>
        <p:spPr/>
        <p:txBody>
          <a:bodyPr/>
          <a:lstStyle/>
          <a:p>
            <a:r>
              <a:rPr lang="en-US"/>
              <a:t>rshp.scot</a:t>
            </a:r>
          </a:p>
        </p:txBody>
      </p:sp>
      <p:pic>
        <p:nvPicPr>
          <p:cNvPr id="6" name="Picture 5" descr="A picture containing person, indoor, standing, woman&#10;&#10;Description automatically generated">
            <a:extLst>
              <a:ext uri="{FF2B5EF4-FFF2-40B4-BE49-F238E27FC236}">
                <a16:creationId xmlns:a16="http://schemas.microsoft.com/office/drawing/2014/main" id="{E9876132-6970-4A4A-800D-351CD85046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240" y="385712"/>
            <a:ext cx="4807528" cy="6086575"/>
          </a:xfrm>
          <a:prstGeom prst="rect">
            <a:avLst/>
          </a:prstGeom>
        </p:spPr>
      </p:pic>
    </p:spTree>
    <p:extLst>
      <p:ext uri="{BB962C8B-B14F-4D97-AF65-F5344CB8AC3E}">
        <p14:creationId xmlns:p14="http://schemas.microsoft.com/office/powerpoint/2010/main" val="262361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4174" y="1536289"/>
            <a:ext cx="4968235" cy="3785419"/>
          </a:xfrm>
        </p:spPr>
        <p:txBody>
          <a:bodyPr>
            <a:normAutofit/>
          </a:bodyPr>
          <a:lstStyle/>
          <a:p>
            <a:pPr marL="0" indent="0">
              <a:buNone/>
            </a:pPr>
            <a:r>
              <a:rPr lang="en-GB" sz="2400" b="1" dirty="0"/>
              <a:t>What is sexual harassment?</a:t>
            </a:r>
            <a:endParaRPr lang="en-GB" sz="2400" dirty="0"/>
          </a:p>
          <a:p>
            <a:pPr marL="0" indent="0">
              <a:buNone/>
            </a:pPr>
            <a:r>
              <a:rPr lang="en-GB" sz="2400" dirty="0"/>
              <a:t>Although most victims of sexual harassment are women, harassed by men, men can also be harassed by women. Lesbian, gay and bisexual people may also find themselves harassed or bullied by people of either sex.</a:t>
            </a:r>
            <a:endParaRPr lang="en-GB" sz="2400" b="1" dirty="0"/>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pic>
        <p:nvPicPr>
          <p:cNvPr id="7" name="Picture 6" descr="A picture containing person, young, boy, sky&#10;&#10;Description automatically generated">
            <a:extLst>
              <a:ext uri="{FF2B5EF4-FFF2-40B4-BE49-F238E27FC236}">
                <a16:creationId xmlns:a16="http://schemas.microsoft.com/office/drawing/2014/main" id="{04AA5F89-6C35-4797-B593-0A9E5E5F2B06}"/>
              </a:ext>
            </a:extLst>
          </p:cNvPr>
          <p:cNvPicPr>
            <a:picLocks noChangeAspect="1"/>
          </p:cNvPicPr>
          <p:nvPr/>
        </p:nvPicPr>
        <p:blipFill>
          <a:blip r:embed="rId2"/>
          <a:stretch>
            <a:fillRect/>
          </a:stretch>
        </p:blipFill>
        <p:spPr>
          <a:xfrm>
            <a:off x="180474" y="1336720"/>
            <a:ext cx="6273700" cy="4184558"/>
          </a:xfrm>
          <a:prstGeom prst="rect">
            <a:avLst/>
          </a:prstGeom>
        </p:spPr>
      </p:pic>
    </p:spTree>
    <p:extLst>
      <p:ext uri="{BB962C8B-B14F-4D97-AF65-F5344CB8AC3E}">
        <p14:creationId xmlns:p14="http://schemas.microsoft.com/office/powerpoint/2010/main" val="6046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in a white shirt&#10;&#10;Description automatically generated">
            <a:extLst>
              <a:ext uri="{FF2B5EF4-FFF2-40B4-BE49-F238E27FC236}">
                <a16:creationId xmlns:a16="http://schemas.microsoft.com/office/drawing/2014/main" id="{975B7EE3-4E1D-4877-97BB-B68F9D6D1E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
        <p:nvSpPr>
          <p:cNvPr id="3" name="TextBox 2"/>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2400" b="1" dirty="0"/>
              <a:t>What is </a:t>
            </a:r>
            <a:r>
              <a:rPr lang="en-US" sz="2400" b="1" dirty="0" err="1"/>
              <a:t>victimisation</a:t>
            </a:r>
            <a:r>
              <a:rPr lang="en-US" sz="2400" b="1" dirty="0"/>
              <a:t>? </a:t>
            </a:r>
          </a:p>
          <a:p>
            <a:pPr>
              <a:lnSpc>
                <a:spcPct val="90000"/>
              </a:lnSpc>
              <a:spcAft>
                <a:spcPts val="600"/>
              </a:spcAft>
            </a:pPr>
            <a:r>
              <a:rPr lang="en-US" sz="2400" dirty="0" err="1"/>
              <a:t>Victimisation</a:t>
            </a:r>
            <a:r>
              <a:rPr lang="en-US" sz="2400" dirty="0"/>
              <a:t> is when someone treats you badly because you complain about discrimination or because you have helped someone who’s been the victim of discrimination.</a:t>
            </a:r>
          </a:p>
        </p:txBody>
      </p:sp>
      <p:sp>
        <p:nvSpPr>
          <p:cNvPr id="4" name="Footer Placeholder 3"/>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27966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Words>
  <Application>Microsoft Macintosh PowerPoint</Application>
  <PresentationFormat>Widescreen</PresentationFormat>
  <Paragraphs>58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Gender Equality:  Equality and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S.5.2 Gender Equality:  The Law</dc:title>
  <dc:creator>Colin Morrison</dc:creator>
  <cp:lastModifiedBy>Microsoft Office User</cp:lastModifiedBy>
  <cp:revision>4</cp:revision>
  <dcterms:created xsi:type="dcterms:W3CDTF">2019-04-23T17:37:10Z</dcterms:created>
  <dcterms:modified xsi:type="dcterms:W3CDTF">2019-07-01T14:31:35Z</dcterms:modified>
</cp:coreProperties>
</file>