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8" r:id="rId1"/>
  </p:sldMasterIdLst>
  <p:notesMasterIdLst>
    <p:notesMasterId r:id="rId16"/>
  </p:notesMasterIdLst>
  <p:sldIdLst>
    <p:sldId id="256" r:id="rId2"/>
    <p:sldId id="262" r:id="rId3"/>
    <p:sldId id="293" r:id="rId4"/>
    <p:sldId id="287" r:id="rId5"/>
    <p:sldId id="283" r:id="rId6"/>
    <p:sldId id="289" r:id="rId7"/>
    <p:sldId id="290" r:id="rId8"/>
    <p:sldId id="292" r:id="rId9"/>
    <p:sldId id="282" r:id="rId10"/>
    <p:sldId id="280" r:id="rId11"/>
    <p:sldId id="288" r:id="rId12"/>
    <p:sldId id="294" r:id="rId13"/>
    <p:sldId id="285" r:id="rId14"/>
    <p:sldId id="28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171" autoAdjust="0"/>
    <p:restoredTop sz="94422"/>
  </p:normalViewPr>
  <p:slideViewPr>
    <p:cSldViewPr snapToGrid="0" snapToObjects="1">
      <p:cViewPr varScale="1">
        <p:scale>
          <a:sx n="59" d="100"/>
          <a:sy n="59" d="100"/>
        </p:scale>
        <p:origin x="572"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lin Morrison TASC Morrison" userId="9e8379d8aac75974" providerId="LiveId" clId="{AF378ABD-3635-49D6-9769-051B70C272BF}"/>
    <pc:docChg chg="modSld">
      <pc:chgData name="Colin Morrison TASC Morrison" userId="9e8379d8aac75974" providerId="LiveId" clId="{AF378ABD-3635-49D6-9769-051B70C272BF}" dt="2024-01-10T10:08:40.756" v="4" actId="207"/>
      <pc:docMkLst>
        <pc:docMk/>
      </pc:docMkLst>
      <pc:sldChg chg="modSp mod">
        <pc:chgData name="Colin Morrison TASC Morrison" userId="9e8379d8aac75974" providerId="LiveId" clId="{AF378ABD-3635-49D6-9769-051B70C272BF}" dt="2024-01-10T10:08:17.765" v="1" actId="207"/>
        <pc:sldMkLst>
          <pc:docMk/>
          <pc:sldMk cId="2987886052" sldId="282"/>
        </pc:sldMkLst>
        <pc:spChg chg="mod">
          <ac:chgData name="Colin Morrison TASC Morrison" userId="9e8379d8aac75974" providerId="LiveId" clId="{AF378ABD-3635-49D6-9769-051B70C272BF}" dt="2024-01-10T10:08:17.765" v="1" actId="207"/>
          <ac:spMkLst>
            <pc:docMk/>
            <pc:sldMk cId="2987886052" sldId="282"/>
            <ac:spMk id="6" creationId="{BE55C85D-4DF6-EA4F-88B2-C2DB8B8ABDE0}"/>
          </ac:spMkLst>
        </pc:spChg>
      </pc:sldChg>
      <pc:sldChg chg="modSp mod">
        <pc:chgData name="Colin Morrison TASC Morrison" userId="9e8379d8aac75974" providerId="LiveId" clId="{AF378ABD-3635-49D6-9769-051B70C272BF}" dt="2024-01-10T10:08:40.756" v="4" actId="207"/>
        <pc:sldMkLst>
          <pc:docMk/>
          <pc:sldMk cId="2064593367" sldId="285"/>
        </pc:sldMkLst>
        <pc:spChg chg="mod">
          <ac:chgData name="Colin Morrison TASC Morrison" userId="9e8379d8aac75974" providerId="LiveId" clId="{AF378ABD-3635-49D6-9769-051B70C272BF}" dt="2024-01-10T10:08:40.756" v="4" actId="207"/>
          <ac:spMkLst>
            <pc:docMk/>
            <pc:sldMk cId="2064593367" sldId="285"/>
            <ac:spMk id="6" creationId="{BE55C85D-4DF6-EA4F-88B2-C2DB8B8ABDE0}"/>
          </ac:spMkLst>
        </pc:spChg>
      </pc:sldChg>
      <pc:sldChg chg="modSp mod">
        <pc:chgData name="Colin Morrison TASC Morrison" userId="9e8379d8aac75974" providerId="LiveId" clId="{AF378ABD-3635-49D6-9769-051B70C272BF}" dt="2024-01-10T10:08:01.263" v="0" actId="207"/>
        <pc:sldMkLst>
          <pc:docMk/>
          <pc:sldMk cId="887353797" sldId="287"/>
        </pc:sldMkLst>
        <pc:spChg chg="mod">
          <ac:chgData name="Colin Morrison TASC Morrison" userId="9e8379d8aac75974" providerId="LiveId" clId="{AF378ABD-3635-49D6-9769-051B70C272BF}" dt="2024-01-10T10:08:01.263" v="0" actId="207"/>
          <ac:spMkLst>
            <pc:docMk/>
            <pc:sldMk cId="887353797" sldId="287"/>
            <ac:spMk id="3" creationId="{0E2AEBD9-D549-4061-9D08-6DF3ABE15D3E}"/>
          </ac:spMkLst>
        </pc:spChg>
      </pc:sldChg>
      <pc:sldChg chg="modSp mod">
        <pc:chgData name="Colin Morrison TASC Morrison" userId="9e8379d8aac75974" providerId="LiveId" clId="{AF378ABD-3635-49D6-9769-051B70C272BF}" dt="2024-01-10T10:08:32.336" v="3" actId="207"/>
        <pc:sldMkLst>
          <pc:docMk/>
          <pc:sldMk cId="159503110" sldId="294"/>
        </pc:sldMkLst>
        <pc:spChg chg="mod">
          <ac:chgData name="Colin Morrison TASC Morrison" userId="9e8379d8aac75974" providerId="LiveId" clId="{AF378ABD-3635-49D6-9769-051B70C272BF}" dt="2024-01-10T10:08:32.336" v="3" actId="207"/>
          <ac:spMkLst>
            <pc:docMk/>
            <pc:sldMk cId="159503110" sldId="294"/>
            <ac:spMk id="2" creationId="{C490AEBB-4BB4-4F4F-8AE4-8F7CC4C0582B}"/>
          </ac:spMkLst>
        </pc:spChg>
      </pc:sldChg>
    </pc:docChg>
  </pc:docChgLst>
  <pc:docChgLst>
    <pc:chgData name="Colin Morrison TASC Morrison" userId="9e8379d8aac75974" providerId="LiveId" clId="{CF128DD2-6E38-4D89-AF32-F83B6927EEB5}"/>
    <pc:docChg chg="custSel addSld delSld modSld">
      <pc:chgData name="Colin Morrison TASC Morrison" userId="9e8379d8aac75974" providerId="LiveId" clId="{CF128DD2-6E38-4D89-AF32-F83B6927EEB5}" dt="2023-07-28T10:55:31.749" v="256" actId="20577"/>
      <pc:docMkLst>
        <pc:docMk/>
      </pc:docMkLst>
      <pc:sldChg chg="modSp mod">
        <pc:chgData name="Colin Morrison TASC Morrison" userId="9e8379d8aac75974" providerId="LiveId" clId="{CF128DD2-6E38-4D89-AF32-F83B6927EEB5}" dt="2023-07-28T10:55:31.749" v="256" actId="20577"/>
        <pc:sldMkLst>
          <pc:docMk/>
          <pc:sldMk cId="979449192" sldId="256"/>
        </pc:sldMkLst>
        <pc:spChg chg="mod">
          <ac:chgData name="Colin Morrison TASC Morrison" userId="9e8379d8aac75974" providerId="LiveId" clId="{CF128DD2-6E38-4D89-AF32-F83B6927EEB5}" dt="2023-07-28T10:55:31.749" v="256" actId="20577"/>
          <ac:spMkLst>
            <pc:docMk/>
            <pc:sldMk cId="979449192" sldId="256"/>
            <ac:spMk id="2" creationId="{00000000-0000-0000-0000-000000000000}"/>
          </ac:spMkLst>
        </pc:spChg>
      </pc:sldChg>
      <pc:sldChg chg="add setBg">
        <pc:chgData name="Colin Morrison TASC Morrison" userId="9e8379d8aac75974" providerId="LiveId" clId="{CF128DD2-6E38-4D89-AF32-F83B6927EEB5}" dt="2023-07-28T10:23:58.564" v="196"/>
        <pc:sldMkLst>
          <pc:docMk/>
          <pc:sldMk cId="2987886052" sldId="282"/>
        </pc:sldMkLst>
      </pc:sldChg>
      <pc:sldChg chg="modSp del mod">
        <pc:chgData name="Colin Morrison TASC Morrison" userId="9e8379d8aac75974" providerId="LiveId" clId="{CF128DD2-6E38-4D89-AF32-F83B6927EEB5}" dt="2023-07-28T10:23:27.178" v="193" actId="2696"/>
        <pc:sldMkLst>
          <pc:docMk/>
          <pc:sldMk cId="3423718062" sldId="282"/>
        </pc:sldMkLst>
        <pc:spChg chg="mod">
          <ac:chgData name="Colin Morrison TASC Morrison" userId="9e8379d8aac75974" providerId="LiveId" clId="{CF128DD2-6E38-4D89-AF32-F83B6927EEB5}" dt="2023-07-28T10:20:27.161" v="86" actId="207"/>
          <ac:spMkLst>
            <pc:docMk/>
            <pc:sldMk cId="3423718062" sldId="282"/>
            <ac:spMk id="6" creationId="{BE55C85D-4DF6-EA4F-88B2-C2DB8B8ABDE0}"/>
          </ac:spMkLst>
        </pc:spChg>
      </pc:sldChg>
      <pc:sldChg chg="modSp mod">
        <pc:chgData name="Colin Morrison TASC Morrison" userId="9e8379d8aac75974" providerId="LiveId" clId="{CF128DD2-6E38-4D89-AF32-F83B6927EEB5}" dt="2023-07-28T10:31:04.850" v="232" actId="255"/>
        <pc:sldMkLst>
          <pc:docMk/>
          <pc:sldMk cId="2064593367" sldId="285"/>
        </pc:sldMkLst>
        <pc:spChg chg="mod">
          <ac:chgData name="Colin Morrison TASC Morrison" userId="9e8379d8aac75974" providerId="LiveId" clId="{CF128DD2-6E38-4D89-AF32-F83B6927EEB5}" dt="2023-07-28T10:31:04.850" v="232" actId="255"/>
          <ac:spMkLst>
            <pc:docMk/>
            <pc:sldMk cId="2064593367" sldId="285"/>
            <ac:spMk id="6" creationId="{BE55C85D-4DF6-EA4F-88B2-C2DB8B8ABDE0}"/>
          </ac:spMkLst>
        </pc:spChg>
        <pc:picChg chg="mod">
          <ac:chgData name="Colin Morrison TASC Morrison" userId="9e8379d8aac75974" providerId="LiveId" clId="{CF128DD2-6E38-4D89-AF32-F83B6927EEB5}" dt="2023-07-28T10:30:51.978" v="230" actId="14100"/>
          <ac:picMkLst>
            <pc:docMk/>
            <pc:sldMk cId="2064593367" sldId="285"/>
            <ac:picMk id="5" creationId="{9F9F248D-24F3-4D8F-A224-34EF085A44A2}"/>
          </ac:picMkLst>
        </pc:picChg>
      </pc:sldChg>
      <pc:sldChg chg="modSp mod">
        <pc:chgData name="Colin Morrison TASC Morrison" userId="9e8379d8aac75974" providerId="LiveId" clId="{CF128DD2-6E38-4D89-AF32-F83B6927EEB5}" dt="2023-07-28T10:18:06.577" v="50" actId="20577"/>
        <pc:sldMkLst>
          <pc:docMk/>
          <pc:sldMk cId="887353797" sldId="287"/>
        </pc:sldMkLst>
        <pc:spChg chg="mod">
          <ac:chgData name="Colin Morrison TASC Morrison" userId="9e8379d8aac75974" providerId="LiveId" clId="{CF128DD2-6E38-4D89-AF32-F83B6927EEB5}" dt="2023-07-28T10:18:06.577" v="50" actId="20577"/>
          <ac:spMkLst>
            <pc:docMk/>
            <pc:sldMk cId="887353797" sldId="287"/>
            <ac:spMk id="3" creationId="{0E2AEBD9-D549-4061-9D08-6DF3ABE15D3E}"/>
          </ac:spMkLst>
        </pc:spChg>
      </pc:sldChg>
      <pc:sldChg chg="addSp delSp">
        <pc:chgData name="Colin Morrison TASC Morrison" userId="9e8379d8aac75974" providerId="LiveId" clId="{CF128DD2-6E38-4D89-AF32-F83B6927EEB5}" dt="2023-07-28T10:23:53.734" v="195"/>
        <pc:sldMkLst>
          <pc:docMk/>
          <pc:sldMk cId="0" sldId="292"/>
        </pc:sldMkLst>
        <pc:picChg chg="add del">
          <ac:chgData name="Colin Morrison TASC Morrison" userId="9e8379d8aac75974" providerId="LiveId" clId="{CF128DD2-6E38-4D89-AF32-F83B6927EEB5}" dt="2023-07-28T10:23:53.734" v="195"/>
          <ac:picMkLst>
            <pc:docMk/>
            <pc:sldMk cId="0" sldId="292"/>
            <ac:picMk id="2" creationId="{539B7552-8597-4B64-F875-D4A59E0925F1}"/>
          </ac:picMkLst>
        </pc:picChg>
      </pc:sldChg>
      <pc:sldChg chg="addSp delSp modSp mod">
        <pc:chgData name="Colin Morrison TASC Morrison" userId="9e8379d8aac75974" providerId="LiveId" clId="{CF128DD2-6E38-4D89-AF32-F83B6927EEB5}" dt="2023-07-28T10:27:49.973" v="212" actId="1076"/>
        <pc:sldMkLst>
          <pc:docMk/>
          <pc:sldMk cId="159503110" sldId="294"/>
        </pc:sldMkLst>
        <pc:spChg chg="mod">
          <ac:chgData name="Colin Morrison TASC Morrison" userId="9e8379d8aac75974" providerId="LiveId" clId="{CF128DD2-6E38-4D89-AF32-F83B6927EEB5}" dt="2023-07-28T10:27:49.973" v="212" actId="1076"/>
          <ac:spMkLst>
            <pc:docMk/>
            <pc:sldMk cId="159503110" sldId="294"/>
            <ac:spMk id="2" creationId="{C490AEBB-4BB4-4F4F-8AE4-8F7CC4C0582B}"/>
          </ac:spMkLst>
        </pc:spChg>
        <pc:spChg chg="add del mod">
          <ac:chgData name="Colin Morrison TASC Morrison" userId="9e8379d8aac75974" providerId="LiveId" clId="{CF128DD2-6E38-4D89-AF32-F83B6927EEB5}" dt="2023-07-28T10:27:20.438" v="204" actId="478"/>
          <ac:spMkLst>
            <pc:docMk/>
            <pc:sldMk cId="159503110" sldId="294"/>
            <ac:spMk id="5" creationId="{37E8F8CD-790B-EAE4-F00A-FEA502503A49}"/>
          </ac:spMkLst>
        </pc:spChg>
        <pc:picChg chg="del">
          <ac:chgData name="Colin Morrison TASC Morrison" userId="9e8379d8aac75974" providerId="LiveId" clId="{CF128DD2-6E38-4D89-AF32-F83B6927EEB5}" dt="2023-07-28T10:27:13.992" v="202" actId="478"/>
          <ac:picMkLst>
            <pc:docMk/>
            <pc:sldMk cId="159503110" sldId="294"/>
            <ac:picMk id="8" creationId="{44AC5244-B4E6-4211-B4D2-B279E2C99106}"/>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C4DEC2-D373-C144-9989-E48E3CF07E99}" type="datetimeFigureOut">
              <a:rPr lang="en-US" smtClean="0"/>
              <a:t>1/10/2024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FF0F7F-A767-6F44-8124-CE485D4C9FEB}" type="slidenum">
              <a:rPr lang="en-US" smtClean="0"/>
              <a:t>‹#›</a:t>
            </a:fld>
            <a:endParaRPr lang="en-US"/>
          </a:p>
        </p:txBody>
      </p:sp>
    </p:spTree>
    <p:extLst>
      <p:ext uri="{BB962C8B-B14F-4D97-AF65-F5344CB8AC3E}">
        <p14:creationId xmlns:p14="http://schemas.microsoft.com/office/powerpoint/2010/main" val="5677386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FF0F7F-A767-6F44-8124-CE485D4C9FEB}" type="slidenum">
              <a:rPr lang="en-US" smtClean="0"/>
              <a:t>1</a:t>
            </a:fld>
            <a:endParaRPr lang="en-US"/>
          </a:p>
        </p:txBody>
      </p:sp>
    </p:spTree>
    <p:extLst>
      <p:ext uri="{BB962C8B-B14F-4D97-AF65-F5344CB8AC3E}">
        <p14:creationId xmlns:p14="http://schemas.microsoft.com/office/powerpoint/2010/main" val="13502572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B112EAA-BA00-2147-ABD6-74B03946A8D6}" type="datetime1">
              <a:rPr lang="en-GB" smtClean="0"/>
              <a:t>10/01/2024</a:t>
            </a:fld>
            <a:endParaRPr lang="en-US"/>
          </a:p>
        </p:txBody>
      </p:sp>
      <p:sp>
        <p:nvSpPr>
          <p:cNvPr id="5" name="Footer Placeholder 4"/>
          <p:cNvSpPr>
            <a:spLocks noGrp="1"/>
          </p:cNvSpPr>
          <p:nvPr>
            <p:ph type="ftr" sz="quarter" idx="11"/>
          </p:nvPr>
        </p:nvSpPr>
        <p:spPr/>
        <p:txBody>
          <a:bodyPr/>
          <a:lstStyle/>
          <a:p>
            <a:r>
              <a:rPr lang="en-US"/>
              <a:t>rshp.scot</a:t>
            </a:r>
          </a:p>
        </p:txBody>
      </p:sp>
      <p:sp>
        <p:nvSpPr>
          <p:cNvPr id="6" name="Slide Number Placeholder 5"/>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50A56C-63C6-2C4E-A356-F272D297E791}" type="datetime1">
              <a:rPr lang="en-GB" smtClean="0"/>
              <a:t>10/01/2024</a:t>
            </a:fld>
            <a:endParaRPr lang="en-US"/>
          </a:p>
        </p:txBody>
      </p:sp>
      <p:sp>
        <p:nvSpPr>
          <p:cNvPr id="5" name="Footer Placeholder 4"/>
          <p:cNvSpPr>
            <a:spLocks noGrp="1"/>
          </p:cNvSpPr>
          <p:nvPr>
            <p:ph type="ftr" sz="quarter" idx="11"/>
          </p:nvPr>
        </p:nvSpPr>
        <p:spPr/>
        <p:txBody>
          <a:bodyPr/>
          <a:lstStyle/>
          <a:p>
            <a:r>
              <a:rPr lang="en-US"/>
              <a:t>rshp.scot</a:t>
            </a:r>
          </a:p>
        </p:txBody>
      </p:sp>
      <p:sp>
        <p:nvSpPr>
          <p:cNvPr id="6" name="Slide Number Placeholder 5"/>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8AF4B7-5C40-B147-BA95-9C339BAB8859}" type="datetime1">
              <a:rPr lang="en-GB" smtClean="0"/>
              <a:t>10/01/2024</a:t>
            </a:fld>
            <a:endParaRPr lang="en-US"/>
          </a:p>
        </p:txBody>
      </p:sp>
      <p:sp>
        <p:nvSpPr>
          <p:cNvPr id="5" name="Footer Placeholder 4"/>
          <p:cNvSpPr>
            <a:spLocks noGrp="1"/>
          </p:cNvSpPr>
          <p:nvPr>
            <p:ph type="ftr" sz="quarter" idx="11"/>
          </p:nvPr>
        </p:nvSpPr>
        <p:spPr/>
        <p:txBody>
          <a:bodyPr/>
          <a:lstStyle/>
          <a:p>
            <a:r>
              <a:rPr lang="en-US"/>
              <a:t>rshp.scot</a:t>
            </a:r>
          </a:p>
        </p:txBody>
      </p:sp>
      <p:sp>
        <p:nvSpPr>
          <p:cNvPr id="6" name="Slide Number Placeholder 5"/>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B6705F-C3EB-FF4F-87E5-9C46E36743D0}" type="datetime1">
              <a:rPr lang="en-GB" smtClean="0"/>
              <a:t>10/01/2024</a:t>
            </a:fld>
            <a:endParaRPr lang="en-US"/>
          </a:p>
        </p:txBody>
      </p:sp>
      <p:sp>
        <p:nvSpPr>
          <p:cNvPr id="5" name="Footer Placeholder 4"/>
          <p:cNvSpPr>
            <a:spLocks noGrp="1"/>
          </p:cNvSpPr>
          <p:nvPr>
            <p:ph type="ftr" sz="quarter" idx="11"/>
          </p:nvPr>
        </p:nvSpPr>
        <p:spPr/>
        <p:txBody>
          <a:bodyPr/>
          <a:lstStyle/>
          <a:p>
            <a:r>
              <a:rPr lang="en-US"/>
              <a:t>rshp.scot</a:t>
            </a:r>
          </a:p>
        </p:txBody>
      </p:sp>
      <p:sp>
        <p:nvSpPr>
          <p:cNvPr id="6" name="Slide Number Placeholder 5"/>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5DC1C7-0CCE-9F40-AD83-72FAAD15F1AB}" type="datetime1">
              <a:rPr lang="en-GB" smtClean="0"/>
              <a:t>10/01/2024</a:t>
            </a:fld>
            <a:endParaRPr lang="en-US"/>
          </a:p>
        </p:txBody>
      </p:sp>
      <p:sp>
        <p:nvSpPr>
          <p:cNvPr id="5" name="Footer Placeholder 4"/>
          <p:cNvSpPr>
            <a:spLocks noGrp="1"/>
          </p:cNvSpPr>
          <p:nvPr>
            <p:ph type="ftr" sz="quarter" idx="11"/>
          </p:nvPr>
        </p:nvSpPr>
        <p:spPr/>
        <p:txBody>
          <a:bodyPr/>
          <a:lstStyle/>
          <a:p>
            <a:r>
              <a:rPr lang="en-US"/>
              <a:t>rshp.scot</a:t>
            </a:r>
          </a:p>
        </p:txBody>
      </p:sp>
      <p:sp>
        <p:nvSpPr>
          <p:cNvPr id="6" name="Slide Number Placeholder 5"/>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059FA1B-12CC-2041-8555-EC33A6D58207}" type="datetime1">
              <a:rPr lang="en-GB" smtClean="0"/>
              <a:t>10/01/2024</a:t>
            </a:fld>
            <a:endParaRPr lang="en-US"/>
          </a:p>
        </p:txBody>
      </p:sp>
      <p:sp>
        <p:nvSpPr>
          <p:cNvPr id="6" name="Footer Placeholder 5"/>
          <p:cNvSpPr>
            <a:spLocks noGrp="1"/>
          </p:cNvSpPr>
          <p:nvPr>
            <p:ph type="ftr" sz="quarter" idx="11"/>
          </p:nvPr>
        </p:nvSpPr>
        <p:spPr/>
        <p:txBody>
          <a:bodyPr/>
          <a:lstStyle/>
          <a:p>
            <a:r>
              <a:rPr lang="en-US"/>
              <a:t>rshp.scot</a:t>
            </a:r>
          </a:p>
        </p:txBody>
      </p:sp>
      <p:sp>
        <p:nvSpPr>
          <p:cNvPr id="7" name="Slide Number Placeholder 6"/>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28E377C-CC5F-A249-8F15-9711F1AB9308}" type="datetime1">
              <a:rPr lang="en-GB" smtClean="0"/>
              <a:t>10/01/2024</a:t>
            </a:fld>
            <a:endParaRPr lang="en-US"/>
          </a:p>
        </p:txBody>
      </p:sp>
      <p:sp>
        <p:nvSpPr>
          <p:cNvPr id="8" name="Footer Placeholder 7"/>
          <p:cNvSpPr>
            <a:spLocks noGrp="1"/>
          </p:cNvSpPr>
          <p:nvPr>
            <p:ph type="ftr" sz="quarter" idx="11"/>
          </p:nvPr>
        </p:nvSpPr>
        <p:spPr/>
        <p:txBody>
          <a:bodyPr/>
          <a:lstStyle/>
          <a:p>
            <a:r>
              <a:rPr lang="en-US"/>
              <a:t>rshp.scot</a:t>
            </a:r>
          </a:p>
        </p:txBody>
      </p:sp>
      <p:sp>
        <p:nvSpPr>
          <p:cNvPr id="9" name="Slide Number Placeholder 8"/>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CEB2607-D85E-5542-928B-D3CCCE2355D1}" type="datetime1">
              <a:rPr lang="en-GB" smtClean="0"/>
              <a:t>10/01/2024</a:t>
            </a:fld>
            <a:endParaRPr lang="en-US"/>
          </a:p>
        </p:txBody>
      </p:sp>
      <p:sp>
        <p:nvSpPr>
          <p:cNvPr id="4" name="Footer Placeholder 3"/>
          <p:cNvSpPr>
            <a:spLocks noGrp="1"/>
          </p:cNvSpPr>
          <p:nvPr>
            <p:ph type="ftr" sz="quarter" idx="11"/>
          </p:nvPr>
        </p:nvSpPr>
        <p:spPr/>
        <p:txBody>
          <a:bodyPr/>
          <a:lstStyle/>
          <a:p>
            <a:r>
              <a:rPr lang="en-US"/>
              <a:t>rshp.scot</a:t>
            </a:r>
          </a:p>
        </p:txBody>
      </p:sp>
      <p:sp>
        <p:nvSpPr>
          <p:cNvPr id="5" name="Slide Number Placeholder 4"/>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AB9C97-0E73-5743-AB91-3CA412E8CD33}" type="datetime1">
              <a:rPr lang="en-GB" smtClean="0"/>
              <a:t>10/01/2024</a:t>
            </a:fld>
            <a:endParaRPr lang="en-US"/>
          </a:p>
        </p:txBody>
      </p:sp>
      <p:sp>
        <p:nvSpPr>
          <p:cNvPr id="3" name="Footer Placeholder 2"/>
          <p:cNvSpPr>
            <a:spLocks noGrp="1"/>
          </p:cNvSpPr>
          <p:nvPr>
            <p:ph type="ftr" sz="quarter" idx="11"/>
          </p:nvPr>
        </p:nvSpPr>
        <p:spPr/>
        <p:txBody>
          <a:bodyPr/>
          <a:lstStyle/>
          <a:p>
            <a:r>
              <a:rPr lang="en-US"/>
              <a:t>rshp.scot</a:t>
            </a:r>
          </a:p>
        </p:txBody>
      </p:sp>
      <p:sp>
        <p:nvSpPr>
          <p:cNvPr id="4" name="Slide Number Placeholder 3"/>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43252E4-20F1-EA48-8DD4-61F9E212110B}" type="datetime1">
              <a:rPr lang="en-GB" smtClean="0"/>
              <a:t>10/01/2024</a:t>
            </a:fld>
            <a:endParaRPr lang="en-US"/>
          </a:p>
        </p:txBody>
      </p:sp>
      <p:sp>
        <p:nvSpPr>
          <p:cNvPr id="6" name="Footer Placeholder 5"/>
          <p:cNvSpPr>
            <a:spLocks noGrp="1"/>
          </p:cNvSpPr>
          <p:nvPr>
            <p:ph type="ftr" sz="quarter" idx="11"/>
          </p:nvPr>
        </p:nvSpPr>
        <p:spPr/>
        <p:txBody>
          <a:bodyPr/>
          <a:lstStyle/>
          <a:p>
            <a:r>
              <a:rPr lang="en-US"/>
              <a:t>rshp.scot</a:t>
            </a:r>
          </a:p>
        </p:txBody>
      </p:sp>
      <p:sp>
        <p:nvSpPr>
          <p:cNvPr id="7" name="Slide Number Placeholder 6"/>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E9153BB-8561-924D-A6E8-6BB383B31666}" type="datetime1">
              <a:rPr lang="en-GB" smtClean="0"/>
              <a:t>10/01/2024</a:t>
            </a:fld>
            <a:endParaRPr lang="en-US"/>
          </a:p>
        </p:txBody>
      </p:sp>
      <p:sp>
        <p:nvSpPr>
          <p:cNvPr id="6" name="Footer Placeholder 5"/>
          <p:cNvSpPr>
            <a:spLocks noGrp="1"/>
          </p:cNvSpPr>
          <p:nvPr>
            <p:ph type="ftr" sz="quarter" idx="11"/>
          </p:nvPr>
        </p:nvSpPr>
        <p:spPr/>
        <p:txBody>
          <a:bodyPr/>
          <a:lstStyle/>
          <a:p>
            <a:r>
              <a:rPr lang="en-US"/>
              <a:t>rshp.scot</a:t>
            </a:r>
          </a:p>
        </p:txBody>
      </p:sp>
      <p:sp>
        <p:nvSpPr>
          <p:cNvPr id="7" name="Slide Number Placeholder 6"/>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27B188-933C-F54B-A7A5-8CEBDC99A23F}" type="datetime1">
              <a:rPr lang="en-GB" smtClean="0"/>
              <a:t>10/01/2024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rshp.scot</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0C5059-AB0B-AD49-9B4E-EA2F275CAE69}" type="slidenum">
              <a:rPr lang="en-US" smtClean="0"/>
              <a:t>‹#›</a:t>
            </a:fld>
            <a:endParaRPr lang="en-US"/>
          </a:p>
        </p:txBody>
      </p:sp>
    </p:spTree>
    <p:extLst>
      <p:ext uri="{BB962C8B-B14F-4D97-AF65-F5344CB8AC3E}">
        <p14:creationId xmlns:p14="http://schemas.microsoft.com/office/powerpoint/2010/main" val="203098829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youtu.be/47ficaYb2wk"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www.childline.org.uk/"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youtu.be/rARrprkysqQ"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3999" y="466564"/>
            <a:ext cx="9144000" cy="2387600"/>
          </a:xfrm>
        </p:spPr>
        <p:txBody>
          <a:bodyPr>
            <a:normAutofit/>
          </a:bodyPr>
          <a:lstStyle/>
          <a:p>
            <a:r>
              <a:rPr lang="en-GB" sz="4400" b="1" dirty="0"/>
              <a:t>Abuse and relationships: Grooming and sexual exploitation </a:t>
            </a:r>
            <a:endParaRPr lang="en-US" sz="4400" b="1" dirty="0">
              <a:latin typeface="Futura Medium" charset="0"/>
              <a:ea typeface="Futura Medium" charset="0"/>
              <a:cs typeface="Futura Medium" charset="0"/>
            </a:endParaRPr>
          </a:p>
        </p:txBody>
      </p:sp>
      <p:sp>
        <p:nvSpPr>
          <p:cNvPr id="3" name="Subtitle 2"/>
          <p:cNvSpPr>
            <a:spLocks noGrp="1"/>
          </p:cNvSpPr>
          <p:nvPr>
            <p:ph type="subTitle" idx="1"/>
          </p:nvPr>
        </p:nvSpPr>
        <p:spPr>
          <a:xfrm>
            <a:off x="1355834" y="3429001"/>
            <a:ext cx="9480331" cy="2740572"/>
          </a:xfrm>
        </p:spPr>
        <p:txBody>
          <a:bodyPr>
            <a:normAutofit/>
          </a:bodyPr>
          <a:lstStyle/>
          <a:p>
            <a:pPr lvl="0" algn="l"/>
            <a:r>
              <a:rPr lang="en-GB" dirty="0"/>
              <a:t>I can identify the signs of unhealthy relationship.</a:t>
            </a:r>
          </a:p>
          <a:p>
            <a:pPr lvl="0" algn="l"/>
            <a:r>
              <a:rPr lang="en-GB" dirty="0"/>
              <a:t>I can talk about my right to be safe in intimate and sexual relationships.</a:t>
            </a:r>
          </a:p>
          <a:p>
            <a:pPr lvl="0" algn="l"/>
            <a:r>
              <a:rPr lang="en-GB" dirty="0"/>
              <a:t>I can name sources of information, help and support.</a:t>
            </a:r>
          </a:p>
          <a:p>
            <a:pPr algn="l"/>
            <a:endParaRPr lang="en-US" dirty="0"/>
          </a:p>
        </p:txBody>
      </p:sp>
      <p:sp>
        <p:nvSpPr>
          <p:cNvPr id="4" name="Footer Placeholder 3"/>
          <p:cNvSpPr>
            <a:spLocks noGrp="1"/>
          </p:cNvSpPr>
          <p:nvPr>
            <p:ph type="ftr" sz="quarter" idx="11"/>
          </p:nvPr>
        </p:nvSpPr>
        <p:spPr/>
        <p:txBody>
          <a:bodyPr/>
          <a:lstStyle/>
          <a:p>
            <a:r>
              <a:rPr lang="en-US" dirty="0" err="1">
                <a:solidFill>
                  <a:schemeClr val="tx1"/>
                </a:solidFill>
              </a:rPr>
              <a:t>rshp.scot</a:t>
            </a:r>
            <a:endParaRPr lang="en-US" dirty="0">
              <a:solidFill>
                <a:schemeClr val="tx1"/>
              </a:solidFill>
            </a:endParaRPr>
          </a:p>
        </p:txBody>
      </p:sp>
    </p:spTree>
    <p:extLst>
      <p:ext uri="{BB962C8B-B14F-4D97-AF65-F5344CB8AC3E}">
        <p14:creationId xmlns:p14="http://schemas.microsoft.com/office/powerpoint/2010/main" val="9794491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a:extLst>
              <a:ext uri="{FF2B5EF4-FFF2-40B4-BE49-F238E27FC236}">
                <a16:creationId xmlns:a16="http://schemas.microsoft.com/office/drawing/2014/main" id="{BE55C85D-4DF6-EA4F-88B2-C2DB8B8ABDE0}"/>
              </a:ext>
            </a:extLst>
          </p:cNvPr>
          <p:cNvSpPr txBox="1">
            <a:spLocks/>
          </p:cNvSpPr>
          <p:nvPr/>
        </p:nvSpPr>
        <p:spPr>
          <a:xfrm>
            <a:off x="645066" y="2031101"/>
            <a:ext cx="4282984" cy="3511943"/>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2400" b="1" dirty="0"/>
              <a:t>Online grooming </a:t>
            </a:r>
          </a:p>
          <a:p>
            <a:pPr marL="0" indent="0">
              <a:buNone/>
            </a:pPr>
            <a:r>
              <a:rPr lang="en-US" sz="2400" u="sng" dirty="0">
                <a:hlinkClick r:id="rId2"/>
              </a:rPr>
              <a:t>https://youtu.be/47ficaYb2wk</a:t>
            </a:r>
            <a:r>
              <a:rPr lang="en-US" sz="2400" dirty="0"/>
              <a:t> </a:t>
            </a:r>
          </a:p>
          <a:p>
            <a:pPr marL="0" indent="0">
              <a:buNone/>
            </a:pPr>
            <a:r>
              <a:rPr lang="en-US" sz="2400" dirty="0"/>
              <a:t>(duration 5 minutes 26) </a:t>
            </a:r>
          </a:p>
          <a:p>
            <a:pPr marL="0">
              <a:buFont typeface="Arial" panose="020B0604020202020204" pitchFamily="34" charset="0"/>
              <a:buChar char="•"/>
            </a:pPr>
            <a:endParaRPr lang="en-US" sz="1800" dirty="0"/>
          </a:p>
        </p:txBody>
      </p:sp>
      <p:sp>
        <p:nvSpPr>
          <p:cNvPr id="25" name="Rectangle 24">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F8806EB-EE02-43B9-9166-CBE2B7B980A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35959" y="650494"/>
            <a:ext cx="5531576" cy="5324142"/>
          </a:xfrm>
          <a:prstGeom prst="rect">
            <a:avLst/>
          </a:prstGeom>
        </p:spPr>
      </p:pic>
      <p:sp>
        <p:nvSpPr>
          <p:cNvPr id="4" name="Footer Placeholder 3"/>
          <p:cNvSpPr>
            <a:spLocks noGrp="1"/>
          </p:cNvSpPr>
          <p:nvPr>
            <p:ph type="ftr" sz="quarter" idx="11"/>
          </p:nvPr>
        </p:nvSpPr>
        <p:spPr>
          <a:xfrm>
            <a:off x="4038600" y="6492240"/>
            <a:ext cx="41148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rshp.scot</a:t>
            </a:r>
          </a:p>
        </p:txBody>
      </p:sp>
    </p:spTree>
    <p:extLst>
      <p:ext uri="{BB962C8B-B14F-4D97-AF65-F5344CB8AC3E}">
        <p14:creationId xmlns:p14="http://schemas.microsoft.com/office/powerpoint/2010/main" val="38786916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Content Placeholder 2">
            <a:extLst>
              <a:ext uri="{FF2B5EF4-FFF2-40B4-BE49-F238E27FC236}">
                <a16:creationId xmlns:a16="http://schemas.microsoft.com/office/drawing/2014/main" id="{9D6E0A4E-8F90-4B17-8B70-427C88756E80}"/>
              </a:ext>
            </a:extLst>
          </p:cNvPr>
          <p:cNvSpPr>
            <a:spLocks noGrp="1"/>
          </p:cNvSpPr>
          <p:nvPr>
            <p:ph idx="1"/>
          </p:nvPr>
        </p:nvSpPr>
        <p:spPr>
          <a:xfrm>
            <a:off x="1154723" y="1906716"/>
            <a:ext cx="5393361" cy="4351338"/>
          </a:xfrm>
        </p:spPr>
        <p:txBody>
          <a:bodyPr>
            <a:normAutofit/>
          </a:bodyPr>
          <a:lstStyle/>
          <a:p>
            <a:pPr marL="0" indent="0">
              <a:buNone/>
            </a:pPr>
            <a:r>
              <a:rPr lang="en-GB" b="1" dirty="0"/>
              <a:t>What stops young people from telling someone?</a:t>
            </a:r>
          </a:p>
          <a:p>
            <a:pPr marL="0" indent="0">
              <a:buNone/>
            </a:pPr>
            <a:endParaRPr lang="en-GB" dirty="0"/>
          </a:p>
        </p:txBody>
      </p:sp>
      <p:pic>
        <p:nvPicPr>
          <p:cNvPr id="6" name="Picture 5" descr="A close up of a logo&#10;&#10;Description automatically generated">
            <a:extLst>
              <a:ext uri="{FF2B5EF4-FFF2-40B4-BE49-F238E27FC236}">
                <a16:creationId xmlns:a16="http://schemas.microsoft.com/office/drawing/2014/main" id="{DD607440-CCB5-4A77-B5F5-2DED120D2F5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5069" r="4182" b="1"/>
          <a:stretch/>
        </p:blipFill>
        <p:spPr>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4" name="Footer Placeholder 3">
            <a:extLst>
              <a:ext uri="{FF2B5EF4-FFF2-40B4-BE49-F238E27FC236}">
                <a16:creationId xmlns:a16="http://schemas.microsoft.com/office/drawing/2014/main" id="{C74964CF-0195-4F11-8CC9-82699C89CF7E}"/>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t>rshp.scot</a:t>
            </a:r>
          </a:p>
        </p:txBody>
      </p:sp>
      <p:sp>
        <p:nvSpPr>
          <p:cNvPr id="13" name="Arc 12">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5" name="Oval 14">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26901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74964CF-0195-4F11-8CC9-82699C89CF7E}"/>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defTabSz="457200">
              <a:spcAft>
                <a:spcPts val="600"/>
              </a:spcAft>
            </a:pPr>
            <a:r>
              <a:rPr lang="en-US" kern="1200">
                <a:solidFill>
                  <a:schemeClr val="tx1">
                    <a:tint val="75000"/>
                  </a:schemeClr>
                </a:solidFill>
                <a:latin typeface="+mn-lt"/>
                <a:ea typeface="+mn-ea"/>
                <a:cs typeface="+mn-cs"/>
              </a:rPr>
              <a:t>rshp.scot</a:t>
            </a:r>
          </a:p>
        </p:txBody>
      </p:sp>
      <p:sp>
        <p:nvSpPr>
          <p:cNvPr id="2" name="Rectangle 1">
            <a:extLst>
              <a:ext uri="{FF2B5EF4-FFF2-40B4-BE49-F238E27FC236}">
                <a16:creationId xmlns:a16="http://schemas.microsoft.com/office/drawing/2014/main" id="{C490AEBB-4BB4-4F4F-8AE4-8F7CC4C0582B}"/>
              </a:ext>
            </a:extLst>
          </p:cNvPr>
          <p:cNvSpPr/>
          <p:nvPr/>
        </p:nvSpPr>
        <p:spPr>
          <a:xfrm>
            <a:off x="689811" y="936010"/>
            <a:ext cx="10812378" cy="4985980"/>
          </a:xfrm>
          <a:prstGeom prst="rect">
            <a:avLst/>
          </a:prstGeom>
        </p:spPr>
        <p:txBody>
          <a:bodyPr wrap="square">
            <a:spAutoFit/>
          </a:bodyPr>
          <a:lstStyle/>
          <a:p>
            <a:pPr>
              <a:spcAft>
                <a:spcPts val="600"/>
              </a:spcAft>
            </a:pPr>
            <a:r>
              <a:rPr lang="en-US" sz="2400" b="1" dirty="0">
                <a:solidFill>
                  <a:srgbClr val="000000"/>
                </a:solidFill>
              </a:rPr>
              <a:t>What stops young people from telling someone? There are at </a:t>
            </a:r>
            <a:r>
              <a:rPr lang="en-US" sz="2400" b="1" dirty="0"/>
              <a:t>least 6 </a:t>
            </a:r>
            <a:r>
              <a:rPr lang="en-US" sz="2400" b="1" dirty="0">
                <a:solidFill>
                  <a:srgbClr val="000000"/>
                </a:solidFill>
              </a:rPr>
              <a:t>reasons….</a:t>
            </a:r>
          </a:p>
          <a:p>
            <a:pPr marL="457200" indent="-457200">
              <a:spcAft>
                <a:spcPts val="600"/>
              </a:spcAft>
              <a:buFont typeface="+mj-lt"/>
              <a:buAutoNum type="arabicPeriod"/>
            </a:pPr>
            <a:r>
              <a:rPr lang="en-US" sz="2400" dirty="0">
                <a:solidFill>
                  <a:srgbClr val="000000"/>
                </a:solidFill>
              </a:rPr>
              <a:t>Sometimes a young person doesn’t realise that what’s happening is actually grooming</a:t>
            </a:r>
          </a:p>
          <a:p>
            <a:pPr marL="457200" indent="-457200">
              <a:spcAft>
                <a:spcPts val="600"/>
              </a:spcAft>
              <a:buFont typeface="+mj-lt"/>
              <a:buAutoNum type="arabicPeriod"/>
            </a:pPr>
            <a:r>
              <a:rPr lang="en-US" sz="2400" dirty="0"/>
              <a:t>The person who is grooming a young person can be so clever that they trick the young person into believing they are a friend, boyfriend or girlfriend.</a:t>
            </a:r>
          </a:p>
          <a:p>
            <a:pPr marL="457200" indent="-457200">
              <a:spcAft>
                <a:spcPts val="600"/>
              </a:spcAft>
              <a:buFont typeface="+mj-lt"/>
              <a:buAutoNum type="arabicPeriod"/>
            </a:pPr>
            <a:r>
              <a:rPr lang="en-GB" sz="2400" dirty="0">
                <a:effectLst/>
                <a:ea typeface="Calibri" panose="020F0502020204030204" pitchFamily="34" charset="0"/>
                <a:cs typeface="Calibri" panose="020F0502020204030204" pitchFamily="34" charset="0"/>
              </a:rPr>
              <a:t>The young person being groomed might worry about getting someone else into trouble.</a:t>
            </a:r>
            <a:endParaRPr lang="en-US" sz="2400" dirty="0"/>
          </a:p>
          <a:p>
            <a:pPr marL="457200" indent="-457200">
              <a:spcAft>
                <a:spcPts val="600"/>
              </a:spcAft>
              <a:buFont typeface="+mj-lt"/>
              <a:buAutoNum type="arabicPeriod"/>
            </a:pPr>
            <a:r>
              <a:rPr lang="en-US" sz="2400" dirty="0"/>
              <a:t>Because a young person feels tricked, they might feel ashamed or embarrassed</a:t>
            </a:r>
          </a:p>
          <a:p>
            <a:pPr marL="457200" indent="-457200">
              <a:spcAft>
                <a:spcPts val="600"/>
              </a:spcAft>
              <a:buFont typeface="+mj-lt"/>
              <a:buAutoNum type="arabicPeriod"/>
            </a:pPr>
            <a:r>
              <a:rPr lang="en-US" sz="2400" dirty="0"/>
              <a:t>The young person might feel bad about something they have done, even though they were tricked or forced to do it</a:t>
            </a:r>
          </a:p>
          <a:p>
            <a:pPr marL="457200" indent="-457200">
              <a:spcAft>
                <a:spcPts val="600"/>
              </a:spcAft>
              <a:buFont typeface="+mj-lt"/>
              <a:buAutoNum type="arabicPeriod"/>
            </a:pPr>
            <a:r>
              <a:rPr lang="en-US" sz="2400" dirty="0"/>
              <a:t>The person who is grooming the young person </a:t>
            </a:r>
            <a:r>
              <a:rPr lang="en-US" sz="2400" dirty="0">
                <a:solidFill>
                  <a:srgbClr val="000000"/>
                </a:solidFill>
              </a:rPr>
              <a:t>will threaten to tell people or hurt them or share something.</a:t>
            </a:r>
          </a:p>
        </p:txBody>
      </p:sp>
    </p:spTree>
    <p:extLst>
      <p:ext uri="{BB962C8B-B14F-4D97-AF65-F5344CB8AC3E}">
        <p14:creationId xmlns:p14="http://schemas.microsoft.com/office/powerpoint/2010/main" val="1595031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3E17859-C5F0-476F-A082-A4CB8841D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4375"/>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 name="Content Placeholder 2">
            <a:extLst>
              <a:ext uri="{FF2B5EF4-FFF2-40B4-BE49-F238E27FC236}">
                <a16:creationId xmlns:a16="http://schemas.microsoft.com/office/drawing/2014/main" id="{BE55C85D-4DF6-EA4F-88B2-C2DB8B8ABDE0}"/>
              </a:ext>
            </a:extLst>
          </p:cNvPr>
          <p:cNvSpPr txBox="1">
            <a:spLocks/>
          </p:cNvSpPr>
          <p:nvPr/>
        </p:nvSpPr>
        <p:spPr>
          <a:xfrm>
            <a:off x="633813" y="441971"/>
            <a:ext cx="6325478"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2400" b="1" dirty="0"/>
              <a:t>Nobody should pressure you into doing something sexual.</a:t>
            </a:r>
            <a:r>
              <a:rPr lang="en-US" sz="2400" dirty="0"/>
              <a:t> If someone is doing this, you're not alone. </a:t>
            </a:r>
          </a:p>
          <a:p>
            <a:pPr marL="0" indent="0">
              <a:buNone/>
            </a:pPr>
            <a:r>
              <a:rPr lang="en-GB" sz="2400" dirty="0">
                <a:effectLst/>
                <a:ea typeface="Calibri" panose="020F0502020204030204" pitchFamily="34" charset="0"/>
                <a:cs typeface="Calibri" panose="020F0502020204030204" pitchFamily="34" charset="0"/>
              </a:rPr>
              <a:t>You can speak to an adult you trust, maybe a teacher or someone in your family.</a:t>
            </a:r>
            <a:endParaRPr lang="en-GB" sz="2400" dirty="0">
              <a:effectLst/>
              <a:ea typeface="Calibri" panose="020F0502020204030204" pitchFamily="34" charset="0"/>
              <a:cs typeface="Arial" panose="020B0604020202020204" pitchFamily="34" charset="0"/>
            </a:endParaRPr>
          </a:p>
          <a:p>
            <a:pPr marL="0" indent="0">
              <a:buNone/>
            </a:pPr>
            <a:r>
              <a:rPr lang="en-US" sz="2400" dirty="0"/>
              <a:t>You can speak to a ChildLine counsellor. </a:t>
            </a:r>
            <a:r>
              <a:rPr lang="en-US" sz="2400" b="1" dirty="0"/>
              <a:t> </a:t>
            </a:r>
            <a:endParaRPr lang="en-US" sz="2400" dirty="0"/>
          </a:p>
          <a:p>
            <a:pPr marL="0" indent="0">
              <a:buNone/>
            </a:pPr>
            <a:endParaRPr lang="en-US" sz="2400" b="1" dirty="0"/>
          </a:p>
          <a:p>
            <a:pPr marL="0" indent="0">
              <a:buNone/>
            </a:pPr>
            <a:r>
              <a:rPr lang="en-US" sz="2400" b="1" dirty="0"/>
              <a:t>Childline</a:t>
            </a:r>
            <a:r>
              <a:rPr lang="en-US" sz="2400" dirty="0"/>
              <a:t> provides free confidential advice and support for all young people your age.  Whatever your worry, if it’s about you or someone you love, Childline counsellors are there to help. Speak to them by phone, online or email 24 hours a day.</a:t>
            </a:r>
          </a:p>
          <a:p>
            <a:pPr marL="0" indent="0">
              <a:buNone/>
            </a:pPr>
            <a:r>
              <a:rPr lang="en-US" sz="2400" b="1" dirty="0"/>
              <a:t>Information and chat online </a:t>
            </a:r>
            <a:r>
              <a:rPr lang="en-US" sz="2400" b="1" dirty="0">
                <a:hlinkClick r:id="rId2"/>
              </a:rPr>
              <a:t>https://www.childline.org.uk/</a:t>
            </a:r>
            <a:endParaRPr lang="en-US" sz="2400" dirty="0"/>
          </a:p>
          <a:p>
            <a:pPr marL="0" indent="0">
              <a:buNone/>
            </a:pPr>
            <a:r>
              <a:rPr lang="en-US" sz="2400" b="1" dirty="0"/>
              <a:t>Phone 0800 1111</a:t>
            </a:r>
            <a:endParaRPr lang="en-US" sz="2400" dirty="0"/>
          </a:p>
        </p:txBody>
      </p:sp>
      <p:pic>
        <p:nvPicPr>
          <p:cNvPr id="5" name="Picture 4" descr="A close up of a logo&#10;&#10;Description automatically generated">
            <a:extLst>
              <a:ext uri="{FF2B5EF4-FFF2-40B4-BE49-F238E27FC236}">
                <a16:creationId xmlns:a16="http://schemas.microsoft.com/office/drawing/2014/main" id="{9F9F248D-24F3-4D8F-A224-34EF085A44A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4108" r="5141" b="-1"/>
          <a:stretch/>
        </p:blipFill>
        <p:spPr>
          <a:xfrm>
            <a:off x="6959291" y="1016432"/>
            <a:ext cx="4757027" cy="4504881"/>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4" name="Footer Placeholder 3"/>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defRPr/>
            </a:pPr>
            <a:r>
              <a:rPr lang="en-US" kern="1200">
                <a:solidFill>
                  <a:prstClr val="black">
                    <a:tint val="75000"/>
                  </a:prstClr>
                </a:solidFill>
                <a:latin typeface="Calibri" panose="020F0502020204030204"/>
                <a:ea typeface="+mn-ea"/>
                <a:cs typeface="+mn-cs"/>
              </a:rPr>
              <a:t>rshp.scot</a:t>
            </a:r>
          </a:p>
        </p:txBody>
      </p:sp>
      <p:sp>
        <p:nvSpPr>
          <p:cNvPr id="13" name="Arc 12">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980527" y="1929807"/>
            <a:ext cx="4556632" cy="455663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5" name="Oval 14">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00988" y="1969050"/>
            <a:ext cx="666675" cy="64859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45933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28D31E1B-0407-4223-9642-0B642CBF57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24" name="Rectangle 23">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Rectangle 27">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67266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a:extLst>
              <a:ext uri="{FF2B5EF4-FFF2-40B4-BE49-F238E27FC236}">
                <a16:creationId xmlns:a16="http://schemas.microsoft.com/office/drawing/2014/main" id="{BE55C85D-4DF6-EA4F-88B2-C2DB8B8ABDE0}"/>
              </a:ext>
            </a:extLst>
          </p:cNvPr>
          <p:cNvSpPr txBox="1">
            <a:spLocks/>
          </p:cNvSpPr>
          <p:nvPr/>
        </p:nvSpPr>
        <p:spPr>
          <a:xfrm>
            <a:off x="1026321" y="1736309"/>
            <a:ext cx="4991629" cy="3677123"/>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2400" b="1" dirty="0"/>
              <a:t>What happens when you contact Childline? </a:t>
            </a:r>
          </a:p>
          <a:p>
            <a:pPr marL="0" indent="0">
              <a:buNone/>
            </a:pPr>
            <a:r>
              <a:rPr lang="en-US" sz="2400" u="sng" dirty="0">
                <a:hlinkClick r:id="rId2"/>
              </a:rPr>
              <a:t>https://youtu.be/rARrprkysqQ</a:t>
            </a:r>
            <a:r>
              <a:rPr lang="en-US" sz="2400" dirty="0"/>
              <a:t>. </a:t>
            </a:r>
          </a:p>
          <a:p>
            <a:pPr marL="0" indent="0">
              <a:buNone/>
            </a:pPr>
            <a:r>
              <a:rPr lang="en-US" sz="2400" dirty="0"/>
              <a:t>(3 minutes 8 seconds)</a:t>
            </a:r>
          </a:p>
        </p:txBody>
      </p:sp>
      <p:sp>
        <p:nvSpPr>
          <p:cNvPr id="30" name="Rectangle 29">
            <a:extLst>
              <a:ext uri="{FF2B5EF4-FFF2-40B4-BE49-F238E27FC236}">
                <a16:creationId xmlns:a16="http://schemas.microsoft.com/office/drawing/2014/main" id="{70E96339-907C-46C3-99AC-31179B6F0E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16299" y="608401"/>
            <a:ext cx="4637502" cy="5593443"/>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98967928-2564-4600-87FD-419FD2BCEF3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30493" y="1426702"/>
            <a:ext cx="4223252" cy="4064879"/>
          </a:xfrm>
          <a:prstGeom prst="rect">
            <a:avLst/>
          </a:prstGeom>
        </p:spPr>
      </p:pic>
      <p:cxnSp>
        <p:nvCxnSpPr>
          <p:cNvPr id="32" name="Straight Connector 31">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Footer Placeholder 3"/>
          <p:cNvSpPr>
            <a:spLocks noGrp="1"/>
          </p:cNvSpPr>
          <p:nvPr>
            <p:ph type="ftr" sz="quarter" idx="11"/>
          </p:nvPr>
        </p:nvSpPr>
        <p:spPr>
          <a:xfrm>
            <a:off x="4038600" y="6492240"/>
            <a:ext cx="41148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rshp.scot</a:t>
            </a:r>
          </a:p>
        </p:txBody>
      </p:sp>
    </p:spTree>
    <p:extLst>
      <p:ext uri="{BB962C8B-B14F-4D97-AF65-F5344CB8AC3E}">
        <p14:creationId xmlns:p14="http://schemas.microsoft.com/office/powerpoint/2010/main" val="9717355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a:extLst>
              <a:ext uri="{FF2B5EF4-FFF2-40B4-BE49-F238E27FC236}">
                <a16:creationId xmlns:a16="http://schemas.microsoft.com/office/drawing/2014/main" id="{BE55C85D-4DF6-EA4F-88B2-C2DB8B8ABDE0}"/>
              </a:ext>
            </a:extLst>
          </p:cNvPr>
          <p:cNvSpPr txBox="1">
            <a:spLocks/>
          </p:cNvSpPr>
          <p:nvPr/>
        </p:nvSpPr>
        <p:spPr>
          <a:xfrm>
            <a:off x="645066" y="2547894"/>
            <a:ext cx="4282984" cy="1535254"/>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2400" b="1" dirty="0"/>
              <a:t>Grooming</a:t>
            </a:r>
            <a:r>
              <a:rPr lang="en-US" sz="2400" dirty="0"/>
              <a:t> is when someone builds a relationship with a young person and tricks them or pressures them to do something sexual. </a:t>
            </a:r>
          </a:p>
          <a:p>
            <a:pPr marL="0" indent="0">
              <a:buNone/>
            </a:pPr>
            <a:r>
              <a:rPr lang="en-US" sz="2400" dirty="0"/>
              <a:t>Grooming is a form of sexual exploitation.</a:t>
            </a:r>
          </a:p>
        </p:txBody>
      </p:sp>
      <p:sp>
        <p:nvSpPr>
          <p:cNvPr id="24" name="Rectangle 23">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447D6C34-5926-C948-82E9-05FEACB87CE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139676" y="650494"/>
            <a:ext cx="5324142" cy="5324142"/>
          </a:xfrm>
          <a:prstGeom prst="rect">
            <a:avLst/>
          </a:prstGeom>
        </p:spPr>
      </p:pic>
      <p:sp>
        <p:nvSpPr>
          <p:cNvPr id="4" name="Footer Placeholder 3"/>
          <p:cNvSpPr>
            <a:spLocks noGrp="1"/>
          </p:cNvSpPr>
          <p:nvPr>
            <p:ph type="ftr" sz="quarter" idx="11"/>
          </p:nvPr>
        </p:nvSpPr>
        <p:spPr>
          <a:xfrm>
            <a:off x="4038600" y="6492240"/>
            <a:ext cx="41148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rshp.scot</a:t>
            </a:r>
          </a:p>
        </p:txBody>
      </p:sp>
    </p:spTree>
    <p:extLst>
      <p:ext uri="{BB962C8B-B14F-4D97-AF65-F5344CB8AC3E}">
        <p14:creationId xmlns:p14="http://schemas.microsoft.com/office/powerpoint/2010/main" val="16678637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28D31E1B-0407-4223-9642-0B642CBF57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23" name="Rectangle 22">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Rectangle 26">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67266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a:extLst>
              <a:ext uri="{FF2B5EF4-FFF2-40B4-BE49-F238E27FC236}">
                <a16:creationId xmlns:a16="http://schemas.microsoft.com/office/drawing/2014/main" id="{BE55C85D-4DF6-EA4F-88B2-C2DB8B8ABDE0}"/>
              </a:ext>
            </a:extLst>
          </p:cNvPr>
          <p:cNvSpPr txBox="1">
            <a:spLocks/>
          </p:cNvSpPr>
          <p:nvPr/>
        </p:nvSpPr>
        <p:spPr>
          <a:xfrm>
            <a:off x="1045029" y="1893645"/>
            <a:ext cx="4991629" cy="3677123"/>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2400" b="1" dirty="0"/>
              <a:t>Grooming </a:t>
            </a:r>
            <a:r>
              <a:rPr lang="en-US" sz="2400" dirty="0"/>
              <a:t>can happen with someone you know like a friend of the family or someone at a club or activity you go to. </a:t>
            </a:r>
          </a:p>
          <a:p>
            <a:pPr marL="0" indent="0">
              <a:buNone/>
            </a:pPr>
            <a:r>
              <a:rPr lang="en-US" sz="2400" dirty="0"/>
              <a:t>Grooming can also happen online.</a:t>
            </a:r>
          </a:p>
        </p:txBody>
      </p:sp>
      <p:sp>
        <p:nvSpPr>
          <p:cNvPr id="29" name="Rectangle 28">
            <a:extLst>
              <a:ext uri="{FF2B5EF4-FFF2-40B4-BE49-F238E27FC236}">
                <a16:creationId xmlns:a16="http://schemas.microsoft.com/office/drawing/2014/main" id="{70E96339-907C-46C3-99AC-31179B6F0E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16299" y="608401"/>
            <a:ext cx="4637502" cy="5593443"/>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447D6C34-5926-C948-82E9-05FEACB87CE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930493" y="1347516"/>
            <a:ext cx="4223252" cy="4223252"/>
          </a:xfrm>
          <a:prstGeom prst="rect">
            <a:avLst/>
          </a:prstGeom>
        </p:spPr>
      </p:pic>
      <p:cxnSp>
        <p:nvCxnSpPr>
          <p:cNvPr id="31" name="Straight Connector 30">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Footer Placeholder 3"/>
          <p:cNvSpPr>
            <a:spLocks noGrp="1"/>
          </p:cNvSpPr>
          <p:nvPr>
            <p:ph type="ftr" sz="quarter" idx="11"/>
          </p:nvPr>
        </p:nvSpPr>
        <p:spPr>
          <a:xfrm>
            <a:off x="4038600" y="6492240"/>
            <a:ext cx="41148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rshp.scot</a:t>
            </a:r>
          </a:p>
        </p:txBody>
      </p:sp>
    </p:spTree>
    <p:extLst>
      <p:ext uri="{BB962C8B-B14F-4D97-AF65-F5344CB8AC3E}">
        <p14:creationId xmlns:p14="http://schemas.microsoft.com/office/powerpoint/2010/main" val="32070943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Content Placeholder 2">
            <a:extLst>
              <a:ext uri="{FF2B5EF4-FFF2-40B4-BE49-F238E27FC236}">
                <a16:creationId xmlns:a16="http://schemas.microsoft.com/office/drawing/2014/main" id="{0E2AEBD9-D549-4061-9D08-6DF3ABE15D3E}"/>
              </a:ext>
            </a:extLst>
          </p:cNvPr>
          <p:cNvSpPr>
            <a:spLocks noGrp="1"/>
          </p:cNvSpPr>
          <p:nvPr>
            <p:ph idx="1"/>
          </p:nvPr>
        </p:nvSpPr>
        <p:spPr>
          <a:xfrm>
            <a:off x="838200" y="1825625"/>
            <a:ext cx="5393361" cy="4351338"/>
          </a:xfrm>
        </p:spPr>
        <p:txBody>
          <a:bodyPr>
            <a:normAutofit/>
          </a:bodyPr>
          <a:lstStyle/>
          <a:p>
            <a:pPr marL="0" indent="0">
              <a:buNone/>
            </a:pPr>
            <a:r>
              <a:rPr lang="en-GB" b="1" dirty="0"/>
              <a:t>Grooming: How does it start?</a:t>
            </a:r>
          </a:p>
          <a:p>
            <a:pPr marL="0" indent="0">
              <a:buNone/>
            </a:pPr>
            <a:endParaRPr lang="en-GB" b="1" dirty="0"/>
          </a:p>
          <a:p>
            <a:pPr marL="0" indent="0">
              <a:buNone/>
            </a:pPr>
            <a:r>
              <a:rPr lang="en-GB" dirty="0"/>
              <a:t>What kinds of things would someone who grooms do at first, to try to build trust with a young person?</a:t>
            </a:r>
            <a:r>
              <a:rPr lang="en-GB" i="1" dirty="0"/>
              <a:t> </a:t>
            </a:r>
            <a:endParaRPr lang="en-GB" dirty="0"/>
          </a:p>
        </p:txBody>
      </p:sp>
      <p:pic>
        <p:nvPicPr>
          <p:cNvPr id="5" name="Picture 4" descr="A person wearing a red hat and looking at the camera&#10;&#10;Description automatically generated">
            <a:extLst>
              <a:ext uri="{FF2B5EF4-FFF2-40B4-BE49-F238E27FC236}">
                <a16:creationId xmlns:a16="http://schemas.microsoft.com/office/drawing/2014/main" id="{8BBCAD44-5DA6-460C-9C1D-9B655FA99A0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3" b="7747"/>
          <a:stretch/>
        </p:blipFill>
        <p:spPr>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4" name="Footer Placeholder 3">
            <a:extLst>
              <a:ext uri="{FF2B5EF4-FFF2-40B4-BE49-F238E27FC236}">
                <a16:creationId xmlns:a16="http://schemas.microsoft.com/office/drawing/2014/main" id="{0ED3C91C-9663-456E-A64D-59C9079E910B}"/>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t>rshp.scot</a:t>
            </a:r>
          </a:p>
        </p:txBody>
      </p:sp>
      <p:sp>
        <p:nvSpPr>
          <p:cNvPr id="17" name="Arc 16">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9" name="Oval 18">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7353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 name="Content Placeholder 2">
            <a:extLst>
              <a:ext uri="{FF2B5EF4-FFF2-40B4-BE49-F238E27FC236}">
                <a16:creationId xmlns:a16="http://schemas.microsoft.com/office/drawing/2014/main" id="{BE55C85D-4DF6-EA4F-88B2-C2DB8B8ABDE0}"/>
              </a:ext>
            </a:extLst>
          </p:cNvPr>
          <p:cNvSpPr txBox="1">
            <a:spLocks/>
          </p:cNvSpPr>
          <p:nvPr/>
        </p:nvSpPr>
        <p:spPr>
          <a:xfrm>
            <a:off x="649885" y="1143964"/>
            <a:ext cx="5393361" cy="4351338"/>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b="1" dirty="0"/>
              <a:t>Grooming: How does it start? </a:t>
            </a:r>
          </a:p>
          <a:p>
            <a:pPr marL="0" indent="0">
              <a:buNone/>
            </a:pPr>
            <a:r>
              <a:rPr lang="en-US" b="1" dirty="0"/>
              <a:t>Every situation is different but….</a:t>
            </a:r>
          </a:p>
          <a:p>
            <a:pPr marL="0" indent="0">
              <a:buNone/>
            </a:pPr>
            <a:endParaRPr lang="en-US" dirty="0"/>
          </a:p>
          <a:p>
            <a:pPr marL="0" indent="0">
              <a:buNone/>
            </a:pPr>
            <a:r>
              <a:rPr lang="en-US" dirty="0"/>
              <a:t>It might start with them being friendly, messages and chat</a:t>
            </a:r>
          </a:p>
          <a:p>
            <a:pPr marL="0" indent="0">
              <a:buNone/>
            </a:pPr>
            <a:endParaRPr lang="en-US" dirty="0"/>
          </a:p>
          <a:p>
            <a:pPr marL="0" indent="0">
              <a:buNone/>
            </a:pPr>
            <a:r>
              <a:rPr lang="en-US" dirty="0"/>
              <a:t>This person wants you to trust them.</a:t>
            </a:r>
          </a:p>
          <a:p>
            <a:pPr marL="0" indent="0">
              <a:buNone/>
            </a:pPr>
            <a:endParaRPr lang="en-US" dirty="0"/>
          </a:p>
          <a:p>
            <a:pPr marL="0" indent="0">
              <a:buNone/>
            </a:pPr>
            <a:r>
              <a:rPr lang="en-US" dirty="0"/>
              <a:t>They might pretend to be your friend or boyfriend or girlfriend.</a:t>
            </a:r>
          </a:p>
        </p:txBody>
      </p:sp>
      <p:pic>
        <p:nvPicPr>
          <p:cNvPr id="3" name="Picture 2" descr="A hand holding a remote control&#10;&#10;Description automatically generated">
            <a:extLst>
              <a:ext uri="{FF2B5EF4-FFF2-40B4-BE49-F238E27FC236}">
                <a16:creationId xmlns:a16="http://schemas.microsoft.com/office/drawing/2014/main" id="{7E92D6F2-65F8-4437-9FB1-FF4D9022147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8000" r="-1" b="-1"/>
          <a:stretch/>
        </p:blipFill>
        <p:spPr>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18" name="Arc 17">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0" name="Oval 19">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40159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3E60C6D-4E85-4E14-BCDF-BF15C241F7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lose up of a person wearing a hat&#10;&#10;Description automatically generated">
            <a:extLst>
              <a:ext uri="{FF2B5EF4-FFF2-40B4-BE49-F238E27FC236}">
                <a16:creationId xmlns:a16="http://schemas.microsoft.com/office/drawing/2014/main" id="{562986AB-B8A7-49E1-A662-188017C4D0B1}"/>
              </a:ext>
            </a:extLst>
          </p:cNvPr>
          <p:cNvPicPr>
            <a:picLocks noChangeAspect="1"/>
          </p:cNvPicPr>
          <p:nvPr/>
        </p:nvPicPr>
        <p:blipFill rotWithShape="1">
          <a:blip r:embed="rId2" cstate="screen">
            <a:extLst>
              <a:ext uri="{28A0092B-C50C-407E-A947-70E740481C1C}">
                <a14:useLocalDpi xmlns:a14="http://schemas.microsoft.com/office/drawing/2010/main"/>
              </a:ext>
            </a:extLst>
          </a:blip>
          <a:stretch/>
        </p:blipFill>
        <p:spPr>
          <a:xfrm>
            <a:off x="698353" y="655560"/>
            <a:ext cx="4555700" cy="2619527"/>
          </a:xfrm>
          <a:custGeom>
            <a:avLst/>
            <a:gdLst/>
            <a:ahLst/>
            <a:cxnLst/>
            <a:rect l="l" t="t" r="r" b="b"/>
            <a:pathLst>
              <a:path w="4555700" h="2733294">
                <a:moveTo>
                  <a:pt x="82217" y="0"/>
                </a:moveTo>
                <a:lnTo>
                  <a:pt x="4473483" y="0"/>
                </a:lnTo>
                <a:cubicBezTo>
                  <a:pt x="4518890" y="0"/>
                  <a:pt x="4555700" y="36810"/>
                  <a:pt x="4555700" y="82217"/>
                </a:cubicBezTo>
                <a:lnTo>
                  <a:pt x="4555700" y="2651077"/>
                </a:lnTo>
                <a:cubicBezTo>
                  <a:pt x="4555700" y="2696484"/>
                  <a:pt x="4518890" y="2733294"/>
                  <a:pt x="4473483" y="2733294"/>
                </a:cubicBezTo>
                <a:lnTo>
                  <a:pt x="82217" y="2733294"/>
                </a:lnTo>
                <a:cubicBezTo>
                  <a:pt x="36810" y="2733294"/>
                  <a:pt x="0" y="2696484"/>
                  <a:pt x="0" y="2651077"/>
                </a:cubicBezTo>
                <a:lnTo>
                  <a:pt x="0" y="82217"/>
                </a:lnTo>
                <a:cubicBezTo>
                  <a:pt x="0" y="36810"/>
                  <a:pt x="36810" y="0"/>
                  <a:pt x="82217" y="0"/>
                </a:cubicBezTo>
                <a:close/>
              </a:path>
            </a:pathLst>
          </a:custGeom>
        </p:spPr>
      </p:pic>
      <p:sp>
        <p:nvSpPr>
          <p:cNvPr id="25" name="Freeform: Shape 24">
            <a:extLst>
              <a:ext uri="{FF2B5EF4-FFF2-40B4-BE49-F238E27FC236}">
                <a16:creationId xmlns:a16="http://schemas.microsoft.com/office/drawing/2014/main" id="{7D42D292-4C48-479B-9E59-E29CD9871C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Picture 6" descr="A person sitting at a table using a computer&#10;&#10;Description automatically generated">
            <a:extLst>
              <a:ext uri="{FF2B5EF4-FFF2-40B4-BE49-F238E27FC236}">
                <a16:creationId xmlns:a16="http://schemas.microsoft.com/office/drawing/2014/main" id="{31BF8199-10FF-42F8-8204-47DBF246EFB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2"/>
          <a:stretch/>
        </p:blipFill>
        <p:spPr>
          <a:xfrm>
            <a:off x="698353" y="3526029"/>
            <a:ext cx="3470779" cy="2733293"/>
          </a:xfrm>
          <a:custGeom>
            <a:avLst/>
            <a:gdLst/>
            <a:ahLst/>
            <a:cxnLst/>
            <a:rect l="l" t="t" r="r" b="b"/>
            <a:pathLst>
              <a:path w="4438338" h="2323972">
                <a:moveTo>
                  <a:pt x="69905" y="0"/>
                </a:moveTo>
                <a:lnTo>
                  <a:pt x="4368433" y="0"/>
                </a:lnTo>
                <a:cubicBezTo>
                  <a:pt x="4407040" y="0"/>
                  <a:pt x="4438338" y="31298"/>
                  <a:pt x="4438338" y="69905"/>
                </a:cubicBezTo>
                <a:lnTo>
                  <a:pt x="4438338" y="2254067"/>
                </a:lnTo>
                <a:cubicBezTo>
                  <a:pt x="4438338" y="2292674"/>
                  <a:pt x="4407040" y="2323972"/>
                  <a:pt x="4368433" y="2323972"/>
                </a:cubicBezTo>
                <a:lnTo>
                  <a:pt x="69905" y="2323972"/>
                </a:lnTo>
                <a:cubicBezTo>
                  <a:pt x="31298" y="2323972"/>
                  <a:pt x="0" y="2292674"/>
                  <a:pt x="0" y="2254067"/>
                </a:cubicBezTo>
                <a:lnTo>
                  <a:pt x="0" y="69905"/>
                </a:lnTo>
                <a:cubicBezTo>
                  <a:pt x="0" y="31298"/>
                  <a:pt x="31298" y="0"/>
                  <a:pt x="69905" y="0"/>
                </a:cubicBezTo>
                <a:close/>
              </a:path>
            </a:pathLst>
          </a:custGeom>
        </p:spPr>
      </p:pic>
      <p:sp>
        <p:nvSpPr>
          <p:cNvPr id="6" name="Content Placeholder 2">
            <a:extLst>
              <a:ext uri="{FF2B5EF4-FFF2-40B4-BE49-F238E27FC236}">
                <a16:creationId xmlns:a16="http://schemas.microsoft.com/office/drawing/2014/main" id="{BE55C85D-4DF6-EA4F-88B2-C2DB8B8ABDE0}"/>
              </a:ext>
            </a:extLst>
          </p:cNvPr>
          <p:cNvSpPr txBox="1">
            <a:spLocks/>
          </p:cNvSpPr>
          <p:nvPr/>
        </p:nvSpPr>
        <p:spPr>
          <a:xfrm>
            <a:off x="6134913" y="1651916"/>
            <a:ext cx="5397237"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2400" dirty="0"/>
              <a:t>They might ask you to keep it secret that you are in touch.</a:t>
            </a:r>
          </a:p>
          <a:p>
            <a:pPr marL="0" indent="0">
              <a:buNone/>
            </a:pPr>
            <a:endParaRPr lang="en-US" sz="2400" dirty="0"/>
          </a:p>
          <a:p>
            <a:pPr marL="0" indent="0">
              <a:buNone/>
            </a:pPr>
            <a:r>
              <a:rPr lang="en-US" sz="2400" dirty="0"/>
              <a:t>They might give you money or presents.</a:t>
            </a:r>
          </a:p>
          <a:p>
            <a:pPr marL="0" indent="0">
              <a:buNone/>
            </a:pPr>
            <a:endParaRPr lang="en-US" sz="2400" dirty="0"/>
          </a:p>
          <a:p>
            <a:pPr marL="0" indent="0">
              <a:buNone/>
            </a:pPr>
            <a:r>
              <a:rPr lang="en-US" sz="2400" dirty="0"/>
              <a:t>They check when you are on your own (so no-one else finds out about them)</a:t>
            </a:r>
          </a:p>
        </p:txBody>
      </p:sp>
      <p:sp>
        <p:nvSpPr>
          <p:cNvPr id="27" name="Arc 26">
            <a:extLst>
              <a:ext uri="{FF2B5EF4-FFF2-40B4-BE49-F238E27FC236}">
                <a16:creationId xmlns:a16="http://schemas.microsoft.com/office/drawing/2014/main" id="{533DF362-939D-4EEE-8DC4-6B54607E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95198">
            <a:off x="1539683" y="162676"/>
            <a:ext cx="4083433" cy="4083433"/>
          </a:xfrm>
          <a:prstGeom prst="arc">
            <a:avLst>
              <a:gd name="adj1" fmla="val 17445962"/>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30343368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a:extLst>
              <a:ext uri="{FF2B5EF4-FFF2-40B4-BE49-F238E27FC236}">
                <a16:creationId xmlns:a16="http://schemas.microsoft.com/office/drawing/2014/main" id="{BE55C85D-4DF6-EA4F-88B2-C2DB8B8ABDE0}"/>
              </a:ext>
            </a:extLst>
          </p:cNvPr>
          <p:cNvSpPr txBox="1">
            <a:spLocks/>
          </p:cNvSpPr>
          <p:nvPr/>
        </p:nvSpPr>
        <p:spPr>
          <a:xfrm>
            <a:off x="645066" y="2031101"/>
            <a:ext cx="4282984" cy="3511943"/>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2400" dirty="0"/>
              <a:t>They might ask you to send photos of yourself.</a:t>
            </a:r>
          </a:p>
          <a:p>
            <a:pPr marL="0" indent="0">
              <a:buNone/>
            </a:pPr>
            <a:endParaRPr lang="en-US" sz="2400" dirty="0"/>
          </a:p>
          <a:p>
            <a:pPr marL="0" indent="0">
              <a:buNone/>
            </a:pPr>
            <a:r>
              <a:rPr lang="en-US" sz="2400" dirty="0"/>
              <a:t>They send sexual messages, they might try to be funny or nice at first, then they will get more sexual.</a:t>
            </a:r>
          </a:p>
        </p:txBody>
      </p:sp>
      <p:sp>
        <p:nvSpPr>
          <p:cNvPr id="41" name="Rectangle 40">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E7B661D2-DB51-4958-803B-6D586A93C83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139676" y="650494"/>
            <a:ext cx="5324142" cy="5324142"/>
          </a:xfrm>
          <a:prstGeom prst="rect">
            <a:avLst/>
          </a:prstGeom>
        </p:spPr>
      </p:pic>
    </p:spTree>
    <p:extLst>
      <p:ext uri="{BB962C8B-B14F-4D97-AF65-F5344CB8AC3E}">
        <p14:creationId xmlns:p14="http://schemas.microsoft.com/office/powerpoint/2010/main" val="42157433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E45B1D5C-0827-4AF0-8186-11FC5A8B8B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a:xfrm>
            <a:off x="9152899" y="1823818"/>
            <a:ext cx="2469624" cy="2846070"/>
          </a:xfrm>
        </p:spPr>
        <p:txBody>
          <a:bodyPr vert="horz" lIns="91440" tIns="45720" rIns="91440" bIns="45720" rtlCol="0" anchor="ctr">
            <a:normAutofit/>
          </a:bodyPr>
          <a:lstStyle/>
          <a:p>
            <a:br>
              <a:rPr lang="en-US" sz="2400" dirty="0">
                <a:latin typeface="+mn-lt"/>
              </a:rPr>
            </a:br>
            <a:r>
              <a:rPr lang="en-US" sz="2400" dirty="0">
                <a:latin typeface="+mn-lt"/>
              </a:rPr>
              <a:t>Eventually, they might try to threaten you or frighten you and force you to do more things.  </a:t>
            </a:r>
            <a:br>
              <a:rPr lang="en-US" sz="2400" dirty="0">
                <a:latin typeface="+mn-lt"/>
              </a:rPr>
            </a:br>
            <a:endParaRPr lang="en-US" sz="2400" dirty="0">
              <a:latin typeface="+mn-lt"/>
            </a:endParaRPr>
          </a:p>
        </p:txBody>
      </p:sp>
      <p:sp>
        <p:nvSpPr>
          <p:cNvPr id="14" name="Rectangle 13">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433973" y="-827233"/>
            <a:ext cx="1715478" cy="85834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2085" y="664308"/>
            <a:ext cx="8082632" cy="560034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descr="https://rsvporg.co.uk/wp-content/uploads/rsvp-1-grooming.jpg"/>
          <p:cNvPicPr>
            <a:picLocks noGrp="1"/>
          </p:cNvPicPr>
          <p:nvPr>
            <p:ph idx="1"/>
          </p:nvPr>
        </p:nvPicPr>
        <p:blipFill rotWithShape="1">
          <a:blip r:embed="rId3" cstate="screen">
            <a:extLst>
              <a:ext uri="{28A0092B-C50C-407E-A947-70E740481C1C}">
                <a14:useLocalDpi xmlns:a14="http://schemas.microsoft.com/office/drawing/2010/main"/>
              </a:ext>
            </a:extLst>
          </a:blip>
          <a:srcRect l="2194" r="-2" b="-2"/>
          <a:stretch/>
        </p:blipFill>
        <p:spPr bwMode="auto">
          <a:xfrm>
            <a:off x="545238" y="858525"/>
            <a:ext cx="7608304" cy="5211906"/>
          </a:xfrm>
          <a:prstGeom prst="rect">
            <a:avLst/>
          </a:prstGeom>
          <a:noFill/>
        </p:spPr>
      </p:pic>
      <p:sp>
        <p:nvSpPr>
          <p:cNvPr id="18" name="Rectangle 17">
            <a:extLst>
              <a:ext uri="{FF2B5EF4-FFF2-40B4-BE49-F238E27FC236}">
                <a16:creationId xmlns:a16="http://schemas.microsoft.com/office/drawing/2014/main" id="{90F533E9-6690-41A8-A372-4C6C622D0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950447" y="3392097"/>
            <a:ext cx="1719072"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p:cNvSpPr>
            <a:spLocks noGrp="1"/>
          </p:cNvSpPr>
          <p:nvPr>
            <p:ph type="ftr" sz="quarter" idx="11"/>
          </p:nvPr>
        </p:nvSpPr>
        <p:spPr>
          <a:xfrm>
            <a:off x="4038600" y="6492240"/>
            <a:ext cx="4114800" cy="365125"/>
          </a:xfrm>
        </p:spPr>
        <p:txBody>
          <a:bodyPr vert="horz" lIns="91440" tIns="45720" rIns="91440" bIns="45720" rtlCol="0" anchor="ctr">
            <a:normAutofit/>
          </a:bodyPr>
          <a:lstStyle/>
          <a:p>
            <a:pPr>
              <a:spcAft>
                <a:spcPts val="600"/>
              </a:spcAft>
              <a:defRPr/>
            </a:pPr>
            <a:r>
              <a:rPr lang="en-US" kern="1200">
                <a:solidFill>
                  <a:prstClr val="black">
                    <a:tint val="75000"/>
                  </a:prstClr>
                </a:solidFill>
                <a:latin typeface="Calibri" panose="020F0502020204030204"/>
                <a:ea typeface="+mn-ea"/>
                <a:cs typeface="+mn-cs"/>
              </a:rPr>
              <a:t>rshp.scot</a:t>
            </a:r>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screenshot of a cell phone&#10;&#10;Description automatically generated">
            <a:extLst>
              <a:ext uri="{FF2B5EF4-FFF2-40B4-BE49-F238E27FC236}">
                <a16:creationId xmlns:a16="http://schemas.microsoft.com/office/drawing/2014/main" id="{11A97C41-6B70-420C-AB7A-2D350046603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0" y="10"/>
            <a:ext cx="4635571" cy="6857990"/>
          </a:xfrm>
          <a:prstGeom prst="rect">
            <a:avLst/>
          </a:prstGeom>
          <a:effectLst/>
        </p:spPr>
      </p:pic>
      <p:sp>
        <p:nvSpPr>
          <p:cNvPr id="6" name="Content Placeholder 2">
            <a:extLst>
              <a:ext uri="{FF2B5EF4-FFF2-40B4-BE49-F238E27FC236}">
                <a16:creationId xmlns:a16="http://schemas.microsoft.com/office/drawing/2014/main" id="{BE55C85D-4DF6-EA4F-88B2-C2DB8B8ABDE0}"/>
              </a:ext>
            </a:extLst>
          </p:cNvPr>
          <p:cNvSpPr txBox="1">
            <a:spLocks/>
          </p:cNvSpPr>
          <p:nvPr/>
        </p:nvSpPr>
        <p:spPr>
          <a:xfrm>
            <a:off x="5944082" y="961897"/>
            <a:ext cx="4982309" cy="378541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2400" b="1" dirty="0"/>
              <a:t>So, what is grooming behaviour?</a:t>
            </a:r>
          </a:p>
          <a:p>
            <a:pPr marL="0" indent="0">
              <a:buNone/>
            </a:pPr>
            <a:r>
              <a:rPr lang="en-US" sz="2400" dirty="0"/>
              <a:t>A </a:t>
            </a:r>
            <a:r>
              <a:rPr lang="en-US" sz="2400" b="1" dirty="0"/>
              <a:t>person who grooms</a:t>
            </a:r>
            <a:r>
              <a:rPr lang="en-US" sz="2400" dirty="0"/>
              <a:t> is someone who makes an emotional connection with you, maybe they say they are your friend at first, then they ask you to do things like:</a:t>
            </a:r>
          </a:p>
          <a:p>
            <a:pPr marL="0" indent="0">
              <a:buNone/>
            </a:pPr>
            <a:endParaRPr lang="en-US" sz="1200" dirty="0"/>
          </a:p>
          <a:p>
            <a:pPr>
              <a:buFont typeface="Arial" panose="020B0604020202020204" pitchFamily="34" charset="0"/>
              <a:buChar char="•"/>
            </a:pPr>
            <a:r>
              <a:rPr lang="en-US" sz="2400" dirty="0"/>
              <a:t>Talk about sexual things</a:t>
            </a:r>
          </a:p>
          <a:p>
            <a:pPr>
              <a:buFont typeface="Arial" panose="020B0604020202020204" pitchFamily="34" charset="0"/>
              <a:buChar char="•"/>
            </a:pPr>
            <a:r>
              <a:rPr lang="en-US" sz="2400" dirty="0"/>
              <a:t>Send nudes, or pictures of yourself in underwear</a:t>
            </a:r>
          </a:p>
          <a:p>
            <a:pPr>
              <a:buFont typeface="Arial" panose="020B0604020202020204" pitchFamily="34" charset="0"/>
              <a:buChar char="•"/>
            </a:pPr>
            <a:r>
              <a:rPr lang="en-US" sz="2400" dirty="0"/>
              <a:t>Send sexual videos of yourself</a:t>
            </a:r>
          </a:p>
          <a:p>
            <a:pPr>
              <a:buFont typeface="Arial" panose="020B0604020202020204" pitchFamily="34" charset="0"/>
              <a:buChar char="•"/>
            </a:pPr>
            <a:r>
              <a:rPr lang="en-US" sz="2400" dirty="0"/>
              <a:t>Do something live on webcam</a:t>
            </a:r>
          </a:p>
          <a:p>
            <a:pPr>
              <a:buFont typeface="Arial" panose="020B0604020202020204" pitchFamily="34" charset="0"/>
              <a:buChar char="•"/>
            </a:pPr>
            <a:r>
              <a:rPr lang="en-US" sz="2400" dirty="0"/>
              <a:t>Meet up with them in person.</a:t>
            </a:r>
          </a:p>
        </p:txBody>
      </p:sp>
      <p:sp>
        <p:nvSpPr>
          <p:cNvPr id="4" name="Footer Placeholder 3"/>
          <p:cNvSpPr>
            <a:spLocks noGrp="1"/>
          </p:cNvSpPr>
          <p:nvPr>
            <p:ph type="ftr" sz="quarter" idx="11"/>
          </p:nvPr>
        </p:nvSpPr>
        <p:spPr>
          <a:xfrm>
            <a:off x="4965430" y="6356350"/>
            <a:ext cx="4139134" cy="365125"/>
          </a:xfrm>
        </p:spPr>
        <p:txBody>
          <a:bodyPr vert="horz" lIns="91440" tIns="45720" rIns="91440" bIns="45720" rtlCol="0" anchor="ctr">
            <a:normAutofit/>
          </a:bodyPr>
          <a:lstStyle/>
          <a:p>
            <a:pPr algn="l">
              <a:spcAft>
                <a:spcPts val="600"/>
              </a:spcAft>
              <a:defRPr/>
            </a:pPr>
            <a:r>
              <a:rPr lang="en-US" kern="1200">
                <a:solidFill>
                  <a:prstClr val="black">
                    <a:tint val="75000"/>
                  </a:prstClr>
                </a:solidFill>
                <a:latin typeface="Calibri" panose="020F0502020204030204"/>
                <a:ea typeface="+mn-ea"/>
                <a:cs typeface="+mn-cs"/>
              </a:rPr>
              <a:t>rshp.scot</a:t>
            </a:r>
          </a:p>
        </p:txBody>
      </p:sp>
    </p:spTree>
    <p:extLst>
      <p:ext uri="{BB962C8B-B14F-4D97-AF65-F5344CB8AC3E}">
        <p14:creationId xmlns:p14="http://schemas.microsoft.com/office/powerpoint/2010/main" val="29878860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TotalTime>
  <Words>652</Words>
  <Application>Microsoft Office PowerPoint</Application>
  <PresentationFormat>Widescreen</PresentationFormat>
  <Paragraphs>69</Paragraphs>
  <Slides>14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Futura Medium</vt:lpstr>
      <vt:lpstr>Office Theme</vt:lpstr>
      <vt:lpstr>Abuse and relationships: Grooming and sexual exploitation </vt:lpstr>
      <vt:lpstr>PowerPoint Presentation</vt:lpstr>
      <vt:lpstr>PowerPoint Presentation</vt:lpstr>
      <vt:lpstr>PowerPoint Presentation</vt:lpstr>
      <vt:lpstr>PowerPoint Presentation</vt:lpstr>
      <vt:lpstr>PowerPoint Presentation</vt:lpstr>
      <vt:lpstr>PowerPoint Presentation</vt:lpstr>
      <vt:lpstr> Eventually, they might try to threaten you or frighten you and force you to do more things.   </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Abuse and relationships: Grooming </dc:title>
  <dc:creator>Colin Morrison</dc:creator>
  <cp:lastModifiedBy>Colin Morrison TASC Morrison</cp:lastModifiedBy>
  <cp:revision>2</cp:revision>
  <dcterms:created xsi:type="dcterms:W3CDTF">2020-03-26T12:51:38Z</dcterms:created>
  <dcterms:modified xsi:type="dcterms:W3CDTF">2024-01-10T10:08:47Z</dcterms:modified>
</cp:coreProperties>
</file>