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86535-7095-8346-B070-1439B3995FD9}" v="3" dt="2021-08-26T13:00:43.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84E86535-7095-8346-B070-1439B3995FD9}"/>
    <pc:docChg chg="modSld">
      <pc:chgData name="Ross Robertson" userId="cb37bfa76ebf819d" providerId="LiveId" clId="{84E86535-7095-8346-B070-1439B3995FD9}" dt="2021-08-26T13:01:44.451" v="14" actId="14861"/>
      <pc:docMkLst>
        <pc:docMk/>
      </pc:docMkLst>
      <pc:sldChg chg="modSp mod">
        <pc:chgData name="Ross Robertson" userId="cb37bfa76ebf819d" providerId="LiveId" clId="{84E86535-7095-8346-B070-1439B3995FD9}" dt="2021-08-26T13:01:44.451" v="14" actId="14861"/>
        <pc:sldMkLst>
          <pc:docMk/>
          <pc:sldMk cId="3688193786" sldId="260"/>
        </pc:sldMkLst>
        <pc:spChg chg="mod">
          <ac:chgData name="Ross Robertson" userId="cb37bfa76ebf819d" providerId="LiveId" clId="{84E86535-7095-8346-B070-1439B3995FD9}" dt="2021-08-26T12:58:01.971" v="3" actId="20577"/>
          <ac:spMkLst>
            <pc:docMk/>
            <pc:sldMk cId="3688193786" sldId="260"/>
            <ac:spMk id="3" creationId="{CAD2B02D-0A8D-4F98-81C3-8EC19A86F173}"/>
          </ac:spMkLst>
        </pc:spChg>
        <pc:picChg chg="mod">
          <ac:chgData name="Ross Robertson" userId="cb37bfa76ebf819d" providerId="LiveId" clId="{84E86535-7095-8346-B070-1439B3995FD9}" dt="2021-08-26T13:01:44.451" v="14" actId="14861"/>
          <ac:picMkLst>
            <pc:docMk/>
            <pc:sldMk cId="3688193786" sldId="260"/>
            <ac:picMk id="4" creationId="{CEA0B70A-9ABB-4323-9E0B-0C5CCAF3D7B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5EE0-D630-4E2E-802F-CAFCE9165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DCFB65-CB86-4045-84D7-5BC572CA3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37F6DD-7F72-4DDB-9C34-483A1555A07F}"/>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5" name="Footer Placeholder 4">
            <a:extLst>
              <a:ext uri="{FF2B5EF4-FFF2-40B4-BE49-F238E27FC236}">
                <a16:creationId xmlns:a16="http://schemas.microsoft.com/office/drawing/2014/main" id="{5892873B-631F-44A0-B352-0EA5F13F2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BF7C2-F35B-4376-ADB0-1E98038F94E1}"/>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146594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B426-E580-4744-B524-7CEBA85F5E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261382-EF37-450D-9BAF-C8CF3EC791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DC521-9348-4AAA-82D8-AA1F8928F5C0}"/>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5" name="Footer Placeholder 4">
            <a:extLst>
              <a:ext uri="{FF2B5EF4-FFF2-40B4-BE49-F238E27FC236}">
                <a16:creationId xmlns:a16="http://schemas.microsoft.com/office/drawing/2014/main" id="{9156EA2C-180D-4F0A-B2E7-BBB27FAEC8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360CBB-9915-4AFD-B5B3-936E3E2EC970}"/>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325472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9C063-B517-4AB3-A3DB-39CE6F05AD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90B3E6-E7E5-4E95-BBFE-37448215A1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5F31DC-D1E2-4DA2-A120-F476AD6B179D}"/>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5" name="Footer Placeholder 4">
            <a:extLst>
              <a:ext uri="{FF2B5EF4-FFF2-40B4-BE49-F238E27FC236}">
                <a16:creationId xmlns:a16="http://schemas.microsoft.com/office/drawing/2014/main" id="{3A851072-60AD-4BAE-B956-82C6D79CD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89665C-1524-4AED-B061-A4671FD3E001}"/>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28247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2E9D-C600-4D32-A457-E181227F6E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52444B-9B94-4F8B-A4F0-913EF16CC5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9B26C4-5D22-4608-BD10-38E7A01DB03B}"/>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5" name="Footer Placeholder 4">
            <a:extLst>
              <a:ext uri="{FF2B5EF4-FFF2-40B4-BE49-F238E27FC236}">
                <a16:creationId xmlns:a16="http://schemas.microsoft.com/office/drawing/2014/main" id="{AA5D975B-2AE9-417C-8A80-C93F8F9771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8BC26C-6768-4049-A479-3F381F36BF33}"/>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67786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1FEE-241D-4C67-98B9-DAD7E734C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C69160-C38C-4204-B0B6-61972FCA8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721CA3-474C-4B0A-B126-53D0905BFE2B}"/>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5" name="Footer Placeholder 4">
            <a:extLst>
              <a:ext uri="{FF2B5EF4-FFF2-40B4-BE49-F238E27FC236}">
                <a16:creationId xmlns:a16="http://schemas.microsoft.com/office/drawing/2014/main" id="{378F58A3-6EA7-4584-9F29-4A2A010BB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EAC9EF-D8F8-437D-B882-32763EBE3900}"/>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22550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DC36-B585-4667-99E2-CAB0E6CE79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71F4AE-665B-4508-A040-0CD7BDE3ED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E5B717-DD5D-4207-9BA9-A5E068E324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A97359-350F-4783-A79B-7B8F0DDFFFD9}"/>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6" name="Footer Placeholder 5">
            <a:extLst>
              <a:ext uri="{FF2B5EF4-FFF2-40B4-BE49-F238E27FC236}">
                <a16:creationId xmlns:a16="http://schemas.microsoft.com/office/drawing/2014/main" id="{DA5A6F95-1250-49FB-95B7-7E560D5DAC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0D1065-4FC3-4A14-BB96-AD790A2B3647}"/>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20891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F51A-00F5-4766-8A6E-D0E1EDD7F1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61F781-1CFC-459B-BFB9-1972CBF26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65C4D4-6477-4110-8E60-B156AE95B0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AADBDC-A677-4549-9B52-4CF406FA6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1C2071-2633-447D-BB51-AAA7BAEE3C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21851E-9946-40DE-81FD-055B0C28F637}"/>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8" name="Footer Placeholder 7">
            <a:extLst>
              <a:ext uri="{FF2B5EF4-FFF2-40B4-BE49-F238E27FC236}">
                <a16:creationId xmlns:a16="http://schemas.microsoft.com/office/drawing/2014/main" id="{0238ABDA-9D49-4486-A477-EF804EC0C8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52C758-887D-485B-AF1B-8B26973FF770}"/>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340657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612A-12C2-4EAC-94D2-6BA7452E35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E60E58-8AE8-44D2-A5E0-B55E93015CCF}"/>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4" name="Footer Placeholder 3">
            <a:extLst>
              <a:ext uri="{FF2B5EF4-FFF2-40B4-BE49-F238E27FC236}">
                <a16:creationId xmlns:a16="http://schemas.microsoft.com/office/drawing/2014/main" id="{BD065C0D-7B8E-4C7E-AFCC-1583EEF50E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32DFAD-6DFD-445F-8788-8DDC07030818}"/>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60125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783C3-0AA8-493E-AF8A-3C808C096569}"/>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3" name="Footer Placeholder 2">
            <a:extLst>
              <a:ext uri="{FF2B5EF4-FFF2-40B4-BE49-F238E27FC236}">
                <a16:creationId xmlns:a16="http://schemas.microsoft.com/office/drawing/2014/main" id="{9EFB6E43-D5D7-48FF-9086-41E4AEB580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E0C220-0F28-4AB7-B9AE-5E6ECA8C6D35}"/>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60435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F130-E57A-4EC0-AD8B-B14B0A117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9EC5C7-CC41-4807-B80C-8D9A56BDC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C0DEDF-10C0-41BF-B4DD-F9B1D9532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2C1A4-74C5-49AD-86BD-BC8C58917C78}"/>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6" name="Footer Placeholder 5">
            <a:extLst>
              <a:ext uri="{FF2B5EF4-FFF2-40B4-BE49-F238E27FC236}">
                <a16:creationId xmlns:a16="http://schemas.microsoft.com/office/drawing/2014/main" id="{09A700DB-C14F-40B0-8AFE-E2C1B63E7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4F43C2-48FD-47D3-A369-B879B6E5270A}"/>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411647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3CE7-4318-47DD-ADC7-E27BFC18F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75C9B6-2488-463C-84B3-1D4E4D28B4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9D62F9-A006-4616-B17B-98B7F7360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001BEA-55CD-46F3-BF49-0CE92BBCBF41}"/>
              </a:ext>
            </a:extLst>
          </p:cNvPr>
          <p:cNvSpPr>
            <a:spLocks noGrp="1"/>
          </p:cNvSpPr>
          <p:nvPr>
            <p:ph type="dt" sz="half" idx="10"/>
          </p:nvPr>
        </p:nvSpPr>
        <p:spPr/>
        <p:txBody>
          <a:bodyPr/>
          <a:lstStyle/>
          <a:p>
            <a:fld id="{CBC3EB31-D856-4F52-B8BD-124195AEA457}" type="datetimeFigureOut">
              <a:rPr lang="en-GB" smtClean="0"/>
              <a:t>26/08/2021</a:t>
            </a:fld>
            <a:endParaRPr lang="en-GB"/>
          </a:p>
        </p:txBody>
      </p:sp>
      <p:sp>
        <p:nvSpPr>
          <p:cNvPr id="6" name="Footer Placeholder 5">
            <a:extLst>
              <a:ext uri="{FF2B5EF4-FFF2-40B4-BE49-F238E27FC236}">
                <a16:creationId xmlns:a16="http://schemas.microsoft.com/office/drawing/2014/main" id="{FB770178-93E2-4C90-A8AC-FD1FBDC21F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DABBE-FE4F-470C-B081-E83CF6B2F37C}"/>
              </a:ext>
            </a:extLst>
          </p:cNvPr>
          <p:cNvSpPr>
            <a:spLocks noGrp="1"/>
          </p:cNvSpPr>
          <p:nvPr>
            <p:ph type="sldNum" sz="quarter" idx="12"/>
          </p:nvPr>
        </p:nvSpPr>
        <p:spPr/>
        <p:txBody>
          <a:bodyPr/>
          <a:lstStyle/>
          <a:p>
            <a:fld id="{105CACD6-1FD3-45F1-B59C-495607D50EC2}" type="slidenum">
              <a:rPr lang="en-GB" smtClean="0"/>
              <a:t>‹#›</a:t>
            </a:fld>
            <a:endParaRPr lang="en-GB"/>
          </a:p>
        </p:txBody>
      </p:sp>
    </p:spTree>
    <p:extLst>
      <p:ext uri="{BB962C8B-B14F-4D97-AF65-F5344CB8AC3E}">
        <p14:creationId xmlns:p14="http://schemas.microsoft.com/office/powerpoint/2010/main" val="414766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E6391-7664-4C16-9595-C0B0D88EC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8278B-2E5B-427F-9328-674B64743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6AB5F-7DDA-47F3-AED9-48C6D3FE6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3EB31-D856-4F52-B8BD-124195AEA457}" type="datetimeFigureOut">
              <a:rPr lang="en-GB" smtClean="0"/>
              <a:t>26/08/2021</a:t>
            </a:fld>
            <a:endParaRPr lang="en-GB"/>
          </a:p>
        </p:txBody>
      </p:sp>
      <p:sp>
        <p:nvSpPr>
          <p:cNvPr id="5" name="Footer Placeholder 4">
            <a:extLst>
              <a:ext uri="{FF2B5EF4-FFF2-40B4-BE49-F238E27FC236}">
                <a16:creationId xmlns:a16="http://schemas.microsoft.com/office/drawing/2014/main" id="{3A7A72DF-D83E-4CCB-8CD6-58284B1A4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661A71-296E-443D-82EF-204D4292D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CACD6-1FD3-45F1-B59C-495607D50EC2}" type="slidenum">
              <a:rPr lang="en-GB" smtClean="0"/>
              <a:t>‹#›</a:t>
            </a:fld>
            <a:endParaRPr lang="en-GB"/>
          </a:p>
        </p:txBody>
      </p:sp>
    </p:spTree>
    <p:extLst>
      <p:ext uri="{BB962C8B-B14F-4D97-AF65-F5344CB8AC3E}">
        <p14:creationId xmlns:p14="http://schemas.microsoft.com/office/powerpoint/2010/main" val="16719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youtu.be/sQS9pymkLi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Fcy_VQZG5Dg" TargetMode="External"/><Relationship Id="rId2" Type="http://schemas.openxmlformats.org/officeDocument/2006/relationships/hyperlink" Target="https://www.bbc.co.uk/newsround/32131619"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youtu.be/v7zUHOEYlN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nstagram.com/i_weigh/" TargetMode="External"/><Relationship Id="rId2" Type="http://schemas.openxmlformats.org/officeDocument/2006/relationships/hyperlink" Target="https://youtu.be/BXzO0z6fmhI"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790-3F0B-443C-9765-35F7BDA95A57}"/>
              </a:ext>
            </a:extLst>
          </p:cNvPr>
          <p:cNvSpPr>
            <a:spLocks noGrp="1"/>
          </p:cNvSpPr>
          <p:nvPr>
            <p:ph type="ctrTitle"/>
          </p:nvPr>
        </p:nvSpPr>
        <p:spPr>
          <a:xfrm>
            <a:off x="1524000" y="1122363"/>
            <a:ext cx="9144000" cy="1851656"/>
          </a:xfrm>
        </p:spPr>
        <p:txBody>
          <a:bodyPr>
            <a:normAutofit/>
          </a:bodyPr>
          <a:lstStyle/>
          <a:p>
            <a:r>
              <a:rPr lang="en-GB" sz="3600" b="1"/>
              <a:t>Body </a:t>
            </a:r>
            <a:r>
              <a:rPr lang="en-GB" sz="3600" b="1" dirty="0"/>
              <a:t>image: The influence of popular culture</a:t>
            </a:r>
            <a:endParaRPr lang="en-GB" sz="3600" dirty="0"/>
          </a:p>
        </p:txBody>
      </p:sp>
      <p:sp>
        <p:nvSpPr>
          <p:cNvPr id="3" name="Subtitle 2">
            <a:extLst>
              <a:ext uri="{FF2B5EF4-FFF2-40B4-BE49-F238E27FC236}">
                <a16:creationId xmlns:a16="http://schemas.microsoft.com/office/drawing/2014/main" id="{260C08EF-1A2D-4865-9663-ED055DC3B451}"/>
              </a:ext>
            </a:extLst>
          </p:cNvPr>
          <p:cNvSpPr>
            <a:spLocks noGrp="1"/>
          </p:cNvSpPr>
          <p:nvPr>
            <p:ph type="subTitle" idx="1"/>
          </p:nvPr>
        </p:nvSpPr>
        <p:spPr/>
        <p:txBody>
          <a:bodyPr>
            <a:normAutofit fontScale="85000" lnSpcReduction="10000"/>
          </a:bodyPr>
          <a:lstStyle/>
          <a:p>
            <a:pPr marL="342900" lvl="0" indent="-342900" algn="l">
              <a:buFont typeface="Arial" panose="020B0604020202020204" pitchFamily="34" charset="0"/>
              <a:buChar char="•"/>
            </a:pPr>
            <a:r>
              <a:rPr lang="en-GB" dirty="0"/>
              <a:t>I can describe how popular culture and social media promote stereotypes and unrealistic representations of both women </a:t>
            </a:r>
            <a:r>
              <a:rPr lang="en-GB"/>
              <a:t>and men, </a:t>
            </a:r>
            <a:r>
              <a:rPr lang="en-GB" dirty="0"/>
              <a:t>and can reflect on how these impact on groups and individuals.</a:t>
            </a:r>
          </a:p>
          <a:p>
            <a:pPr marL="342900" lvl="0" indent="-342900" algn="l">
              <a:buFont typeface="Arial" panose="020B0604020202020204" pitchFamily="34" charset="0"/>
              <a:buChar char="•"/>
            </a:pPr>
            <a:r>
              <a:rPr lang="en-GB" dirty="0"/>
              <a:t>I describe myself positively and can talk about my unique attributes and interests. </a:t>
            </a:r>
          </a:p>
          <a:p>
            <a:pPr marL="342900" lvl="0" indent="-342900" algn="l">
              <a:buFont typeface="Arial" panose="020B0604020202020204" pitchFamily="34" charset="0"/>
              <a:buChar char="•"/>
            </a:pPr>
            <a:r>
              <a:rPr lang="en-GB" dirty="0"/>
              <a:t>I understand and accept diversity amongst peers.   </a:t>
            </a:r>
          </a:p>
          <a:p>
            <a:pPr algn="l"/>
            <a:endParaRPr lang="en-GB" dirty="0"/>
          </a:p>
        </p:txBody>
      </p:sp>
    </p:spTree>
    <p:extLst>
      <p:ext uri="{BB962C8B-B14F-4D97-AF65-F5344CB8AC3E}">
        <p14:creationId xmlns:p14="http://schemas.microsoft.com/office/powerpoint/2010/main" val="18402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DCA6C5-0D5E-4050-BEA7-24DE32D3A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0A87EF14-2753-4D02-8B55-B1D19F0AA372}"/>
              </a:ext>
            </a:extLst>
          </p:cNvPr>
          <p:cNvSpPr>
            <a:spLocks noGrp="1"/>
          </p:cNvSpPr>
          <p:nvPr>
            <p:ph idx="1"/>
          </p:nvPr>
        </p:nvSpPr>
        <p:spPr>
          <a:xfrm>
            <a:off x="6090574" y="1343026"/>
            <a:ext cx="4977578" cy="4717946"/>
          </a:xfrm>
        </p:spPr>
        <p:txBody>
          <a:bodyPr anchor="ctr">
            <a:normAutofit/>
          </a:bodyPr>
          <a:lstStyle/>
          <a:p>
            <a:pPr marL="0" indent="0">
              <a:buNone/>
            </a:pPr>
            <a:r>
              <a:rPr lang="en-GB" b="1" dirty="0">
                <a:solidFill>
                  <a:srgbClr val="000000"/>
                </a:solidFill>
              </a:rPr>
              <a:t>A selfie</a:t>
            </a:r>
          </a:p>
          <a:p>
            <a:pPr marL="0" indent="0">
              <a:buNone/>
            </a:pPr>
            <a:r>
              <a:rPr lang="en-GB" u="sng" dirty="0">
                <a:solidFill>
                  <a:srgbClr val="000000"/>
                </a:solidFill>
                <a:hlinkClick r:id="rId4"/>
              </a:rPr>
              <a:t>https://youtu.be/sQS9pymkLiU</a:t>
            </a:r>
            <a:r>
              <a:rPr lang="en-GB" dirty="0">
                <a:solidFill>
                  <a:srgbClr val="000000"/>
                </a:solidFill>
              </a:rPr>
              <a:t> </a:t>
            </a:r>
          </a:p>
          <a:p>
            <a:pPr marL="0" indent="0">
              <a:buNone/>
            </a:pPr>
            <a:endParaRPr lang="en-GB" dirty="0">
              <a:solidFill>
                <a:srgbClr val="000000"/>
              </a:solidFill>
            </a:endParaRPr>
          </a:p>
          <a:p>
            <a:pPr marL="0" indent="0">
              <a:buNone/>
            </a:pPr>
            <a:r>
              <a:rPr lang="en-GB" b="1" dirty="0">
                <a:solidFill>
                  <a:srgbClr val="000000"/>
                </a:solidFill>
              </a:rPr>
              <a:t>‘No wonder our perception of beauty is distorted’.</a:t>
            </a:r>
            <a:endParaRPr lang="en-GB" dirty="0">
              <a:solidFill>
                <a:srgbClr val="000000"/>
              </a:solidFill>
            </a:endParaRPr>
          </a:p>
          <a:p>
            <a:pPr marL="0" indent="0">
              <a:buNone/>
            </a:pPr>
            <a:endParaRPr lang="en-GB" dirty="0">
              <a:solidFill>
                <a:srgbClr val="000000"/>
              </a:solidFill>
            </a:endParaRPr>
          </a:p>
          <a:p>
            <a:pPr marL="0" indent="0">
              <a:buNone/>
            </a:pPr>
            <a:endParaRPr lang="en-GB" dirty="0">
              <a:solidFill>
                <a:srgbClr val="000000"/>
              </a:solidFill>
            </a:endParaRPr>
          </a:p>
        </p:txBody>
      </p:sp>
    </p:spTree>
    <p:extLst>
      <p:ext uri="{BB962C8B-B14F-4D97-AF65-F5344CB8AC3E}">
        <p14:creationId xmlns:p14="http://schemas.microsoft.com/office/powerpoint/2010/main" val="105170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4F801A-ED4F-4D19-8233-7397E3A3CA8B}"/>
              </a:ext>
            </a:extLst>
          </p:cNvPr>
          <p:cNvPicPr>
            <a:picLocks noGrp="1"/>
          </p:cNvPicPr>
          <p:nvPr>
            <p:ph idx="1"/>
          </p:nvPr>
        </p:nvPicPr>
        <p:blipFill>
          <a:blip r:embed="rId2"/>
          <a:stretch>
            <a:fillRect/>
          </a:stretch>
        </p:blipFill>
        <p:spPr>
          <a:xfrm>
            <a:off x="952500" y="247651"/>
            <a:ext cx="10582275" cy="6191250"/>
          </a:xfrm>
          <a:prstGeom prst="rect">
            <a:avLst/>
          </a:prstGeom>
        </p:spPr>
      </p:pic>
    </p:spTree>
    <p:extLst>
      <p:ext uri="{BB962C8B-B14F-4D97-AF65-F5344CB8AC3E}">
        <p14:creationId xmlns:p14="http://schemas.microsoft.com/office/powerpoint/2010/main" val="260201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02F22-A511-40FC-B9EE-806258B77E79}"/>
              </a:ext>
            </a:extLst>
          </p:cNvPr>
          <p:cNvSpPr>
            <a:spLocks noGrp="1"/>
          </p:cNvSpPr>
          <p:nvPr>
            <p:ph idx="1"/>
          </p:nvPr>
        </p:nvSpPr>
        <p:spPr>
          <a:xfrm>
            <a:off x="963584" y="1866900"/>
            <a:ext cx="5127029" cy="3785419"/>
          </a:xfrm>
        </p:spPr>
        <p:txBody>
          <a:bodyPr>
            <a:normAutofit/>
          </a:bodyPr>
          <a:lstStyle/>
          <a:p>
            <a:pPr marL="0" indent="0">
              <a:buNone/>
            </a:pPr>
            <a:r>
              <a:rPr lang="en-GB" b="1" dirty="0"/>
              <a:t>When it comes to the faces and bodies we see on social media: Does it matter if they aren’t real? </a:t>
            </a:r>
            <a:endParaRPr lang="en-GB" dirty="0"/>
          </a:p>
          <a:p>
            <a:pPr marL="0" indent="0">
              <a:buNone/>
            </a:pPr>
            <a:endParaRPr lang="en-GB" dirty="0"/>
          </a:p>
        </p:txBody>
      </p:sp>
      <p:pic>
        <p:nvPicPr>
          <p:cNvPr id="4" name="Picture 3"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Tree>
    <p:extLst>
      <p:ext uri="{BB962C8B-B14F-4D97-AF65-F5344CB8AC3E}">
        <p14:creationId xmlns:p14="http://schemas.microsoft.com/office/powerpoint/2010/main" val="301236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07D8E-3866-4C71-9388-CDB736867578}"/>
              </a:ext>
            </a:extLst>
          </p:cNvPr>
          <p:cNvSpPr>
            <a:spLocks noGrp="1"/>
          </p:cNvSpPr>
          <p:nvPr>
            <p:ph idx="1"/>
          </p:nvPr>
        </p:nvSpPr>
        <p:spPr>
          <a:xfrm>
            <a:off x="504825" y="628650"/>
            <a:ext cx="3943350" cy="5595169"/>
          </a:xfrm>
        </p:spPr>
        <p:txBody>
          <a:bodyPr>
            <a:noAutofit/>
          </a:bodyPr>
          <a:lstStyle/>
          <a:p>
            <a:pPr marL="0" indent="0">
              <a:buNone/>
            </a:pPr>
            <a:r>
              <a:rPr lang="en-GB" sz="2400" b="1" dirty="0"/>
              <a:t>Does it matter?</a:t>
            </a:r>
          </a:p>
          <a:p>
            <a:pPr marL="0" indent="0">
              <a:buNone/>
            </a:pPr>
            <a:endParaRPr lang="en-GB" sz="1200" b="1" dirty="0"/>
          </a:p>
          <a:p>
            <a:pPr lvl="0"/>
            <a:r>
              <a:rPr lang="en-GB" sz="2400" dirty="0"/>
              <a:t>One in four girls (26%) and one in seven boys (14%) have restricted their food intake by fasting, skipping meals or throwing away food, during the last three months.</a:t>
            </a:r>
          </a:p>
          <a:p>
            <a:pPr marL="0" lvl="0" indent="0">
              <a:buNone/>
            </a:pPr>
            <a:endParaRPr lang="en-GB" sz="2400" dirty="0"/>
          </a:p>
          <a:p>
            <a:pPr lvl="0"/>
            <a:r>
              <a:rPr lang="en-GB" sz="2400" dirty="0"/>
              <a:t>Plastic surgeons are worried about the number of young people who are wanting cosmetic procedures to change the way they look. </a:t>
            </a:r>
          </a:p>
          <a:p>
            <a:pPr marL="0" indent="0">
              <a:buNone/>
            </a:pPr>
            <a:endParaRPr lang="en-GB" sz="2400" dirty="0"/>
          </a:p>
        </p:txBody>
      </p:sp>
      <p:pic>
        <p:nvPicPr>
          <p:cNvPr id="4" name="Picture 3" descr="A person holding a sign&#10;&#10;Description automatically generated">
            <a:extLst>
              <a:ext uri="{FF2B5EF4-FFF2-40B4-BE49-F238E27FC236}">
                <a16:creationId xmlns:a16="http://schemas.microsoft.com/office/drawing/2014/main" id="{6BD55E10-F987-4983-B1FF-7F3418D25599}"/>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177411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5CA3C-FACD-48AA-B29A-32E3741F47D8}"/>
              </a:ext>
            </a:extLst>
          </p:cNvPr>
          <p:cNvSpPr>
            <a:spLocks noGrp="1"/>
          </p:cNvSpPr>
          <p:nvPr>
            <p:ph idx="1"/>
          </p:nvPr>
        </p:nvSpPr>
        <p:spPr>
          <a:xfrm>
            <a:off x="649348" y="965595"/>
            <a:ext cx="3505494" cy="3785419"/>
          </a:xfrm>
        </p:spPr>
        <p:txBody>
          <a:bodyPr>
            <a:noAutofit/>
          </a:bodyPr>
          <a:lstStyle/>
          <a:p>
            <a:pPr marL="0" indent="0">
              <a:buNone/>
            </a:pPr>
            <a:r>
              <a:rPr lang="en-GB" sz="2000" b="1" dirty="0"/>
              <a:t>Being Me: A Newsround Special </a:t>
            </a:r>
            <a:r>
              <a:rPr lang="en-GB" sz="2000" dirty="0"/>
              <a:t>(14 minutes 36 seconds) </a:t>
            </a:r>
            <a:endParaRPr lang="en-GB" sz="2000" b="1" dirty="0"/>
          </a:p>
          <a:p>
            <a:pPr marL="0" indent="0">
              <a:buNone/>
            </a:pPr>
            <a:r>
              <a:rPr lang="en-GB" sz="2000" b="1" u="sng" dirty="0">
                <a:hlinkClick r:id="rId2"/>
              </a:rPr>
              <a:t>https://www.bbc.co.uk/newsround/32131619</a:t>
            </a:r>
            <a:r>
              <a:rPr lang="en-GB" sz="2000" b="1" dirty="0"/>
              <a:t> </a:t>
            </a:r>
          </a:p>
          <a:p>
            <a:pPr marL="0" lvl="0" indent="0">
              <a:buNone/>
            </a:pPr>
            <a:endParaRPr lang="en-GB" sz="2000" b="1" dirty="0"/>
          </a:p>
          <a:p>
            <a:pPr marL="0" lvl="0" indent="0">
              <a:buNone/>
            </a:pPr>
            <a:r>
              <a:rPr lang="en-GB" sz="2000" b="1" dirty="0"/>
              <a:t>Bodies: Different shapes and sizes All Beautiful</a:t>
            </a:r>
            <a:r>
              <a:rPr lang="en-GB" sz="2000" dirty="0"/>
              <a:t>: </a:t>
            </a:r>
            <a:r>
              <a:rPr lang="en-GB" sz="2000" u="sng" dirty="0">
                <a:hlinkClick r:id="rId3"/>
              </a:rPr>
              <a:t>https://youtu.be/Fcy_VQZG5Dg</a:t>
            </a:r>
            <a:r>
              <a:rPr lang="en-GB" sz="2000" dirty="0"/>
              <a:t>   (1 minute 53) </a:t>
            </a:r>
          </a:p>
          <a:p>
            <a:pPr marL="0" lvl="0" indent="0">
              <a:buNone/>
            </a:pPr>
            <a:endParaRPr lang="en-GB" sz="2000" b="1" dirty="0"/>
          </a:p>
          <a:p>
            <a:pPr marL="0" lvl="0" indent="0">
              <a:buNone/>
            </a:pPr>
            <a:r>
              <a:rPr lang="en-GB" sz="2000" b="1" dirty="0"/>
              <a:t>Why don’t I like the way I look?</a:t>
            </a:r>
            <a:r>
              <a:rPr lang="en-GB" sz="2000" dirty="0"/>
              <a:t> </a:t>
            </a:r>
            <a:r>
              <a:rPr lang="en-GB" sz="2000" u="sng" dirty="0">
                <a:hlinkClick r:id="rId4"/>
              </a:rPr>
              <a:t>https://youtu.be/v7zUHOEYlN8</a:t>
            </a:r>
            <a:r>
              <a:rPr lang="en-GB" sz="2000" dirty="0"/>
              <a:t> (4 minutes 32) a film by Rachel Gitlevich </a:t>
            </a:r>
          </a:p>
          <a:p>
            <a:pPr marL="0" indent="0">
              <a:buNone/>
            </a:pPr>
            <a:endParaRPr lang="en-GB" sz="2000" b="1" dirty="0"/>
          </a:p>
          <a:p>
            <a:pPr marL="0" indent="0">
              <a:buNone/>
            </a:pPr>
            <a:endParaRPr lang="en-GB"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6CC466-3806-45D4-9AF1-169A72F7AA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5949" y="965595"/>
            <a:ext cx="4959575" cy="4773591"/>
          </a:xfrm>
          <a:prstGeom prst="rect">
            <a:avLst/>
          </a:prstGeom>
          <a:effectLst/>
        </p:spPr>
      </p:pic>
    </p:spTree>
    <p:extLst>
      <p:ext uri="{BB962C8B-B14F-4D97-AF65-F5344CB8AC3E}">
        <p14:creationId xmlns:p14="http://schemas.microsoft.com/office/powerpoint/2010/main" val="210008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5CA3C-FACD-48AA-B29A-32E3741F47D8}"/>
              </a:ext>
            </a:extLst>
          </p:cNvPr>
          <p:cNvSpPr>
            <a:spLocks noGrp="1"/>
          </p:cNvSpPr>
          <p:nvPr>
            <p:ph idx="1"/>
          </p:nvPr>
        </p:nvSpPr>
        <p:spPr>
          <a:xfrm>
            <a:off x="649348" y="1285875"/>
            <a:ext cx="3505494" cy="3785419"/>
          </a:xfrm>
        </p:spPr>
        <p:txBody>
          <a:bodyPr>
            <a:normAutofit fontScale="92500" lnSpcReduction="10000"/>
          </a:bodyPr>
          <a:lstStyle/>
          <a:p>
            <a:pPr marL="0" indent="0">
              <a:buNone/>
            </a:pPr>
            <a:endParaRPr lang="en-GB" b="1" dirty="0"/>
          </a:p>
          <a:p>
            <a:pPr marL="0" indent="0">
              <a:buNone/>
            </a:pPr>
            <a:r>
              <a:rPr lang="en-GB" b="1" dirty="0"/>
              <a:t>Jameela Jamil thinks what we see on social media does matter</a:t>
            </a:r>
          </a:p>
          <a:p>
            <a:pPr marL="0" indent="0">
              <a:buNone/>
            </a:pPr>
            <a:r>
              <a:rPr lang="en-GB" u="sng" dirty="0">
                <a:hlinkClick r:id="rId2"/>
              </a:rPr>
              <a:t>https://youtu.be/BXzO0z6fmhI</a:t>
            </a:r>
            <a:r>
              <a:rPr lang="en-GB" dirty="0"/>
              <a:t> </a:t>
            </a:r>
          </a:p>
          <a:p>
            <a:pPr marL="0" indent="0">
              <a:buNone/>
            </a:pPr>
            <a:endParaRPr lang="en-GB" dirty="0"/>
          </a:p>
          <a:p>
            <a:pPr marL="0" indent="0">
              <a:buNone/>
            </a:pPr>
            <a:r>
              <a:rPr lang="en-GB" b="1" dirty="0"/>
              <a:t>I Weigh</a:t>
            </a:r>
            <a:r>
              <a:rPr lang="en-GB" dirty="0"/>
              <a:t> campaign </a:t>
            </a:r>
            <a:r>
              <a:rPr lang="en-GB" u="sng" dirty="0">
                <a:hlinkClick r:id="rId3"/>
              </a:rPr>
              <a:t>https://www.instagram.com/i_weigh/</a:t>
            </a:r>
            <a:endParaRPr lang="en-GB"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CC9435-E4F5-4D22-A50D-718E7A581A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5949" y="965595"/>
            <a:ext cx="4959575" cy="4773591"/>
          </a:xfrm>
          <a:prstGeom prst="rect">
            <a:avLst/>
          </a:prstGeom>
          <a:effectLst/>
        </p:spPr>
      </p:pic>
    </p:spTree>
    <p:extLst>
      <p:ext uri="{BB962C8B-B14F-4D97-AF65-F5344CB8AC3E}">
        <p14:creationId xmlns:p14="http://schemas.microsoft.com/office/powerpoint/2010/main" val="371802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9700FF5-9D46-406B-A788-EA8BD143095C}"/>
              </a:ext>
            </a:extLst>
          </p:cNvPr>
          <p:cNvSpPr>
            <a:spLocks noGrp="1"/>
          </p:cNvSpPr>
          <p:nvPr>
            <p:ph idx="1"/>
          </p:nvPr>
        </p:nvSpPr>
        <p:spPr>
          <a:xfrm>
            <a:off x="1743075" y="2272143"/>
            <a:ext cx="3768725" cy="1052082"/>
          </a:xfrm>
        </p:spPr>
        <p:txBody>
          <a:bodyPr anchor="ctr">
            <a:noAutofit/>
          </a:bodyPr>
          <a:lstStyle/>
          <a:p>
            <a:pPr marL="0" indent="0">
              <a:buNone/>
            </a:pPr>
            <a:r>
              <a:rPr lang="en-GB" sz="3200" dirty="0">
                <a:solidFill>
                  <a:srgbClr val="000000"/>
                </a:solidFill>
              </a:rPr>
              <a:t>What do we mean when we talk about </a:t>
            </a:r>
            <a:r>
              <a:rPr lang="en-GB" sz="3200" b="1" dirty="0">
                <a:solidFill>
                  <a:srgbClr val="000000"/>
                </a:solidFill>
              </a:rPr>
              <a:t>body image?</a:t>
            </a:r>
          </a:p>
        </p:txBody>
      </p:sp>
      <p:pic>
        <p:nvPicPr>
          <p:cNvPr id="5" name="Picture 4" descr="A close up of a logo&#10;&#10;Description automatically generated">
            <a:extLst>
              <a:ext uri="{FF2B5EF4-FFF2-40B4-BE49-F238E27FC236}">
                <a16:creationId xmlns:a16="http://schemas.microsoft.com/office/drawing/2014/main" id="{2AAB6E6B-0E94-4597-890E-1F8EEF757420}"/>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Tree>
    <p:extLst>
      <p:ext uri="{BB962C8B-B14F-4D97-AF65-F5344CB8AC3E}">
        <p14:creationId xmlns:p14="http://schemas.microsoft.com/office/powerpoint/2010/main" val="132288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7B46E-7FC3-4113-B6F9-ABCE26632D3F}"/>
              </a:ext>
            </a:extLst>
          </p:cNvPr>
          <p:cNvSpPr>
            <a:spLocks noGrp="1"/>
          </p:cNvSpPr>
          <p:nvPr>
            <p:ph idx="1"/>
          </p:nvPr>
        </p:nvSpPr>
        <p:spPr>
          <a:xfrm>
            <a:off x="566322" y="3773896"/>
            <a:ext cx="3164889" cy="1295399"/>
          </a:xfrm>
        </p:spPr>
        <p:txBody>
          <a:bodyPr>
            <a:noAutofit/>
          </a:bodyPr>
          <a:lstStyle/>
          <a:p>
            <a:pPr marL="0" indent="0">
              <a:buNone/>
            </a:pPr>
            <a:r>
              <a:rPr lang="en-GB" sz="2400" b="1" dirty="0"/>
              <a:t>Body image </a:t>
            </a:r>
            <a:r>
              <a:rPr lang="en-GB" sz="2400" dirty="0"/>
              <a:t>describes our idea of how our body looks and how we think it is viewed by others. </a:t>
            </a:r>
          </a:p>
          <a:p>
            <a:pPr marL="0" indent="0">
              <a:buNone/>
            </a:pPr>
            <a:endParaRPr lang="en-GB" sz="2400" dirty="0"/>
          </a:p>
        </p:txBody>
      </p:sp>
      <p:sp>
        <p:nvSpPr>
          <p:cNvPr id="4" name="Content Placeholder 2">
            <a:extLst>
              <a:ext uri="{FF2B5EF4-FFF2-40B4-BE49-F238E27FC236}">
                <a16:creationId xmlns:a16="http://schemas.microsoft.com/office/drawing/2014/main" id="{CAB6B4BA-3CEF-4F43-86F5-24D3920157C6}"/>
              </a:ext>
            </a:extLst>
          </p:cNvPr>
          <p:cNvSpPr txBox="1">
            <a:spLocks/>
          </p:cNvSpPr>
          <p:nvPr/>
        </p:nvSpPr>
        <p:spPr>
          <a:xfrm>
            <a:off x="4340372" y="3659594"/>
            <a:ext cx="3346303" cy="1809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This can include our thoughts and feelings about our height, weight, shape, skin, colour, and our appearance and attractiveness more broadly. </a:t>
            </a:r>
          </a:p>
          <a:p>
            <a:pPr marL="0" indent="0">
              <a:buFont typeface="Arial" panose="020B0604020202020204" pitchFamily="34" charset="0"/>
              <a:buNone/>
            </a:pPr>
            <a:endParaRPr lang="en-GB" sz="2400" dirty="0"/>
          </a:p>
        </p:txBody>
      </p:sp>
      <p:sp>
        <p:nvSpPr>
          <p:cNvPr id="6" name="Content Placeholder 2">
            <a:extLst>
              <a:ext uri="{FF2B5EF4-FFF2-40B4-BE49-F238E27FC236}">
                <a16:creationId xmlns:a16="http://schemas.microsoft.com/office/drawing/2014/main" id="{A1DD1372-F8FB-42CB-B7CB-BAF7AE4A8A67}"/>
              </a:ext>
            </a:extLst>
          </p:cNvPr>
          <p:cNvSpPr txBox="1">
            <a:spLocks/>
          </p:cNvSpPr>
          <p:nvPr/>
        </p:nvSpPr>
        <p:spPr>
          <a:xfrm>
            <a:off x="8295836" y="3627025"/>
            <a:ext cx="3346303" cy="2099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We can have positive or negative body image. We might think positively or negative because of things like what we see around us in our family and friends and what we see and hear online. </a:t>
            </a:r>
          </a:p>
          <a:p>
            <a:pPr marL="0" indent="0">
              <a:buFont typeface="Arial" panose="020B0604020202020204" pitchFamily="34" charset="0"/>
              <a:buNone/>
            </a:pPr>
            <a:endParaRPr lang="en-GB" sz="2400" dirty="0"/>
          </a:p>
        </p:txBody>
      </p:sp>
      <p:pic>
        <p:nvPicPr>
          <p:cNvPr id="7" name="Picture 6">
            <a:extLst>
              <a:ext uri="{FF2B5EF4-FFF2-40B4-BE49-F238E27FC236}">
                <a16:creationId xmlns:a16="http://schemas.microsoft.com/office/drawing/2014/main" id="{7028BD12-BADB-4E9D-8280-903DB43615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269" y="162699"/>
            <a:ext cx="1809978" cy="3487628"/>
          </a:xfrm>
          <a:prstGeom prst="rect">
            <a:avLst/>
          </a:prstGeom>
        </p:spPr>
      </p:pic>
      <p:pic>
        <p:nvPicPr>
          <p:cNvPr id="8" name="Picture 7">
            <a:extLst>
              <a:ext uri="{FF2B5EF4-FFF2-40B4-BE49-F238E27FC236}">
                <a16:creationId xmlns:a16="http://schemas.microsoft.com/office/drawing/2014/main" id="{D746697A-B855-4533-8865-549B4B6F53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7067" y="139397"/>
            <a:ext cx="2020644" cy="3487628"/>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DB115147-118F-4A79-B8FE-ADCB7F9205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3823" y="232722"/>
            <a:ext cx="2010327" cy="3347583"/>
          </a:xfrm>
          <a:prstGeom prst="rect">
            <a:avLst/>
          </a:prstGeom>
        </p:spPr>
      </p:pic>
    </p:spTree>
    <p:extLst>
      <p:ext uri="{BB962C8B-B14F-4D97-AF65-F5344CB8AC3E}">
        <p14:creationId xmlns:p14="http://schemas.microsoft.com/office/powerpoint/2010/main" val="153217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erson wearing a white shirt and black hair&#10;&#10;Description automatically generated">
            <a:extLst>
              <a:ext uri="{FF2B5EF4-FFF2-40B4-BE49-F238E27FC236}">
                <a16:creationId xmlns:a16="http://schemas.microsoft.com/office/drawing/2014/main" id="{576E7B85-9880-409F-8577-FCB39984E8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
            <a:ext cx="4613982" cy="4515954"/>
          </a:xfrm>
          <a:prstGeom prst="rect">
            <a:avLst/>
          </a:prstGeom>
        </p:spPr>
      </p:pic>
      <p:pic>
        <p:nvPicPr>
          <p:cNvPr id="7" name="Picture 6" descr="A person wearing a white shirt and black hair&#10;&#10;Description automatically generated">
            <a:extLst>
              <a:ext uri="{FF2B5EF4-FFF2-40B4-BE49-F238E27FC236}">
                <a16:creationId xmlns:a16="http://schemas.microsoft.com/office/drawing/2014/main" id="{9595D48F-222A-4948-8692-35782988C6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4705442" y="-1"/>
            <a:ext cx="2829214" cy="2183054"/>
          </a:xfrm>
          <a:prstGeom prst="rect">
            <a:avLst/>
          </a:prstGeom>
        </p:spPr>
      </p:pic>
      <p:pic>
        <p:nvPicPr>
          <p:cNvPr id="4" name="Picture 3" descr="A person posing for a picture&#10;&#10;Description automatically generated">
            <a:extLst>
              <a:ext uri="{FF2B5EF4-FFF2-40B4-BE49-F238E27FC236}">
                <a16:creationId xmlns:a16="http://schemas.microsoft.com/office/drawing/2014/main" id="{FFE03B6B-D04F-4295-94B6-5438D95B46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05442" y="2274491"/>
            <a:ext cx="2825496" cy="2241463"/>
          </a:xfrm>
          <a:prstGeom prst="rect">
            <a:avLst/>
          </a:prstGeom>
        </p:spPr>
      </p:pic>
      <p:pic>
        <p:nvPicPr>
          <p:cNvPr id="9" name="Picture 8" descr="A close up of a persons face&#10;&#10;Description automatically generated">
            <a:extLst>
              <a:ext uri="{FF2B5EF4-FFF2-40B4-BE49-F238E27FC236}">
                <a16:creationId xmlns:a16="http://schemas.microsoft.com/office/drawing/2014/main" id="{F73905AE-A2B6-4051-BDCC-E63579E3F9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 b="-4"/>
          <a:stretch/>
        </p:blipFill>
        <p:spPr>
          <a:xfrm>
            <a:off x="-3717" y="4616536"/>
            <a:ext cx="2829212" cy="2241464"/>
          </a:xfrm>
          <a:prstGeom prst="rect">
            <a:avLst/>
          </a:prstGeom>
        </p:spPr>
      </p:pic>
      <p:pic>
        <p:nvPicPr>
          <p:cNvPr id="17" name="Picture 16" descr="A person posing for the camera&#10;&#10;Description automatically generated">
            <a:extLst>
              <a:ext uri="{FF2B5EF4-FFF2-40B4-BE49-F238E27FC236}">
                <a16:creationId xmlns:a16="http://schemas.microsoft.com/office/drawing/2014/main" id="{73043AE4-4618-4DEF-86CF-8E9CD2864E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13221" y="4607393"/>
            <a:ext cx="4614002" cy="2250607"/>
          </a:xfrm>
          <a:prstGeom prst="rect">
            <a:avLst/>
          </a:prstGeom>
        </p:spPr>
      </p:pic>
      <p:sp>
        <p:nvSpPr>
          <p:cNvPr id="3" name="Content Placeholder 2">
            <a:extLst>
              <a:ext uri="{FF2B5EF4-FFF2-40B4-BE49-F238E27FC236}">
                <a16:creationId xmlns:a16="http://schemas.microsoft.com/office/drawing/2014/main" id="{0A8C930A-FDCB-45C8-AA6B-ABB96F39E148}"/>
              </a:ext>
            </a:extLst>
          </p:cNvPr>
          <p:cNvSpPr>
            <a:spLocks noGrp="1"/>
          </p:cNvSpPr>
          <p:nvPr>
            <p:ph idx="1"/>
          </p:nvPr>
        </p:nvSpPr>
        <p:spPr>
          <a:xfrm>
            <a:off x="7960104" y="1236266"/>
            <a:ext cx="3336546" cy="3902472"/>
          </a:xfrm>
        </p:spPr>
        <p:txBody>
          <a:bodyPr>
            <a:normAutofit/>
          </a:bodyPr>
          <a:lstStyle/>
          <a:p>
            <a:pPr marL="0" lvl="0" indent="0">
              <a:buNone/>
            </a:pPr>
            <a:r>
              <a:rPr lang="en-GB" sz="2400" b="1" dirty="0"/>
              <a:t>What is the ideal way to look?  </a:t>
            </a:r>
          </a:p>
          <a:p>
            <a:pPr marL="0" indent="0">
              <a:buNone/>
            </a:pPr>
            <a:r>
              <a:rPr lang="en-GB" sz="2400" dirty="0"/>
              <a:t>An ideal is an idea of something that’s perfect, but it normally only exists in the imagination. So the </a:t>
            </a:r>
            <a:r>
              <a:rPr lang="en-GB" sz="2400" b="1" dirty="0"/>
              <a:t>appearance ideal </a:t>
            </a:r>
            <a:r>
              <a:rPr lang="en-GB" sz="2400" dirty="0"/>
              <a:t>is the idea of the perfect way to look, </a:t>
            </a:r>
            <a:r>
              <a:rPr lang="en-GB" sz="2400" b="1" dirty="0"/>
              <a:t>even if it doesn’t naturally exist</a:t>
            </a:r>
            <a:r>
              <a:rPr lang="en-GB" sz="2400" dirty="0"/>
              <a:t>.</a:t>
            </a:r>
          </a:p>
          <a:p>
            <a:pPr marL="0" indent="0">
              <a:buNone/>
            </a:pPr>
            <a:endParaRPr lang="en-GB" sz="2400" dirty="0"/>
          </a:p>
        </p:txBody>
      </p:sp>
    </p:spTree>
    <p:extLst>
      <p:ext uri="{BB962C8B-B14F-4D97-AF65-F5344CB8AC3E}">
        <p14:creationId xmlns:p14="http://schemas.microsoft.com/office/powerpoint/2010/main" val="372592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EA0B70A-9ABB-4323-9E0B-0C5CCAF3D7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5314" y="1111884"/>
            <a:ext cx="3041374" cy="4576969"/>
          </a:xfrm>
          <a:prstGeom prst="rect">
            <a:avLst/>
          </a:prstGeom>
          <a:effectLst>
            <a:softEdge rad="139700"/>
          </a:effectLst>
        </p:spPr>
      </p:pic>
      <p:sp>
        <p:nvSpPr>
          <p:cNvPr id="3" name="Content Placeholder 2">
            <a:extLst>
              <a:ext uri="{FF2B5EF4-FFF2-40B4-BE49-F238E27FC236}">
                <a16:creationId xmlns:a16="http://schemas.microsoft.com/office/drawing/2014/main" id="{CAD2B02D-0A8D-4F98-81C3-8EC19A86F173}"/>
              </a:ext>
            </a:extLst>
          </p:cNvPr>
          <p:cNvSpPr>
            <a:spLocks noGrp="1"/>
          </p:cNvSpPr>
          <p:nvPr>
            <p:ph idx="1"/>
          </p:nvPr>
        </p:nvSpPr>
        <p:spPr>
          <a:xfrm>
            <a:off x="6044224" y="1609355"/>
            <a:ext cx="4977578" cy="3639289"/>
          </a:xfrm>
        </p:spPr>
        <p:txBody>
          <a:bodyPr anchor="ctr">
            <a:noAutofit/>
          </a:bodyPr>
          <a:lstStyle/>
          <a:p>
            <a:pPr marL="0" indent="0">
              <a:buNone/>
            </a:pPr>
            <a:r>
              <a:rPr lang="en-GB" dirty="0">
                <a:solidFill>
                  <a:srgbClr val="000000"/>
                </a:solidFill>
              </a:rPr>
              <a:t>In your early teenage years, your body is changing. Your emotions can also feel very strong. These two things together mean that a young person can worry about how they look. You sometimes here people say ‘I wish I looked like….’ and naming someone else. Someone they think is ideal. </a:t>
            </a:r>
          </a:p>
          <a:p>
            <a:pPr marL="0" indent="0">
              <a:buNone/>
            </a:pPr>
            <a:r>
              <a:rPr lang="en-GB" dirty="0">
                <a:solidFill>
                  <a:srgbClr val="000000"/>
                </a:solidFill>
              </a:rPr>
              <a:t>Why do you think so many of us feel or say such things?</a:t>
            </a:r>
          </a:p>
        </p:txBody>
      </p:sp>
    </p:spTree>
    <p:extLst>
      <p:ext uri="{BB962C8B-B14F-4D97-AF65-F5344CB8AC3E}">
        <p14:creationId xmlns:p14="http://schemas.microsoft.com/office/powerpoint/2010/main" val="368819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9FA39-F2EA-4D5B-BD19-89817F856B44}"/>
              </a:ext>
            </a:extLst>
          </p:cNvPr>
          <p:cNvSpPr>
            <a:spLocks noGrp="1"/>
          </p:cNvSpPr>
          <p:nvPr>
            <p:ph idx="1"/>
          </p:nvPr>
        </p:nvSpPr>
        <p:spPr>
          <a:xfrm>
            <a:off x="854303" y="1826068"/>
            <a:ext cx="3697510" cy="3785419"/>
          </a:xfrm>
        </p:spPr>
        <p:txBody>
          <a:bodyPr>
            <a:normAutofit/>
          </a:bodyPr>
          <a:lstStyle/>
          <a:p>
            <a:pPr marL="0" indent="0">
              <a:buNone/>
            </a:pPr>
            <a:r>
              <a:rPr lang="en-GB" b="1" dirty="0"/>
              <a:t>How real is what we see in social media or magazines?</a:t>
            </a:r>
            <a:endParaRPr lang="en-GB" dirty="0"/>
          </a:p>
          <a:p>
            <a:pPr marL="0" indent="0">
              <a:buNone/>
            </a:pPr>
            <a:endParaRPr lang="en-GB" dirty="0"/>
          </a:p>
        </p:txBody>
      </p:sp>
      <p:sp>
        <p:nvSpPr>
          <p:cNvPr id="16" name="Rectangle 15">
            <a:extLst>
              <a:ext uri="{FF2B5EF4-FFF2-40B4-BE49-F238E27FC236}">
                <a16:creationId xmlns:a16="http://schemas.microsoft.com/office/drawing/2014/main" id="{8C29D873-1945-4654-A367-D915DFB30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246" y="0"/>
            <a:ext cx="755975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6190A0DD-293F-477F-AEDB-BD04B1227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995" y="484632"/>
            <a:ext cx="67091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uple of people posing for the camera&#10;&#10;Description automatically generated">
            <a:extLst>
              <a:ext uri="{FF2B5EF4-FFF2-40B4-BE49-F238E27FC236}">
                <a16:creationId xmlns:a16="http://schemas.microsoft.com/office/drawing/2014/main" id="{D0A1FB15-15F0-45BA-897C-492B352BEA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4728" y="827678"/>
            <a:ext cx="1917732" cy="1996780"/>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E47283FE-F606-4AB0-905A-4DC82358E2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3327" y="829733"/>
            <a:ext cx="1917733" cy="1994725"/>
          </a:xfrm>
          <a:prstGeom prst="rect">
            <a:avLst/>
          </a:prstGeom>
        </p:spPr>
      </p:pic>
      <p:pic>
        <p:nvPicPr>
          <p:cNvPr id="5" name="Picture 4" descr="A person posing for a picture&#10;&#10;Description automatically generated">
            <a:extLst>
              <a:ext uri="{FF2B5EF4-FFF2-40B4-BE49-F238E27FC236}">
                <a16:creationId xmlns:a16="http://schemas.microsoft.com/office/drawing/2014/main" id="{3329799C-CBE0-4678-AD40-D0AB3E05DE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71927" y="827679"/>
            <a:ext cx="1917733" cy="1996780"/>
          </a:xfrm>
          <a:prstGeom prst="rect">
            <a:avLst/>
          </a:prstGeom>
        </p:spPr>
      </p:pic>
      <p:pic>
        <p:nvPicPr>
          <p:cNvPr id="11" name="Picture 10" descr="A picture containing person, outdoor&#10;&#10;Description automatically generated">
            <a:extLst>
              <a:ext uri="{FF2B5EF4-FFF2-40B4-BE49-F238E27FC236}">
                <a16:creationId xmlns:a16="http://schemas.microsoft.com/office/drawing/2014/main" id="{4A8EAADE-B3AB-4D39-8E3F-0B88E4D954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5414729" y="2989903"/>
            <a:ext cx="6074932" cy="2922096"/>
          </a:xfrm>
          <a:prstGeom prst="rect">
            <a:avLst/>
          </a:prstGeom>
        </p:spPr>
      </p:pic>
    </p:spTree>
    <p:extLst>
      <p:ext uri="{BB962C8B-B14F-4D97-AF65-F5344CB8AC3E}">
        <p14:creationId xmlns:p14="http://schemas.microsoft.com/office/powerpoint/2010/main" val="88647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4646-10E4-47B8-8888-569294CB04E5}"/>
              </a:ext>
            </a:extLst>
          </p:cNvPr>
          <p:cNvSpPr>
            <a:spLocks noGrp="1"/>
          </p:cNvSpPr>
          <p:nvPr>
            <p:ph type="title"/>
          </p:nvPr>
        </p:nvSpPr>
        <p:spPr>
          <a:xfrm>
            <a:off x="648929" y="629266"/>
            <a:ext cx="3651467" cy="1676603"/>
          </a:xfrm>
        </p:spPr>
        <p:txBody>
          <a:bodyPr>
            <a:normAutofit/>
          </a:bodyPr>
          <a:lstStyle/>
          <a:p>
            <a:r>
              <a:rPr lang="en-GB" sz="2800" b="1" dirty="0">
                <a:latin typeface="+mn-lt"/>
              </a:rPr>
              <a:t>The truth about the (celebrity) selfie</a:t>
            </a:r>
            <a:endParaRPr lang="en-GB" sz="2800" dirty="0">
              <a:latin typeface="+mn-lt"/>
            </a:endParaRPr>
          </a:p>
        </p:txBody>
      </p:sp>
      <p:sp>
        <p:nvSpPr>
          <p:cNvPr id="9" name="Content Placeholder 8">
            <a:extLst>
              <a:ext uri="{FF2B5EF4-FFF2-40B4-BE49-F238E27FC236}">
                <a16:creationId xmlns:a16="http://schemas.microsoft.com/office/drawing/2014/main" id="{8DB62704-820B-4A83-AEBC-1BFDCC8F514E}"/>
              </a:ext>
            </a:extLst>
          </p:cNvPr>
          <p:cNvSpPr>
            <a:spLocks noGrp="1"/>
          </p:cNvSpPr>
          <p:nvPr>
            <p:ph idx="1"/>
          </p:nvPr>
        </p:nvSpPr>
        <p:spPr>
          <a:xfrm>
            <a:off x="648929" y="2305869"/>
            <a:ext cx="3651466" cy="3785419"/>
          </a:xfrm>
        </p:spPr>
        <p:txBody>
          <a:bodyPr>
            <a:normAutofit/>
          </a:bodyPr>
          <a:lstStyle/>
          <a:p>
            <a:pPr marL="0" indent="0">
              <a:buNone/>
            </a:pPr>
            <a:r>
              <a:rPr lang="en-GB" sz="2400" dirty="0"/>
              <a:t>When you look at a celebrity image online how real do you think it is?</a:t>
            </a:r>
          </a:p>
          <a:p>
            <a:pPr marL="0" indent="0">
              <a:buNone/>
            </a:pPr>
            <a:r>
              <a:rPr lang="en-GB" sz="2400" dirty="0"/>
              <a:t>What do you think might have been done to change how this person looks?</a:t>
            </a:r>
            <a:endParaRPr lang="en-US" sz="2400" dirty="0"/>
          </a:p>
        </p:txBody>
      </p:sp>
      <p:pic>
        <p:nvPicPr>
          <p:cNvPr id="7" name="Content Placeholder 3" descr="See the source image">
            <a:extLst>
              <a:ext uri="{FF2B5EF4-FFF2-40B4-BE49-F238E27FC236}">
                <a16:creationId xmlns:a16="http://schemas.microsoft.com/office/drawing/2014/main" id="{1DAB0548-5513-40A5-BF43-3E47798B3E97}"/>
              </a:ext>
            </a:extLst>
          </p:cNvPr>
          <p:cNvPicPr>
            <a:picLocks/>
          </p:cNvPicPr>
          <p:nvPr/>
        </p:nvPicPr>
        <p:blipFill rotWithShape="1">
          <a:blip r:embed="rId2" cstate="screen">
            <a:extLst>
              <a:ext uri="{28A0092B-C50C-407E-A947-70E740481C1C}">
                <a14:useLocalDpi xmlns:a14="http://schemas.microsoft.com/office/drawing/2010/main"/>
              </a:ext>
            </a:extLst>
          </a:blip>
          <a:srcRect r="-2"/>
          <a:stretch/>
        </p:blipFill>
        <p:spPr bwMode="auto">
          <a:xfrm>
            <a:off x="4639056" y="10"/>
            <a:ext cx="7552944" cy="6857990"/>
          </a:xfrm>
          <a:prstGeom prst="rect">
            <a:avLst/>
          </a:prstGeom>
          <a:noFill/>
          <a:effectLst/>
        </p:spPr>
      </p:pic>
    </p:spTree>
    <p:extLst>
      <p:ext uri="{BB962C8B-B14F-4D97-AF65-F5344CB8AC3E}">
        <p14:creationId xmlns:p14="http://schemas.microsoft.com/office/powerpoint/2010/main" val="153738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4646-10E4-47B8-8888-569294CB04E5}"/>
              </a:ext>
            </a:extLst>
          </p:cNvPr>
          <p:cNvSpPr>
            <a:spLocks noGrp="1"/>
          </p:cNvSpPr>
          <p:nvPr>
            <p:ph type="title"/>
          </p:nvPr>
        </p:nvSpPr>
        <p:spPr>
          <a:xfrm>
            <a:off x="648929" y="629266"/>
            <a:ext cx="3651467" cy="1676603"/>
          </a:xfrm>
        </p:spPr>
        <p:txBody>
          <a:bodyPr>
            <a:normAutofit/>
          </a:bodyPr>
          <a:lstStyle/>
          <a:p>
            <a:r>
              <a:rPr lang="en-GB" sz="2800" b="1" dirty="0">
                <a:latin typeface="+mn-lt"/>
              </a:rPr>
              <a:t>The truth about the (celebrity) selfie</a:t>
            </a:r>
            <a:endParaRPr lang="en-GB" sz="2800" dirty="0">
              <a:latin typeface="+mn-lt"/>
            </a:endParaRPr>
          </a:p>
        </p:txBody>
      </p:sp>
      <p:pic>
        <p:nvPicPr>
          <p:cNvPr id="7" name="Content Placeholder 3" descr="See the source image">
            <a:extLst>
              <a:ext uri="{FF2B5EF4-FFF2-40B4-BE49-F238E27FC236}">
                <a16:creationId xmlns:a16="http://schemas.microsoft.com/office/drawing/2014/main" id="{7BA07FE2-39B0-4BB5-AD57-7FF47211A45B}"/>
              </a:ext>
            </a:extLst>
          </p:cNvPr>
          <p:cNvPicPr>
            <a:picLocks/>
          </p:cNvPicPr>
          <p:nvPr/>
        </p:nvPicPr>
        <p:blipFill rotWithShape="1">
          <a:blip r:embed="rId2" cstate="screen">
            <a:extLst>
              <a:ext uri="{28A0092B-C50C-407E-A947-70E740481C1C}">
                <a14:useLocalDpi xmlns:a14="http://schemas.microsoft.com/office/drawing/2010/main"/>
              </a:ext>
            </a:extLst>
          </a:blip>
          <a:srcRect r="-2"/>
          <a:stretch/>
        </p:blipFill>
        <p:spPr bwMode="auto">
          <a:xfrm>
            <a:off x="4639056" y="10"/>
            <a:ext cx="7552944" cy="6857990"/>
          </a:xfrm>
          <a:prstGeom prst="rect">
            <a:avLst/>
          </a:prstGeom>
          <a:noFill/>
          <a:effectLst/>
        </p:spPr>
      </p:pic>
      <p:sp>
        <p:nvSpPr>
          <p:cNvPr id="5" name="Content Placeholder 8">
            <a:extLst>
              <a:ext uri="{FF2B5EF4-FFF2-40B4-BE49-F238E27FC236}">
                <a16:creationId xmlns:a16="http://schemas.microsoft.com/office/drawing/2014/main" id="{E47C293F-F361-4868-BBDC-AF692B0C7BF9}"/>
              </a:ext>
            </a:extLst>
          </p:cNvPr>
          <p:cNvSpPr>
            <a:spLocks noGrp="1"/>
          </p:cNvSpPr>
          <p:nvPr>
            <p:ph idx="1"/>
          </p:nvPr>
        </p:nvSpPr>
        <p:spPr>
          <a:xfrm>
            <a:off x="649288" y="2438400"/>
            <a:ext cx="3651250" cy="3786188"/>
          </a:xfrm>
        </p:spPr>
        <p:txBody>
          <a:bodyPr>
            <a:normAutofit/>
          </a:bodyPr>
          <a:lstStyle/>
          <a:p>
            <a:pPr marL="0" indent="0">
              <a:buNone/>
            </a:pPr>
            <a:r>
              <a:rPr lang="en-GB" sz="2400" dirty="0"/>
              <a:t>When you look at a celebrity image online how real do you think it is?</a:t>
            </a:r>
          </a:p>
          <a:p>
            <a:pPr marL="0" indent="0">
              <a:buNone/>
            </a:pPr>
            <a:r>
              <a:rPr lang="en-GB" sz="2400" dirty="0"/>
              <a:t>What do you think might have been done to change how this person looks?</a:t>
            </a:r>
            <a:endParaRPr lang="en-US" sz="2400" dirty="0"/>
          </a:p>
        </p:txBody>
      </p:sp>
    </p:spTree>
    <p:extLst>
      <p:ext uri="{BB962C8B-B14F-4D97-AF65-F5344CB8AC3E}">
        <p14:creationId xmlns:p14="http://schemas.microsoft.com/office/powerpoint/2010/main" val="85026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4646-10E4-47B8-8888-569294CB04E5}"/>
              </a:ext>
            </a:extLst>
          </p:cNvPr>
          <p:cNvSpPr>
            <a:spLocks noGrp="1"/>
          </p:cNvSpPr>
          <p:nvPr>
            <p:ph type="title"/>
          </p:nvPr>
        </p:nvSpPr>
        <p:spPr>
          <a:xfrm>
            <a:off x="648929" y="629266"/>
            <a:ext cx="3667039" cy="1676603"/>
          </a:xfrm>
        </p:spPr>
        <p:txBody>
          <a:bodyPr>
            <a:normAutofit/>
          </a:bodyPr>
          <a:lstStyle/>
          <a:p>
            <a:r>
              <a:rPr lang="en-GB" sz="2800" b="1" dirty="0">
                <a:latin typeface="+mn-lt"/>
              </a:rPr>
              <a:t>The truth about the (celebrity) selfie</a:t>
            </a:r>
            <a:endParaRPr lang="en-GB" sz="2800" dirty="0">
              <a:latin typeface="+mn-lt"/>
            </a:endParaRPr>
          </a:p>
        </p:txBody>
      </p:sp>
      <p:pic>
        <p:nvPicPr>
          <p:cNvPr id="7" name="Content Placeholder 3" descr="https://s-media-cache-ak0.pinimg.com/originals/85/f7/75/85f775f7461ee4c4383fc20685d3e92e.jpg">
            <a:extLst>
              <a:ext uri="{FF2B5EF4-FFF2-40B4-BE49-F238E27FC236}">
                <a16:creationId xmlns:a16="http://schemas.microsoft.com/office/drawing/2014/main" id="{EC81C76F-585A-454F-A4BE-2E50971FEE0E}"/>
              </a:ext>
            </a:extLst>
          </p:cNvPr>
          <p:cNvPicPr>
            <a:picLocks/>
          </p:cNvPicPr>
          <p:nvPr/>
        </p:nvPicPr>
        <p:blipFill rotWithShape="1">
          <a:blip r:embed="rId2" cstate="screen">
            <a:extLst>
              <a:ext uri="{28A0092B-C50C-407E-A947-70E740481C1C}">
                <a14:useLocalDpi xmlns:a14="http://schemas.microsoft.com/office/drawing/2010/main"/>
              </a:ext>
            </a:extLst>
          </a:blip>
          <a:srcRect b="-1"/>
          <a:stretch/>
        </p:blipFill>
        <p:spPr bwMode="auto">
          <a:xfrm>
            <a:off x="4636008" y="640082"/>
            <a:ext cx="6916329" cy="5577837"/>
          </a:xfrm>
          <a:prstGeom prst="rect">
            <a:avLst/>
          </a:prstGeom>
          <a:noFill/>
          <a:effectLst/>
        </p:spPr>
      </p:pic>
      <p:sp>
        <p:nvSpPr>
          <p:cNvPr id="5" name="Content Placeholder 8">
            <a:extLst>
              <a:ext uri="{FF2B5EF4-FFF2-40B4-BE49-F238E27FC236}">
                <a16:creationId xmlns:a16="http://schemas.microsoft.com/office/drawing/2014/main" id="{F0523E3F-6107-4E5E-A26E-A886FA42CB43}"/>
              </a:ext>
            </a:extLst>
          </p:cNvPr>
          <p:cNvSpPr>
            <a:spLocks noGrp="1"/>
          </p:cNvSpPr>
          <p:nvPr>
            <p:ph idx="1"/>
          </p:nvPr>
        </p:nvSpPr>
        <p:spPr>
          <a:xfrm>
            <a:off x="649288" y="2438400"/>
            <a:ext cx="3667125" cy="3786188"/>
          </a:xfrm>
        </p:spPr>
        <p:txBody>
          <a:bodyPr>
            <a:normAutofit/>
          </a:bodyPr>
          <a:lstStyle/>
          <a:p>
            <a:pPr marL="0" indent="0">
              <a:buNone/>
            </a:pPr>
            <a:r>
              <a:rPr lang="en-GB" sz="2400" dirty="0"/>
              <a:t>When you look at a celebrity image online how real do you think it is?</a:t>
            </a:r>
          </a:p>
          <a:p>
            <a:pPr marL="0" indent="0">
              <a:buNone/>
            </a:pPr>
            <a:r>
              <a:rPr lang="en-GB" sz="2400" dirty="0"/>
              <a:t>What do you think might have been done to change how this person looks?</a:t>
            </a:r>
            <a:endParaRPr lang="en-US" sz="2400" dirty="0"/>
          </a:p>
        </p:txBody>
      </p:sp>
    </p:spTree>
    <p:extLst>
      <p:ext uri="{BB962C8B-B14F-4D97-AF65-F5344CB8AC3E}">
        <p14:creationId xmlns:p14="http://schemas.microsoft.com/office/powerpoint/2010/main" val="2188315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616</Words>
  <Application>Microsoft Macintosh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Body image: The influence of popular culture</vt:lpstr>
      <vt:lpstr>PowerPoint Presentation</vt:lpstr>
      <vt:lpstr>PowerPoint Presentation</vt:lpstr>
      <vt:lpstr>PowerPoint Presentation</vt:lpstr>
      <vt:lpstr>PowerPoint Presentation</vt:lpstr>
      <vt:lpstr>PowerPoint Presentation</vt:lpstr>
      <vt:lpstr>The truth about the (celebrity) selfie</vt:lpstr>
      <vt:lpstr>The truth about the (celebrity) selfie</vt:lpstr>
      <vt:lpstr>The truth about the (celebrity) selfie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3.3.1 Body image: The influence of popular culture</dc:title>
  <dc:creator>Colin Morrison</dc:creator>
  <cp:lastModifiedBy>Ross Robertson</cp:lastModifiedBy>
  <cp:revision>5</cp:revision>
  <dcterms:created xsi:type="dcterms:W3CDTF">2019-04-15T09:12:53Z</dcterms:created>
  <dcterms:modified xsi:type="dcterms:W3CDTF">2021-08-26T13:01:52Z</dcterms:modified>
</cp:coreProperties>
</file>