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23"/>
    <p:restoredTop sz="94407"/>
  </p:normalViewPr>
  <p:slideViewPr>
    <p:cSldViewPr snapToGrid="0" snapToObjects="1">
      <p:cViewPr varScale="1">
        <p:scale>
          <a:sx n="110" d="100"/>
          <a:sy n="110" d="100"/>
        </p:scale>
        <p:origin x="17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 Robertson" userId="cb37bfa76ebf819d" providerId="LiveId" clId="{CEBE94C7-F045-0542-B990-BF517EC432B6}"/>
    <pc:docChg chg="custSel modSld">
      <pc:chgData name="Ross Robertson" userId="cb37bfa76ebf819d" providerId="LiveId" clId="{CEBE94C7-F045-0542-B990-BF517EC432B6}" dt="2019-05-01T13:50:06.682" v="27" actId="20577"/>
      <pc:docMkLst>
        <pc:docMk/>
      </pc:docMkLst>
      <pc:sldChg chg="modSp">
        <pc:chgData name="Ross Robertson" userId="cb37bfa76ebf819d" providerId="LiveId" clId="{CEBE94C7-F045-0542-B990-BF517EC432B6}" dt="2019-05-01T13:49:16.668" v="3" actId="12"/>
        <pc:sldMkLst>
          <pc:docMk/>
          <pc:sldMk cId="979449192" sldId="256"/>
        </pc:sldMkLst>
        <pc:spChg chg="mod">
          <ac:chgData name="Ross Robertson" userId="cb37bfa76ebf819d" providerId="LiveId" clId="{CEBE94C7-F045-0542-B990-BF517EC432B6}" dt="2019-05-01T13:49:11.624" v="2" actId="113"/>
          <ac:spMkLst>
            <pc:docMk/>
            <pc:sldMk cId="979449192" sldId="256"/>
            <ac:spMk id="2" creationId="{00000000-0000-0000-0000-000000000000}"/>
          </ac:spMkLst>
        </pc:spChg>
        <pc:spChg chg="mod">
          <ac:chgData name="Ross Robertson" userId="cb37bfa76ebf819d" providerId="LiveId" clId="{CEBE94C7-F045-0542-B990-BF517EC432B6}" dt="2019-05-01T13:49:16.668" v="3" actId="12"/>
          <ac:spMkLst>
            <pc:docMk/>
            <pc:sldMk cId="979449192" sldId="256"/>
            <ac:spMk id="3" creationId="{00000000-0000-0000-0000-000000000000}"/>
          </ac:spMkLst>
        </pc:spChg>
      </pc:sldChg>
      <pc:sldChg chg="modSp">
        <pc:chgData name="Ross Robertson" userId="cb37bfa76ebf819d" providerId="LiveId" clId="{CEBE94C7-F045-0542-B990-BF517EC432B6}" dt="2019-05-01T13:50:06.682" v="27" actId="20577"/>
        <pc:sldMkLst>
          <pc:docMk/>
          <pc:sldMk cId="4057548887" sldId="282"/>
        </pc:sldMkLst>
        <pc:spChg chg="mod">
          <ac:chgData name="Ross Robertson" userId="cb37bfa76ebf819d" providerId="LiveId" clId="{CEBE94C7-F045-0542-B990-BF517EC432B6}" dt="2019-05-01T13:50:06.682" v="27" actId="20577"/>
          <ac:spMkLst>
            <pc:docMk/>
            <pc:sldMk cId="4057548887" sldId="282"/>
            <ac:spMk id="3" creationId="{E73EE537-3D8A-4F61-8697-6EAF67ED42DF}"/>
          </ac:spMkLst>
        </pc:spChg>
      </pc:sldChg>
    </pc:docChg>
  </pc:docChgLst>
  <pc:docChgLst>
    <pc:chgData name="Ross Robertson" userId="cb37bfa76ebf819d" providerId="LiveId" clId="{72F3D30E-C48A-D24B-AEF3-B869578F702E}"/>
    <pc:docChg chg="modSld">
      <pc:chgData name="Ross Robertson" userId="cb37bfa76ebf819d" providerId="LiveId" clId="{72F3D30E-C48A-D24B-AEF3-B869578F702E}" dt="2019-07-01T14:08:07.380" v="1" actId="1076"/>
      <pc:docMkLst>
        <pc:docMk/>
      </pc:docMkLst>
      <pc:sldChg chg="modSp">
        <pc:chgData name="Ross Robertson" userId="cb37bfa76ebf819d" providerId="LiveId" clId="{72F3D30E-C48A-D24B-AEF3-B869578F702E}" dt="2019-07-01T14:08:07.380" v="1" actId="1076"/>
        <pc:sldMkLst>
          <pc:docMk/>
          <pc:sldMk cId="979449192" sldId="256"/>
        </pc:sldMkLst>
        <pc:spChg chg="mod">
          <ac:chgData name="Ross Robertson" userId="cb37bfa76ebf819d" providerId="LiveId" clId="{72F3D30E-C48A-D24B-AEF3-B869578F702E}" dt="2019-07-01T14:08:07.380" v="1" actId="1076"/>
          <ac:spMkLst>
            <pc:docMk/>
            <pc:sldMk cId="979449192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7/1/19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t>01/07/2019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t>01/07/2019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t>01/07/2019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t>01/07/2019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t>01/07/2019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t>01/07/2019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t>01/07/2019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youtu.be/UzPMMSKfKZ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9727"/>
            <a:ext cx="9137515" cy="1420238"/>
          </a:xfrm>
        </p:spPr>
        <p:txBody>
          <a:bodyPr>
            <a:normAutofit/>
          </a:bodyPr>
          <a:lstStyle/>
          <a:p>
            <a:r>
              <a:rPr lang="en-GB" sz="4400" b="1" dirty="0"/>
              <a:t>The importance of communication 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85751"/>
            <a:ext cx="9144000" cy="2723219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 can reflect on my own communication skills.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 consider how I respond to cues from a partner that may be verbal or non-verbal.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 talk about empathy as a characteristic of a healthy relationship.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 can describe what behaviours and attitudes will help and nurture a relationship.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 am developing skills to de-escalate conflict, and I can give examples of strategies to do so.</a:t>
            </a:r>
          </a:p>
          <a:p>
            <a:pPr lvl="0" algn="l"/>
            <a:endParaRPr lang="en-GB" dirty="0"/>
          </a:p>
          <a:p>
            <a:pPr algn="l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0549" y="814266"/>
            <a:ext cx="5254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b="1" dirty="0"/>
              <a:t>The importance of empathy </a:t>
            </a:r>
            <a:r>
              <a:rPr lang="en-GB" sz="2400" b="1" u="sng" dirty="0">
                <a:hlinkClick r:id="rId2"/>
              </a:rPr>
              <a:t>https://youtu.be/UzPMMSKfKZQ</a:t>
            </a:r>
            <a:r>
              <a:rPr lang="en-GB" sz="2400" b="1" dirty="0"/>
              <a:t> </a:t>
            </a:r>
          </a:p>
          <a:p>
            <a:pPr lvl="0"/>
            <a:r>
              <a:rPr lang="en-GB" sz="2400" b="1" dirty="0"/>
              <a:t>(Duration: 3 minutes 30)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3D7AD6-92D5-9648-B964-22FE788B2E6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38600" y="-1295400"/>
            <a:ext cx="9376458" cy="93764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0DCCA4-3ED3-4DD5-829A-CF899CC4194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549" y="2653539"/>
            <a:ext cx="3847077" cy="370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667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EE537-3D8A-4F61-8697-6EAF67ED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51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TASK</a:t>
            </a:r>
          </a:p>
          <a:p>
            <a:r>
              <a:rPr lang="en-GB" dirty="0"/>
              <a:t>In the next few days, pay attention to how other people communicate with you. Do they use verbal or non-verbal communication? </a:t>
            </a:r>
          </a:p>
          <a:p>
            <a:r>
              <a:rPr lang="en-GB" dirty="0"/>
              <a:t>Thinking also about empathy: do you see and do you show empathy?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109BB-46B4-450C-BD6C-F355A530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3102F5-1D60-4188-B2DC-A1F3460F77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3348" y="1751210"/>
            <a:ext cx="5662472" cy="56624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4A5D37-B150-4671-9535-579C8D86CCE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2114" y="2843350"/>
            <a:ext cx="3478192" cy="34781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9B2DBD-2BD5-4E87-900E-B89C9099B42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0060" y="3091807"/>
            <a:ext cx="2981277" cy="29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4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8137" y="2138963"/>
            <a:ext cx="4324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How do we human beings communicate with each other? 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ACD9E4E3-6D2E-4A71-9E0E-32C60C120F00}"/>
              </a:ext>
            </a:extLst>
          </p:cNvPr>
          <p:cNvPicPr>
            <a:picLocks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62336" y="250830"/>
            <a:ext cx="6729663" cy="635634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68734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7399" y="501751"/>
            <a:ext cx="6935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four main types of communication: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455" y="1351508"/>
            <a:ext cx="75226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Written communication</a:t>
            </a:r>
            <a:r>
              <a:rPr lang="en-GB" sz="2400" dirty="0"/>
              <a:t> includes messaging, email, letters, magazines, books and anything else that is typed or handwritten words.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Verbal communication</a:t>
            </a:r>
            <a:r>
              <a:rPr lang="en-GB" sz="2400" dirty="0"/>
              <a:t> includes speaking, music, sounds and language.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Nonverbal communication</a:t>
            </a:r>
            <a:r>
              <a:rPr lang="en-GB" sz="2400" dirty="0"/>
              <a:t> is body language and gestures including eye contact, sign language, sculpture, movement, dancing, facial expressions, body posture, touching and physical contact.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Visual communication</a:t>
            </a:r>
            <a:r>
              <a:rPr lang="en-GB" sz="2400" dirty="0"/>
              <a:t> involves a visual display, such as pictures, illustrations, charts, graphs, television and films.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049FB9-F8D9-FF4B-86C4-AB360296A2D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9342" y="-1292780"/>
            <a:ext cx="5662472" cy="56624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F9C309-A525-1B43-806C-5B33A7E74A6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4726" y="1966719"/>
            <a:ext cx="3478192" cy="34781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DA5AD3-E2F2-C34E-9D97-01FD8AE7CDB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2545" y="4231666"/>
            <a:ext cx="2981277" cy="29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6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1834" y="2098318"/>
            <a:ext cx="6492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Activity: </a:t>
            </a:r>
          </a:p>
          <a:p>
            <a:r>
              <a:rPr lang="en-GB" sz="3600" b="1" dirty="0"/>
              <a:t>Non verbal communication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D3AC48-0D5F-4A42-9882-AF0023B7FA4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1855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06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6696" y="1443841"/>
            <a:ext cx="90968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Non-verbal communication includes</a:t>
            </a:r>
            <a:r>
              <a:rPr lang="en-GB" sz="2800" dirty="0"/>
              <a:t>: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/>
              <a:t>Facial expressions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/>
              <a:t>Posture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/>
              <a:t>Eye contact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/>
              <a:t>Leaning forward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/>
              <a:t>Nodding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/>
              <a:t>Open body posture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/>
              <a:t>Hand gestures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/>
              <a:t>Appropriate vocal encouragers (uh-uh, oh, no, ok, yeah)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758C8C-A177-A04C-9052-451B9691F5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023" y="-717093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7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3544" y="1089382"/>
            <a:ext cx="793936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How to say I’m not listening (with non-verbal communication)</a:t>
            </a:r>
            <a:endParaRPr lang="en-GB" sz="2800" dirty="0"/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2800" dirty="0"/>
              <a:t>Folded arms in front of a person may mean they’re feeling defensive or closed off.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2800" dirty="0"/>
              <a:t>Lack of eye contact may mean they’re not really interested in what you’re saying, are ashamed of something, or find it difficult to talk about something.</a:t>
            </a:r>
          </a:p>
          <a:p>
            <a:pPr marL="285750" lvl="0" indent="-285750" fontAlgn="base">
              <a:buFont typeface="Arial" panose="020B0604020202020204" pitchFamily="34" charset="0"/>
              <a:buChar char="•"/>
            </a:pPr>
            <a:r>
              <a:rPr lang="en-GB" sz="2800" dirty="0"/>
              <a:t>Someone who’s turned away from you when talking to you may mean disinterest or being closed off.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046179-0DD9-054B-B66C-6394B03B5EC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3967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0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7553" y="2020496"/>
            <a:ext cx="4474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Why is communication important in a relationship? 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6AFE6AE1-3C4A-4F62-9F69-5C0C3AC8C871}"/>
              </a:ext>
            </a:extLst>
          </p:cNvPr>
          <p:cNvPicPr>
            <a:picLocks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62336" y="250830"/>
            <a:ext cx="6729663" cy="635634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1833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1967" y="1352875"/>
            <a:ext cx="5254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Communication and social media.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ED75E5-BED8-6841-AE4F-7B66575F28F8}"/>
              </a:ext>
            </a:extLst>
          </p:cNvPr>
          <p:cNvSpPr txBox="1"/>
          <p:nvPr/>
        </p:nvSpPr>
        <p:spPr>
          <a:xfrm>
            <a:off x="841967" y="2848947"/>
            <a:ext cx="52540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Relationships are harder now because conversations become texting, arguments become phone calls and feelings become status updates. </a:t>
            </a:r>
          </a:p>
          <a:p>
            <a:r>
              <a:rPr lang="en-GB" sz="2800" b="1" dirty="0"/>
              <a:t>What do you think?</a:t>
            </a:r>
          </a:p>
        </p:txBody>
      </p:sp>
      <p:pic>
        <p:nvPicPr>
          <p:cNvPr id="6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4911B780-5387-4690-B314-9AED45D31977}"/>
              </a:ext>
            </a:extLst>
          </p:cNvPr>
          <p:cNvPicPr>
            <a:picLocks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8948" y="375323"/>
            <a:ext cx="3384883" cy="3069886"/>
          </a:xfrm>
          <a:prstGeom prst="rect">
            <a:avLst/>
          </a:prstGeom>
          <a:effectLst/>
        </p:spPr>
      </p:pic>
      <p:pic>
        <p:nvPicPr>
          <p:cNvPr id="7" name="Picture 6" descr="A person sitting on a bench&#10;&#10;Description automatically generated">
            <a:extLst>
              <a:ext uri="{FF2B5EF4-FFF2-40B4-BE49-F238E27FC236}">
                <a16:creationId xmlns:a16="http://schemas.microsoft.com/office/drawing/2014/main" id="{8340C1D4-B683-4BBE-BB4C-592257AF2AE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6785" y="3068053"/>
            <a:ext cx="4937383" cy="328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43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3022" y="1654681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And the saying goes…. </a:t>
            </a:r>
          </a:p>
          <a:p>
            <a:endParaRPr lang="en-GB" sz="3200" b="1" dirty="0"/>
          </a:p>
          <a:p>
            <a:r>
              <a:rPr lang="en-GB" sz="3200" b="1" dirty="0"/>
              <a:t>TRUE?</a:t>
            </a:r>
          </a:p>
          <a:p>
            <a:r>
              <a:rPr lang="en-GB" sz="3200" b="1" dirty="0"/>
              <a:t>FALSE?</a:t>
            </a:r>
          </a:p>
          <a:p>
            <a:r>
              <a:rPr lang="en-GB" sz="3200" b="1" dirty="0"/>
              <a:t>DEPENDS?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50A5E2EE-5C80-4F1D-967E-7D14EBBD9869}"/>
              </a:ext>
            </a:extLst>
          </p:cNvPr>
          <p:cNvPicPr>
            <a:picLocks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34527" y="284157"/>
            <a:ext cx="6657473" cy="620595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8130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427</Words>
  <Application>Microsoft Macintosh PowerPoint</Application>
  <PresentationFormat>Widescreen</PresentationFormat>
  <Paragraphs>53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importance of communication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Similarity, diversity and respect: What is gender?</dc:title>
  <dc:creator>Ross Robertson</dc:creator>
  <cp:lastModifiedBy>Microsoft Office User</cp:lastModifiedBy>
  <cp:revision>52</cp:revision>
  <dcterms:created xsi:type="dcterms:W3CDTF">2018-04-26T13:55:39Z</dcterms:created>
  <dcterms:modified xsi:type="dcterms:W3CDTF">2019-07-01T14:08:22Z</dcterms:modified>
</cp:coreProperties>
</file>