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61" r:id="rId3"/>
    <p:sldId id="262" r:id="rId4"/>
    <p:sldId id="286" r:id="rId5"/>
    <p:sldId id="263"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9"/>
    <p:restoredTop sz="94422"/>
  </p:normalViewPr>
  <p:slideViewPr>
    <p:cSldViewPr snapToGrid="0" snapToObjects="1">
      <p:cViewPr varScale="1">
        <p:scale>
          <a:sx n="59" d="100"/>
          <a:sy n="59" d="100"/>
        </p:scale>
        <p:origin x="59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A1ED7052-7D0D-40F2-9CC7-7EFDFE488535}"/>
    <pc:docChg chg="modSld">
      <pc:chgData name="Colin Morrison TASC Morrison" userId="9e8379d8aac75974" providerId="LiveId" clId="{A1ED7052-7D0D-40F2-9CC7-7EFDFE488535}" dt="2024-01-11T11:24:16.986" v="36" actId="20577"/>
      <pc:docMkLst>
        <pc:docMk/>
      </pc:docMkLst>
      <pc:sldChg chg="modSp mod">
        <pc:chgData name="Colin Morrison TASC Morrison" userId="9e8379d8aac75974" providerId="LiveId" clId="{A1ED7052-7D0D-40F2-9CC7-7EFDFE488535}" dt="2024-01-11T11:24:16.986" v="36" actId="20577"/>
        <pc:sldMkLst>
          <pc:docMk/>
          <pc:sldMk cId="979449192" sldId="256"/>
        </pc:sldMkLst>
        <pc:spChg chg="mod">
          <ac:chgData name="Colin Morrison TASC Morrison" userId="9e8379d8aac75974" providerId="LiveId" clId="{A1ED7052-7D0D-40F2-9CC7-7EFDFE488535}" dt="2024-01-11T11:24:16.986" v="36" actId="20577"/>
          <ac:spMkLst>
            <pc:docMk/>
            <pc:sldMk cId="979449192" sldId="256"/>
            <ac:spMk id="2" creationId="{00000000-0000-0000-0000-000000000000}"/>
          </ac:spMkLst>
        </pc:spChg>
      </pc:sldChg>
    </pc:docChg>
  </pc:docChgLst>
  <pc:docChgLst>
    <pc:chgData name="Ross Robertson" userId="cb37bfa76ebf819d" providerId="LiveId" clId="{8FBD530B-2487-164A-9769-56A7E81051DA}"/>
    <pc:docChg chg="addSld modSld">
      <pc:chgData name="Ross Robertson" userId="cb37bfa76ebf819d" providerId="LiveId" clId="{8FBD530B-2487-164A-9769-56A7E81051DA}" dt="2020-12-07T12:19:21.186" v="1"/>
      <pc:docMkLst>
        <pc:docMk/>
      </pc:docMkLst>
      <pc:sldChg chg="delSp add setBg delDesignElem">
        <pc:chgData name="Ross Robertson" userId="cb37bfa76ebf819d" providerId="LiveId" clId="{8FBD530B-2487-164A-9769-56A7E81051DA}" dt="2020-12-07T12:19:21.186" v="1"/>
        <pc:sldMkLst>
          <pc:docMk/>
          <pc:sldMk cId="1603724554" sldId="286"/>
        </pc:sldMkLst>
        <pc:spChg chg="del">
          <ac:chgData name="Ross Robertson" userId="cb37bfa76ebf819d" providerId="LiveId" clId="{8FBD530B-2487-164A-9769-56A7E81051DA}" dt="2020-12-07T12:19:21.186" v="1"/>
          <ac:spMkLst>
            <pc:docMk/>
            <pc:sldMk cId="1603724554" sldId="286"/>
            <ac:spMk id="10" creationId="{7FEAE179-C525-48F3-AD47-0E9E2B6F2E2E}"/>
          </ac:spMkLst>
        </pc:spChg>
        <pc:spChg chg="del">
          <ac:chgData name="Ross Robertson" userId="cb37bfa76ebf819d" providerId="LiveId" clId="{8FBD530B-2487-164A-9769-56A7E81051DA}" dt="2020-12-07T12:19:21.186" v="1"/>
          <ac:spMkLst>
            <pc:docMk/>
            <pc:sldMk cId="1603724554" sldId="286"/>
            <ac:spMk id="12" creationId="{95C8260E-968F-44E8-A823-ABB431311926}"/>
          </ac:spMkLst>
        </pc:spChg>
        <pc:spChg chg="del">
          <ac:chgData name="Ross Robertson" userId="cb37bfa76ebf819d" providerId="LiveId" clId="{8FBD530B-2487-164A-9769-56A7E81051DA}" dt="2020-12-07T12:19:21.186" v="1"/>
          <ac:spMkLst>
            <pc:docMk/>
            <pc:sldMk cId="1603724554" sldId="286"/>
            <ac:spMk id="14" creationId="{2C1BBA94-3F40-40AA-8BB9-E69E25E537C1}"/>
          </ac:spMkLst>
        </pc:spChg>
        <pc:spChg chg="del">
          <ac:chgData name="Ross Robertson" userId="cb37bfa76ebf819d" providerId="LiveId" clId="{8FBD530B-2487-164A-9769-56A7E81051DA}" dt="2020-12-07T12:19:21.186" v="1"/>
          <ac:spMkLst>
            <pc:docMk/>
            <pc:sldMk cId="1603724554" sldId="286"/>
            <ac:spMk id="16" creationId="{FE43805F-24A6-46A4-B19B-54F2834735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13</a:t>
            </a:fld>
            <a:endParaRPr lang="en-US"/>
          </a:p>
        </p:txBody>
      </p:sp>
    </p:spTree>
    <p:extLst>
      <p:ext uri="{BB962C8B-B14F-4D97-AF65-F5344CB8AC3E}">
        <p14:creationId xmlns:p14="http://schemas.microsoft.com/office/powerpoint/2010/main" val="359632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14</a:t>
            </a:fld>
            <a:endParaRPr lang="en-US"/>
          </a:p>
        </p:txBody>
      </p:sp>
    </p:spTree>
    <p:extLst>
      <p:ext uri="{BB962C8B-B14F-4D97-AF65-F5344CB8AC3E}">
        <p14:creationId xmlns:p14="http://schemas.microsoft.com/office/powerpoint/2010/main" val="177983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fgmaware.org/" TargetMode="External"/><Relationship Id="rId4" Type="http://schemas.openxmlformats.org/officeDocument/2006/relationships/hyperlink" Target="https://www.childline.org.uk/info-advice/bullying-abuse-safety/abuse-safety/female-circumcision-fgm-cuttin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5763"/>
            <a:ext cx="9144000" cy="2387600"/>
          </a:xfrm>
        </p:spPr>
        <p:txBody>
          <a:bodyPr>
            <a:normAutofit/>
          </a:bodyPr>
          <a:lstStyle/>
          <a:p>
            <a:r>
              <a:rPr lang="en-GB" b="1"/>
              <a:t>The </a:t>
            </a:r>
            <a:r>
              <a:rPr lang="en-GB" b="1" dirty="0"/>
              <a:t>idea of </a:t>
            </a:r>
            <a:r>
              <a:rPr lang="en-GB" b="1"/>
              <a:t>sexual rights </a:t>
            </a:r>
            <a:endParaRPr lang="en-US" sz="6700" dirty="0">
              <a:latin typeface="Futura Medium" charset="0"/>
              <a:ea typeface="Futura Medium" charset="0"/>
              <a:cs typeface="Futura Medium" charset="0"/>
            </a:endParaRPr>
          </a:p>
        </p:txBody>
      </p:sp>
      <p:sp>
        <p:nvSpPr>
          <p:cNvPr id="3" name="Subtitle 2"/>
          <p:cNvSpPr>
            <a:spLocks noGrp="1"/>
          </p:cNvSpPr>
          <p:nvPr>
            <p:ph type="subTitle" idx="1"/>
          </p:nvPr>
        </p:nvSpPr>
        <p:spPr>
          <a:xfrm>
            <a:off x="1524000" y="3668110"/>
            <a:ext cx="9144000" cy="2414095"/>
          </a:xfrm>
        </p:spPr>
        <p:txBody>
          <a:bodyPr>
            <a:normAutofit/>
          </a:bodyPr>
          <a:lstStyle/>
          <a:p>
            <a:pPr lvl="0" algn="l"/>
            <a:r>
              <a:rPr lang="en-GB" dirty="0"/>
              <a:t>I know that my sexuality is about my feelings, thoughts, attractions and behaviours.</a:t>
            </a:r>
          </a:p>
          <a:p>
            <a:pPr lvl="0" algn="l"/>
            <a:r>
              <a:rPr lang="en-GB" dirty="0"/>
              <a:t>I can talk about my sexual rights including the right to personal and intimate relationships that are healthy, happy and safe.</a:t>
            </a:r>
          </a:p>
          <a:p>
            <a:pPr lvl="0" algn="l"/>
            <a:r>
              <a:rPr lang="en-GB" dirty="0"/>
              <a:t>I know where to find information, help and support if I need it.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ollar shirt&#10;&#10;Description automatically generated">
            <a:extLst>
              <a:ext uri="{FF2B5EF4-FFF2-40B4-BE49-F238E27FC236}">
                <a16:creationId xmlns:a16="http://schemas.microsoft.com/office/drawing/2014/main" id="{7F0A4220-BDBF-46F7-968C-9A835E8558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62719" y="4883544"/>
            <a:ext cx="6586915" cy="1556907"/>
          </a:xfrm>
        </p:spPr>
        <p:txBody>
          <a:bodyPr anchor="ctr">
            <a:normAutofit/>
          </a:bodyPr>
          <a:lstStyle/>
          <a:p>
            <a:pPr marL="0" lvl="0" indent="0">
              <a:buNone/>
            </a:pPr>
            <a:r>
              <a:rPr lang="en-GB" sz="2400" b="1" dirty="0"/>
              <a:t>4. The right to privacy</a:t>
            </a:r>
            <a:r>
              <a:rPr lang="en-GB" sz="2400" dirty="0"/>
              <a:t>: Young people have the right to privacy about their sexuality, they should decide if they want to share information about themselves.</a:t>
            </a:r>
          </a:p>
        </p:txBody>
      </p:sp>
    </p:spTree>
    <p:extLst>
      <p:ext uri="{BB962C8B-B14F-4D97-AF65-F5344CB8AC3E}">
        <p14:creationId xmlns:p14="http://schemas.microsoft.com/office/powerpoint/2010/main" val="341189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10;&#10;Description automatically generated">
            <a:extLst>
              <a:ext uri="{FF2B5EF4-FFF2-40B4-BE49-F238E27FC236}">
                <a16:creationId xmlns:a16="http://schemas.microsoft.com/office/drawing/2014/main" id="{16969D52-1878-49DF-8CD3-798DBA862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244" y="650494"/>
            <a:ext cx="5628018" cy="5324142"/>
          </a:xfrm>
          <a:prstGeom prst="rect">
            <a:avLst/>
          </a:prstGeom>
        </p:spPr>
      </p:pic>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147974" y="2276710"/>
            <a:ext cx="4282984" cy="3209690"/>
          </a:xfrm>
        </p:spPr>
        <p:txBody>
          <a:bodyPr anchor="ctr">
            <a:normAutofit/>
          </a:bodyPr>
          <a:lstStyle/>
          <a:p>
            <a:pPr marL="0" lvl="0" indent="0">
              <a:buNone/>
            </a:pPr>
            <a:r>
              <a:rPr lang="en-GB" sz="2400" b="1" dirty="0"/>
              <a:t>5. The right to personal autonomy. </a:t>
            </a:r>
            <a:r>
              <a:rPr lang="en-GB" sz="2400" dirty="0"/>
              <a:t>Young people have the right to decide on matters about their sexuality. They are free to explore their sexuality in safe and pleasurable ways, as long as they do not interfere with someone else’s rights. </a:t>
            </a:r>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8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090569"/>
            <a:ext cx="4559425" cy="3434213"/>
          </a:xfrm>
        </p:spPr>
        <p:txBody>
          <a:bodyPr anchor="ctr">
            <a:normAutofit/>
          </a:bodyPr>
          <a:lstStyle/>
          <a:p>
            <a:pPr marL="0" lvl="0" indent="0">
              <a:buNone/>
            </a:pPr>
            <a:r>
              <a:rPr lang="en-GB" sz="2400" b="1" dirty="0"/>
              <a:t>6. The right to think and express oneself freely. </a:t>
            </a:r>
            <a:r>
              <a:rPr lang="en-GB" sz="2400" dirty="0"/>
              <a:t>All young people have the right to explore their sexualities and should be able to have dreams and fantasies, and express their sexuality without fear, shame or guilt, while respecting other people’s rights.</a:t>
            </a: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sky, man, object&#10;&#10;Description automatically generated">
            <a:extLst>
              <a:ext uri="{FF2B5EF4-FFF2-40B4-BE49-F238E27FC236}">
                <a16:creationId xmlns:a16="http://schemas.microsoft.com/office/drawing/2014/main" id="{70139013-4067-4B4B-B449-47994D879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47570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a picture&#10;&#10;Description automatically generated">
            <a:extLst>
              <a:ext uri="{FF2B5EF4-FFF2-40B4-BE49-F238E27FC236}">
                <a16:creationId xmlns:a16="http://schemas.microsoft.com/office/drawing/2014/main" id="{B3943FEC-D831-49D9-A75A-FE8DCCE1C4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1" y="847827"/>
            <a:ext cx="4929098" cy="5289986"/>
          </a:xfrm>
          <a:prstGeom prst="rect">
            <a:avLst/>
          </a:prstGeom>
        </p:spPr>
      </p:pic>
      <p:sp>
        <p:nvSpPr>
          <p:cNvPr id="32" name="Rectangle 3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68254" y="1676573"/>
            <a:ext cx="4709345" cy="3632493"/>
          </a:xfrm>
        </p:spPr>
        <p:txBody>
          <a:bodyPr anchor="ctr">
            <a:normAutofit/>
          </a:bodyPr>
          <a:lstStyle/>
          <a:p>
            <a:pPr marL="0" lvl="0" indent="0">
              <a:buNone/>
            </a:pPr>
            <a:r>
              <a:rPr lang="en-GB" sz="2400" b="1" dirty="0"/>
              <a:t>7. The right to health</a:t>
            </a:r>
            <a:r>
              <a:rPr lang="en-GB" sz="2400" dirty="0"/>
              <a:t>: all young people have the right to the best physical and mental health and wellbeing and to be protected from anything that might harm their health, including their sexual health.</a:t>
            </a:r>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400920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id="{85301934-CC53-424C-A45B-4D27D44BC0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94729" y="4883544"/>
            <a:ext cx="6854905" cy="1556907"/>
          </a:xfrm>
        </p:spPr>
        <p:txBody>
          <a:bodyPr anchor="ctr">
            <a:noAutofit/>
          </a:bodyPr>
          <a:lstStyle/>
          <a:p>
            <a:pPr marL="0" lvl="0" indent="0">
              <a:buNone/>
            </a:pPr>
            <a:r>
              <a:rPr lang="en-GB" sz="2400" b="1" dirty="0"/>
              <a:t>8. The right to know and learn</a:t>
            </a:r>
            <a:r>
              <a:rPr lang="en-GB" sz="2400" dirty="0"/>
              <a:t>: All young people have the right to education and information, including comprehensive, gender-sensitive and rights-based sexuality education, including in school. </a:t>
            </a:r>
          </a:p>
        </p:txBody>
      </p:sp>
    </p:spTree>
    <p:extLst>
      <p:ext uri="{BB962C8B-B14F-4D97-AF65-F5344CB8AC3E}">
        <p14:creationId xmlns:p14="http://schemas.microsoft.com/office/powerpoint/2010/main" val="238551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up, coffee, table&#10;&#10;Description automatically generated">
            <a:extLst>
              <a:ext uri="{FF2B5EF4-FFF2-40B4-BE49-F238E27FC236}">
                <a16:creationId xmlns:a16="http://schemas.microsoft.com/office/drawing/2014/main" id="{41AAAC13-8A53-425D-BD62-0CD5CF1DCB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244" y="650494"/>
            <a:ext cx="5628018" cy="5324142"/>
          </a:xfrm>
          <a:prstGeom prst="rect">
            <a:avLst/>
          </a:prstGeom>
        </p:spPr>
      </p:pic>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239012" y="2031101"/>
            <a:ext cx="4282984" cy="3511943"/>
          </a:xfrm>
        </p:spPr>
        <p:txBody>
          <a:bodyPr anchor="ctr">
            <a:normAutofit/>
          </a:bodyPr>
          <a:lstStyle/>
          <a:p>
            <a:pPr marL="0" lvl="0" indent="0">
              <a:buNone/>
            </a:pPr>
            <a:r>
              <a:rPr lang="en-GB" sz="2400" b="1"/>
              <a:t>9. The right to choose whether or not to marry or have children</a:t>
            </a:r>
            <a:r>
              <a:rPr lang="en-GB" sz="2400"/>
              <a:t>: Every young person has the right to choose when, if, how and whom to marry and have children in an environment that recognizes diverse family types. No-one should be forced to marry or marry when they are a child</a:t>
            </a:r>
            <a:r>
              <a:rPr lang="en-GB" sz="2400" b="1"/>
              <a:t>.</a:t>
            </a:r>
            <a:endParaRPr lang="en-GB" sz="2400"/>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28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1FA93B-5E84-4245-90F2-C00E582686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244" y="650494"/>
            <a:ext cx="5628018" cy="5324142"/>
          </a:xfrm>
          <a:prstGeom prst="rect">
            <a:avLst/>
          </a:prstGeom>
        </p:spPr>
      </p:pic>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239012" y="2031101"/>
            <a:ext cx="4282984" cy="3511943"/>
          </a:xfrm>
        </p:spPr>
        <p:txBody>
          <a:bodyPr anchor="ctr">
            <a:normAutofit/>
          </a:bodyPr>
          <a:lstStyle/>
          <a:p>
            <a:pPr marL="0" lvl="0" indent="0">
              <a:buNone/>
            </a:pPr>
            <a:r>
              <a:rPr lang="en-GB" sz="2400" b="1"/>
              <a:t>10. The right to have your rights upheld</a:t>
            </a:r>
            <a:r>
              <a:rPr lang="en-GB" sz="2400"/>
              <a:t>: Governments must respect, protect and fulfil </a:t>
            </a:r>
            <a:r>
              <a:rPr lang="en-GB" sz="2400" b="1"/>
              <a:t>all</a:t>
            </a:r>
            <a:r>
              <a:rPr lang="en-GB" sz="2400"/>
              <a:t> sexual rights for </a:t>
            </a:r>
            <a:r>
              <a:rPr lang="en-GB" sz="2400" b="1"/>
              <a:t>all</a:t>
            </a:r>
            <a:r>
              <a:rPr lang="en-GB" sz="2400"/>
              <a:t> young people.</a:t>
            </a:r>
          </a:p>
          <a:p>
            <a:pPr marL="0" lvl="0" indent="0">
              <a:buNone/>
            </a:pPr>
            <a:endParaRPr lang="en-GB" sz="2400"/>
          </a:p>
          <a:p>
            <a:pPr marL="0" lvl="0" indent="0">
              <a:buNone/>
            </a:pPr>
            <a:r>
              <a:rPr lang="en-GB" sz="2400"/>
              <a:t> </a:t>
            </a:r>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02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96EC0C-9B27-4BBC-B807-FFB0594949B5}"/>
              </a:ext>
            </a:extLst>
          </p:cNvPr>
          <p:cNvSpPr>
            <a:spLocks noGrp="1"/>
          </p:cNvSpPr>
          <p:nvPr>
            <p:ph idx="1"/>
          </p:nvPr>
        </p:nvSpPr>
        <p:spPr>
          <a:xfrm>
            <a:off x="549661" y="2497890"/>
            <a:ext cx="4803113" cy="3979585"/>
          </a:xfrm>
        </p:spPr>
        <p:txBody>
          <a:bodyPr anchor="ctr">
            <a:noAutofit/>
          </a:bodyPr>
          <a:lstStyle/>
          <a:p>
            <a:pPr marL="0" indent="0">
              <a:buNone/>
            </a:pPr>
            <a:r>
              <a:rPr lang="en-GB" sz="2000" b="1" dirty="0"/>
              <a:t>Female Genital Mutilation </a:t>
            </a:r>
            <a:endParaRPr lang="en-GB" sz="2000" dirty="0"/>
          </a:p>
          <a:p>
            <a:pPr marL="0" indent="0">
              <a:buNone/>
            </a:pPr>
            <a:r>
              <a:rPr lang="en-GB" sz="2000" dirty="0"/>
              <a:t>FGM for girls is child abuse. It involves a girl's genitals (private parts) being cut so they are removed or altered in different ways. </a:t>
            </a:r>
          </a:p>
          <a:p>
            <a:pPr marL="0" indent="0">
              <a:buNone/>
            </a:pPr>
            <a:r>
              <a:rPr lang="en-GB" sz="2000" dirty="0"/>
              <a:t>Girls can feel pressured or forced to have FGM, especially if other people in the family have been cut.</a:t>
            </a:r>
          </a:p>
          <a:p>
            <a:pPr marL="0" indent="0">
              <a:buNone/>
            </a:pPr>
            <a:r>
              <a:rPr lang="en-GB" sz="2000" dirty="0"/>
              <a:t>It is a painful and dangerous procedure.</a:t>
            </a:r>
          </a:p>
          <a:p>
            <a:pPr marL="0" indent="0">
              <a:buNone/>
            </a:pPr>
            <a:r>
              <a:rPr lang="en-GB" sz="2000" dirty="0"/>
              <a:t>It is illegal in Scotland and is considered a form of child abuse.</a:t>
            </a:r>
          </a:p>
          <a:p>
            <a:pPr marL="0" indent="0">
              <a:buNone/>
            </a:pPr>
            <a:r>
              <a:rPr lang="en-GB" sz="2000" dirty="0"/>
              <a:t>Women and men all over the world are campaigning to stop FGM.</a:t>
            </a:r>
          </a:p>
          <a:p>
            <a:pPr marL="0" indent="0">
              <a:buNone/>
            </a:pPr>
            <a:endParaRPr lang="en-GB"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7BE39E-12C7-4F98-A54F-81B17626C5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977788" y="799352"/>
            <a:ext cx="5425410" cy="5259296"/>
          </a:xfrm>
          <a:prstGeom prst="rect">
            <a:avLst/>
          </a:prstGeom>
        </p:spPr>
      </p:pic>
      <p:sp>
        <p:nvSpPr>
          <p:cNvPr id="4" name="Footer Placeholder 3">
            <a:extLst>
              <a:ext uri="{FF2B5EF4-FFF2-40B4-BE49-F238E27FC236}">
                <a16:creationId xmlns:a16="http://schemas.microsoft.com/office/drawing/2014/main" id="{DB084A4A-C13E-495E-A965-6587E764FF99}"/>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182414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 name="Rectangle 34">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74FA9E66-61C2-4346-AEE1-5AD6765A228C}"/>
              </a:ext>
            </a:extLst>
          </p:cNvPr>
          <p:cNvPicPr>
            <a:picLocks noChangeAspect="1"/>
          </p:cNvPicPr>
          <p:nvPr/>
        </p:nvPicPr>
        <p:blipFill>
          <a:blip r:embed="rId2"/>
          <a:stretch>
            <a:fillRect/>
          </a:stretch>
        </p:blipFill>
        <p:spPr>
          <a:xfrm>
            <a:off x="1818374" y="774285"/>
            <a:ext cx="2581173" cy="2581173"/>
          </a:xfrm>
          <a:prstGeom prst="rect">
            <a:avLst/>
          </a:prstGeom>
        </p:spPr>
      </p:pic>
      <p:sp>
        <p:nvSpPr>
          <p:cNvPr id="40" name="Rectangle 3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224BAC-EA75-45E0-888B-FE0073276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1566" y="3575074"/>
            <a:ext cx="2674790" cy="2581173"/>
          </a:xfrm>
          <a:prstGeom prst="rect">
            <a:avLst/>
          </a:prstGeom>
        </p:spPr>
      </p:pic>
      <p:sp>
        <p:nvSpPr>
          <p:cNvPr id="3" name="Content Placeholder 2">
            <a:extLst>
              <a:ext uri="{FF2B5EF4-FFF2-40B4-BE49-F238E27FC236}">
                <a16:creationId xmlns:a16="http://schemas.microsoft.com/office/drawing/2014/main" id="{209D98B2-AE08-4767-9160-D5A19CC26A6F}"/>
              </a:ext>
            </a:extLst>
          </p:cNvPr>
          <p:cNvSpPr>
            <a:spLocks noGrp="1"/>
          </p:cNvSpPr>
          <p:nvPr>
            <p:ph idx="1"/>
          </p:nvPr>
        </p:nvSpPr>
        <p:spPr>
          <a:xfrm>
            <a:off x="5104475" y="2410152"/>
            <a:ext cx="5408813" cy="3632493"/>
          </a:xfrm>
        </p:spPr>
        <p:txBody>
          <a:bodyPr anchor="ctr">
            <a:normAutofit/>
          </a:bodyPr>
          <a:lstStyle/>
          <a:p>
            <a:pPr marL="0" indent="0">
              <a:buNone/>
            </a:pPr>
            <a:r>
              <a:rPr lang="en-GB" sz="2000" dirty="0"/>
              <a:t>ChildLine information: </a:t>
            </a:r>
            <a:r>
              <a:rPr lang="en-GB" sz="2000" u="sng" dirty="0">
                <a:hlinkClick r:id="rId4"/>
              </a:rPr>
              <a:t>https://www.childline.org.uk/info-advice/bullying-abuse-safety/abuse-safety/female-circumcision-fgm-cutting/</a:t>
            </a:r>
            <a:endParaRPr lang="en-GB" sz="2000" u="sng" dirty="0"/>
          </a:p>
          <a:p>
            <a:pPr marL="0" indent="0">
              <a:buNone/>
            </a:pPr>
            <a:endParaRPr lang="en-GB" sz="2000" b="1" dirty="0"/>
          </a:p>
          <a:p>
            <a:pPr marL="0" indent="0">
              <a:buNone/>
            </a:pPr>
            <a:r>
              <a:rPr lang="en-GB" sz="2000" b="1" dirty="0"/>
              <a:t>FGM: </a:t>
            </a:r>
            <a:r>
              <a:rPr lang="en-GB" sz="2000" dirty="0"/>
              <a:t>If you’re worried you might be forced to have FGM in the future, talk to a trusted adult, such as a teacher at school, or a doctor. If you think you’re in immediate danger of being cut or being taken abroad for this to happen, you can call the police (dial 999).</a:t>
            </a:r>
          </a:p>
          <a:p>
            <a:pPr marL="0" indent="0">
              <a:buNone/>
            </a:pPr>
            <a:endParaRPr lang="en-GB" sz="2000" dirty="0"/>
          </a:p>
        </p:txBody>
      </p:sp>
      <p:sp>
        <p:nvSpPr>
          <p:cNvPr id="4" name="Footer Placeholder 3">
            <a:extLst>
              <a:ext uri="{FF2B5EF4-FFF2-40B4-BE49-F238E27FC236}">
                <a16:creationId xmlns:a16="http://schemas.microsoft.com/office/drawing/2014/main" id="{ACC7224C-4D0B-49C8-9E0F-24E93CF335B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
        <p:nvSpPr>
          <p:cNvPr id="15" name="Content Placeholder 2">
            <a:extLst>
              <a:ext uri="{FF2B5EF4-FFF2-40B4-BE49-F238E27FC236}">
                <a16:creationId xmlns:a16="http://schemas.microsoft.com/office/drawing/2014/main" id="{33D82F1B-2602-48ED-A852-47C60F525A88}"/>
              </a:ext>
            </a:extLst>
          </p:cNvPr>
          <p:cNvSpPr txBox="1">
            <a:spLocks/>
          </p:cNvSpPr>
          <p:nvPr/>
        </p:nvSpPr>
        <p:spPr>
          <a:xfrm>
            <a:off x="5104475" y="999322"/>
            <a:ext cx="6203174" cy="10921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2000" b="1" dirty="0"/>
              <a:t>Sara’s story</a:t>
            </a:r>
            <a:r>
              <a:rPr lang="en-GB" sz="2000" dirty="0"/>
              <a:t> </a:t>
            </a:r>
          </a:p>
          <a:p>
            <a:pPr marL="0" indent="0">
              <a:buFont typeface="Arial"/>
              <a:buNone/>
            </a:pPr>
            <a:r>
              <a:rPr lang="en-GB" sz="2000" u="sng" dirty="0">
                <a:hlinkClick r:id="rId5"/>
              </a:rPr>
              <a:t>https://www.fgmaware.org/</a:t>
            </a:r>
            <a:endParaRPr lang="en-GB" sz="2000" u="sng" dirty="0"/>
          </a:p>
          <a:p>
            <a:pPr marL="0" indent="0">
              <a:buFont typeface="Arial"/>
              <a:buNone/>
            </a:pPr>
            <a:endParaRPr lang="en-GB" sz="2000" dirty="0"/>
          </a:p>
        </p:txBody>
      </p:sp>
    </p:spTree>
    <p:extLst>
      <p:ext uri="{BB962C8B-B14F-4D97-AF65-F5344CB8AC3E}">
        <p14:creationId xmlns:p14="http://schemas.microsoft.com/office/powerpoint/2010/main" val="358340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FCA5B8D-763F-4487-8557-461C26DDB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1" y="847827"/>
            <a:ext cx="4929098" cy="5289986"/>
          </a:xfrm>
          <a:prstGeom prst="rect">
            <a:avLst/>
          </a:prstGeom>
        </p:spPr>
      </p:pic>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14152" y="2332357"/>
            <a:ext cx="5218046" cy="3632493"/>
          </a:xfrm>
        </p:spPr>
        <p:txBody>
          <a:bodyPr anchor="ctr">
            <a:normAutofit/>
          </a:bodyPr>
          <a:lstStyle/>
          <a:p>
            <a:pPr marL="0" indent="0">
              <a:buNone/>
            </a:pPr>
            <a:r>
              <a:rPr lang="en-GB" sz="2000" dirty="0"/>
              <a:t>Let’s face it – young people are sexual. We have sexual needs, desires, fantasies and dreams. But we also have a lot of questions and uncertainty. It’s important for all young people around the world to be able to explore, experience and express our sexualities in healthy, positive, pleasurable and safe ways. This can only happen when our sexual rights are guaranteed</a:t>
            </a:r>
            <a:r>
              <a:rPr lang="en-GB" sz="2000" i="1" dirty="0"/>
              <a:t>. </a:t>
            </a:r>
          </a:p>
          <a:p>
            <a:pPr marL="0" indent="0">
              <a:buNone/>
            </a:pPr>
            <a:r>
              <a:rPr lang="en-GB" sz="2000" b="1" dirty="0"/>
              <a:t>The International Planned Parenthood Federation (IPPF)</a:t>
            </a:r>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dirty="0" err="1"/>
              <a:t>rshp.scot</a:t>
            </a:r>
            <a:endParaRPr lang="en-US"/>
          </a:p>
        </p:txBody>
      </p:sp>
    </p:spTree>
    <p:extLst>
      <p:ext uri="{BB962C8B-B14F-4D97-AF65-F5344CB8AC3E}">
        <p14:creationId xmlns:p14="http://schemas.microsoft.com/office/powerpoint/2010/main" val="288914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F37AA2-DB4D-4E6B-AC07-343E70B4A0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62719" y="4883544"/>
            <a:ext cx="6586915" cy="1556907"/>
          </a:xfrm>
        </p:spPr>
        <p:txBody>
          <a:bodyPr anchor="ctr">
            <a:normAutofit/>
          </a:bodyPr>
          <a:lstStyle/>
          <a:p>
            <a:pPr marL="0" indent="0">
              <a:buNone/>
            </a:pPr>
            <a:r>
              <a:rPr lang="en-GB" sz="2400" dirty="0"/>
              <a:t>We are all sexual beings – this does not mean that we are all having sex. It could be put like this: </a:t>
            </a:r>
          </a:p>
          <a:p>
            <a:pPr marL="0" indent="0">
              <a:buNone/>
            </a:pPr>
            <a:r>
              <a:rPr lang="en-GB" sz="2400" b="1" i="1" dirty="0"/>
              <a:t>Sexuality is something we feel, something we do, that comes from within ourselves.</a:t>
            </a:r>
            <a:endParaRPr lang="en-GB" sz="2400" b="1" dirty="0"/>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036588-F10E-4D07-8146-61FB75EB2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62457" y="4883544"/>
            <a:ext cx="6887178" cy="1556907"/>
          </a:xfrm>
        </p:spPr>
        <p:txBody>
          <a:bodyPr anchor="ctr">
            <a:noAutofit/>
          </a:bodyPr>
          <a:lstStyle/>
          <a:p>
            <a:pPr marL="0" indent="0">
              <a:buNone/>
            </a:pPr>
            <a:r>
              <a:rPr lang="en-GB" sz="2400" b="1" dirty="0"/>
              <a:t>Sexuality</a:t>
            </a:r>
            <a:r>
              <a:rPr lang="en-GB" sz="2400" dirty="0"/>
              <a:t> is about our sexual feelings, thoughts, attractions and behaviours towards other people. We can find other people physically, sexually or emotionally attractive, and all those things are a part of our sexuality. </a:t>
            </a:r>
          </a:p>
        </p:txBody>
      </p:sp>
    </p:spTree>
    <p:extLst>
      <p:ext uri="{BB962C8B-B14F-4D97-AF65-F5344CB8AC3E}">
        <p14:creationId xmlns:p14="http://schemas.microsoft.com/office/powerpoint/2010/main" val="87738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036588-F10E-4D07-8146-61FB75EB2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3" name="Content Placeholder 2"/>
          <p:cNvSpPr>
            <a:spLocks noGrp="1"/>
          </p:cNvSpPr>
          <p:nvPr>
            <p:ph idx="1"/>
          </p:nvPr>
        </p:nvSpPr>
        <p:spPr>
          <a:xfrm>
            <a:off x="4905266" y="5016709"/>
            <a:ext cx="6586915" cy="1556907"/>
          </a:xfrm>
        </p:spPr>
        <p:txBody>
          <a:bodyPr anchor="ctr">
            <a:noAutofit/>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common ways you might hear a person describe their sexuality is for them to say they are heterosexual, lesbian, gay or bisexual. </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there are other ways a person can choose to describe it – for example you may have heard people say they are asexual or pansexual. What is important is to respect the individual’s choice when they describe their sexuality.</a:t>
            </a:r>
          </a:p>
          <a:p>
            <a:pPr marL="0" indent="0">
              <a:buNone/>
            </a:pPr>
            <a:endParaRPr lang="en-GB" sz="1800" dirty="0"/>
          </a:p>
        </p:txBody>
      </p:sp>
    </p:spTree>
    <p:extLst>
      <p:ext uri="{BB962C8B-B14F-4D97-AF65-F5344CB8AC3E}">
        <p14:creationId xmlns:p14="http://schemas.microsoft.com/office/powerpoint/2010/main" val="16037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562" y="2272015"/>
            <a:ext cx="4559425" cy="2596550"/>
          </a:xfrm>
        </p:spPr>
        <p:txBody>
          <a:bodyPr anchor="ctr">
            <a:normAutofit/>
          </a:bodyPr>
          <a:lstStyle/>
          <a:p>
            <a:pPr marL="0" indent="0">
              <a:buNone/>
            </a:pPr>
            <a:r>
              <a:rPr lang="en-GB" sz="2400" b="1" dirty="0"/>
              <a:t>Activity: </a:t>
            </a:r>
          </a:p>
          <a:p>
            <a:pPr marL="0" indent="0">
              <a:buNone/>
            </a:pPr>
            <a:r>
              <a:rPr lang="en-GB" sz="2400" b="1" dirty="0"/>
              <a:t>Are these activities anything to do with human sexuality?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3BE8C02D-BCD3-4234-A9AE-5D9199D0807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166282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7258" y="2223998"/>
            <a:ext cx="4559425" cy="2409367"/>
          </a:xfrm>
        </p:spPr>
        <p:txBody>
          <a:bodyPr anchor="ctr">
            <a:normAutofit/>
          </a:bodyPr>
          <a:lstStyle/>
          <a:p>
            <a:pPr marL="0" indent="0">
              <a:buNone/>
            </a:pPr>
            <a:r>
              <a:rPr lang="en-GB" sz="2400" b="1" dirty="0"/>
              <a:t>Sexual rights </a:t>
            </a:r>
            <a:r>
              <a:rPr lang="en-GB" sz="2400" dirty="0"/>
              <a:t>relate to a person’s sexuality, to sexual orientation, gender identity, sexual behaviours and sexual health. Sexual rights, because they are human rights, belong to everybody.</a:t>
            </a: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BD9C42-A610-429D-BD25-6F98124A04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71623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591" y="2072377"/>
            <a:ext cx="4282984" cy="2712610"/>
          </a:xfrm>
        </p:spPr>
        <p:txBody>
          <a:bodyPr anchor="ctr">
            <a:normAutofit/>
          </a:bodyPr>
          <a:lstStyle/>
          <a:p>
            <a:pPr marL="0" lvl="0" indent="0">
              <a:buNone/>
            </a:pPr>
            <a:r>
              <a:rPr lang="en-GB" sz="2400" b="1" dirty="0"/>
              <a:t>1. The right to equality</a:t>
            </a:r>
            <a:r>
              <a:rPr lang="en-GB" sz="2400" dirty="0"/>
              <a:t>: Everyone is born free and equal in dignity and rights. No person should be discriminated against on the basis of their sex, gender or sexuality.</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46DF2A94-62FD-47FD-AD64-25BC024DBF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7738" y="1905560"/>
            <a:ext cx="5628018" cy="2814009"/>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84458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1AC569-8493-4D36-A57C-86A27EEC60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2" name="Rectangle 3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557587"/>
            <a:ext cx="4314645" cy="3717317"/>
          </a:xfrm>
        </p:spPr>
        <p:txBody>
          <a:bodyPr anchor="t">
            <a:normAutofit/>
          </a:bodyPr>
          <a:lstStyle/>
          <a:p>
            <a:pPr marL="0" lvl="0" indent="0">
              <a:buNone/>
            </a:pPr>
            <a:r>
              <a:rPr lang="en-GB" sz="2400" b="1" dirty="0"/>
              <a:t>2. The right to participation</a:t>
            </a:r>
            <a:r>
              <a:rPr lang="en-GB" sz="2400" dirty="0"/>
              <a:t>: Young people should have a say on anything that affects their lives. This includes what sexual health information and services they get, including what they learn at school.</a:t>
            </a:r>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254619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oy&#10;&#10;Description automatically generated">
            <a:extLst>
              <a:ext uri="{FF2B5EF4-FFF2-40B4-BE49-F238E27FC236}">
                <a16:creationId xmlns:a16="http://schemas.microsoft.com/office/drawing/2014/main" id="{1964FD28-1C76-4077-A56C-EEA0CFB76A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244" y="650494"/>
            <a:ext cx="5628018"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61217" y="2031101"/>
            <a:ext cx="4760779" cy="3098145"/>
          </a:xfrm>
        </p:spPr>
        <p:txBody>
          <a:bodyPr anchor="ctr">
            <a:normAutofit/>
          </a:bodyPr>
          <a:lstStyle/>
          <a:p>
            <a:pPr marL="0" lvl="0" indent="0">
              <a:buNone/>
            </a:pPr>
            <a:r>
              <a:rPr lang="en-GB" sz="2400" b="1" dirty="0"/>
              <a:t>3. The right to life and to be free from harm: </a:t>
            </a:r>
            <a:r>
              <a:rPr lang="en-GB" sz="2400" dirty="0"/>
              <a:t>No one should be harassed, harmed, punished, trafficked or killed because of their sexual practices, gender identity or expression, nor as a way to protect the reputation or honour of a family or community. </a:t>
            </a:r>
            <a:endParaRPr lang="en-GB" sz="2400" strike="sngStrike" dirty="0"/>
          </a:p>
        </p:txBody>
      </p:sp>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4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Widescreen</PresentationFormat>
  <Paragraphs>54</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Futura Medium</vt:lpstr>
      <vt:lpstr>Office Theme</vt:lpstr>
      <vt:lpstr>The idea of sexual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sexuality: Sexuality and the idea of sexual rights </dc:title>
  <dc:creator>Colin Morrison</dc:creator>
  <cp:lastModifiedBy>Colin Morrison TASC Morrison</cp:lastModifiedBy>
  <cp:revision>4</cp:revision>
  <dcterms:created xsi:type="dcterms:W3CDTF">2020-04-15T11:30:29Z</dcterms:created>
  <dcterms:modified xsi:type="dcterms:W3CDTF">2024-01-11T11:24:17Z</dcterms:modified>
</cp:coreProperties>
</file>