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3" r:id="rId4"/>
    <p:sldId id="278" r:id="rId5"/>
    <p:sldId id="294" r:id="rId6"/>
    <p:sldId id="279" r:id="rId7"/>
    <p:sldId id="283" r:id="rId8"/>
    <p:sldId id="280" r:id="rId9"/>
    <p:sldId id="284" r:id="rId10"/>
    <p:sldId id="29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75" r:id="rId20"/>
    <p:sldId id="265" r:id="rId21"/>
    <p:sldId id="296" r:id="rId22"/>
    <p:sldId id="29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BE4BF0FE-762E-42CA-A3EF-DF7DE5EFB7C2}"/>
    <pc:docChg chg="modSld">
      <pc:chgData name="Colin Morrison TASC Morrison" userId="9e8379d8aac75974" providerId="LiveId" clId="{BE4BF0FE-762E-42CA-A3EF-DF7DE5EFB7C2}" dt="2024-01-05T15:01:02.443" v="0" actId="20577"/>
      <pc:docMkLst>
        <pc:docMk/>
      </pc:docMkLst>
      <pc:sldChg chg="modSp mod">
        <pc:chgData name="Colin Morrison TASC Morrison" userId="9e8379d8aac75974" providerId="LiveId" clId="{BE4BF0FE-762E-42CA-A3EF-DF7DE5EFB7C2}" dt="2024-01-05T15:01:02.443" v="0" actId="20577"/>
        <pc:sldMkLst>
          <pc:docMk/>
          <pc:sldMk cId="2985729731" sldId="284"/>
        </pc:sldMkLst>
        <pc:spChg chg="mod">
          <ac:chgData name="Colin Morrison TASC Morrison" userId="9e8379d8aac75974" providerId="LiveId" clId="{BE4BF0FE-762E-42CA-A3EF-DF7DE5EFB7C2}" dt="2024-01-05T15:01:02.443" v="0" actId="20577"/>
          <ac:spMkLst>
            <pc:docMk/>
            <pc:sldMk cId="2985729731" sldId="284"/>
            <ac:spMk id="3" creationId="{AE9B1249-A441-4F86-96E1-03DB58831964}"/>
          </ac:spMkLst>
        </pc:spChg>
      </pc:sldChg>
    </pc:docChg>
  </pc:docChgLst>
  <pc:docChgLst>
    <pc:chgData name="Ross Robertson" userId="cb37bfa76ebf819d" providerId="LiveId" clId="{188A1C51-4A4C-CB4F-8204-FB540F96C92D}"/>
    <pc:docChg chg="modSld">
      <pc:chgData name="Ross Robertson" userId="cb37bfa76ebf819d" providerId="LiveId" clId="{188A1C51-4A4C-CB4F-8204-FB540F96C92D}" dt="2019-07-01T08:35:40.889" v="0" actId="12"/>
      <pc:docMkLst>
        <pc:docMk/>
      </pc:docMkLst>
      <pc:sldChg chg="modSp">
        <pc:chgData name="Ross Robertson" userId="cb37bfa76ebf819d" providerId="LiveId" clId="{188A1C51-4A4C-CB4F-8204-FB540F96C92D}" dt="2019-07-01T08:35:40.889" v="0" actId="12"/>
        <pc:sldMkLst>
          <pc:docMk/>
          <pc:sldMk cId="979449192" sldId="256"/>
        </pc:sldMkLst>
        <pc:spChg chg="mod">
          <ac:chgData name="Ross Robertson" userId="cb37bfa76ebf819d" providerId="LiveId" clId="{188A1C51-4A4C-CB4F-8204-FB540F96C92D}" dt="2019-07-01T08:35:40.889" v="0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05/01/2024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05/01/2024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05/01/2024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bhd-23mlo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89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/>
              <a:t>A fair and equal life for girls and boys: Stereotypes and equality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399108"/>
            <a:ext cx="8789883" cy="1970061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give examples of, and can challenge, stereotypes.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show respect for others.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and accept diversity amongst my peers.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843" y="1665270"/>
            <a:ext cx="4619017" cy="35274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Be sensible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C597D-9870-4BF8-AF9E-F0B87FA6E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6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36" y="989046"/>
            <a:ext cx="5406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Don’t cry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AEAB-91BB-44C6-A169-E5F9450EE0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506" y="535238"/>
            <a:ext cx="6316494" cy="63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872"/>
            <a:ext cx="4716294" cy="3871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Be good at fixing things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FB96B-BA7E-4DE0-875B-972728519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148" y="1329537"/>
            <a:ext cx="5017852" cy="3618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Be neat and organised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D0F51-33FA-4AE6-A76E-98E8DDAE4C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873" y="535238"/>
            <a:ext cx="6258128" cy="62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04" y="1162775"/>
            <a:ext cx="4638472" cy="3842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Don’t be affectionate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205C8-3A3C-4274-A0FB-F7EA064DC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0" y="1376033"/>
            <a:ext cx="4920574" cy="3700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Be gentle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FE725-18D0-4F38-BDCA-7E5AF0328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239" y="535238"/>
            <a:ext cx="6322762" cy="63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501"/>
            <a:ext cx="4114800" cy="3618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Take risks and be daring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F2BD4-0881-4E63-9E55-EA917D898C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664" y="1264595"/>
            <a:ext cx="5572328" cy="3531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Love sport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60384-A1AB-4CC8-B2A4-9588DF55A3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79" y="535238"/>
            <a:ext cx="6326221" cy="63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7C6C-F477-41F8-A23A-0E0A7549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76" y="486382"/>
            <a:ext cx="4156400" cy="58699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Boys? Girls?</a:t>
            </a:r>
            <a:endParaRPr lang="en-GB" dirty="0"/>
          </a:p>
          <a:p>
            <a:pPr lvl="0"/>
            <a:r>
              <a:rPr lang="en-GB" dirty="0"/>
              <a:t>Be sensible</a:t>
            </a:r>
          </a:p>
          <a:p>
            <a:pPr lvl="0"/>
            <a:r>
              <a:rPr lang="en-GB" dirty="0"/>
              <a:t>Don’t cry</a:t>
            </a:r>
          </a:p>
          <a:p>
            <a:pPr lvl="0"/>
            <a:r>
              <a:rPr lang="en-GB" dirty="0"/>
              <a:t>Be good at fixing things</a:t>
            </a:r>
          </a:p>
          <a:p>
            <a:pPr lvl="0"/>
            <a:r>
              <a:rPr lang="en-GB" dirty="0"/>
              <a:t>Be neat and organised</a:t>
            </a:r>
          </a:p>
          <a:p>
            <a:pPr lvl="0"/>
            <a:r>
              <a:rPr lang="en-GB" dirty="0"/>
              <a:t>Don’t be affectionate</a:t>
            </a:r>
          </a:p>
          <a:p>
            <a:pPr lvl="0"/>
            <a:r>
              <a:rPr lang="en-GB" dirty="0"/>
              <a:t>Be gentle</a:t>
            </a:r>
          </a:p>
          <a:p>
            <a:pPr lvl="0"/>
            <a:r>
              <a:rPr lang="en-GB" dirty="0"/>
              <a:t>Take risks and be daring</a:t>
            </a:r>
          </a:p>
          <a:p>
            <a:pPr lvl="0"/>
            <a:r>
              <a:rPr lang="en-GB" dirty="0"/>
              <a:t>Love sport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do you really want girls and boys to be able to do equally?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F7201-C371-42D5-9363-D22D7E4F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E2CFA-6BDD-4E72-A850-6E38F22EBB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475" y="2536148"/>
            <a:ext cx="411480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B87FD-A5FE-4C9A-A9E6-0A00BEFC9C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114" y="0"/>
            <a:ext cx="3968885" cy="39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0953" y="2097207"/>
            <a:ext cx="5901447" cy="403540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 </a:t>
            </a:r>
            <a:r>
              <a:rPr lang="en-US" sz="2800" b="1" dirty="0">
                <a:latin typeface="+mn-lt"/>
              </a:rPr>
              <a:t>stereotype</a:t>
            </a:r>
            <a:r>
              <a:rPr lang="en-US" sz="2800" dirty="0">
                <a:latin typeface="+mn-lt"/>
              </a:rPr>
              <a:t> is an idea that people might have about a group of people based on how they look on the outside.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When you stereotype people this is wrong because what is on the outside is only a small part of a person.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Sometimes, what you might think about a group of people might be true for some of them, but to say they are ALL something (and especially something bad), then that’s a stereotype.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0828A6-9BF2-4625-BC14-9B603DAE0A2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0" y="0"/>
            <a:ext cx="5680932" cy="653697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8844" y="6356350"/>
            <a:ext cx="480618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7269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880129A1-13BA-4D2D-899D-E3CE0A5B7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529" y="-136515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5463480"/>
            <a:ext cx="11423515" cy="598595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000" b="1" dirty="0">
                <a:latin typeface="+mn-lt"/>
              </a:rPr>
              <a:t>A mum can find out what sex her baby is before it is born, or find out at the birth when the midwife will say the baby is a girl or a boy</a:t>
            </a:r>
            <a:r>
              <a:rPr lang="en-GB" sz="2000" dirty="0">
                <a:latin typeface="+mn-lt"/>
              </a:rPr>
              <a:t>. </a:t>
            </a:r>
            <a:br>
              <a:rPr lang="en-GB" sz="2000" dirty="0">
                <a:latin typeface="+mn-lt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273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529D06D-6BB9-4C65-969B-03C8B2285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390" y="0"/>
            <a:ext cx="9953220" cy="55986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639" y="5904688"/>
            <a:ext cx="11210925" cy="566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i="1" dirty="0">
                <a:latin typeface="+mn-lt"/>
              </a:rPr>
              <a:t>Help kids learn about gender with Foxy</a:t>
            </a:r>
            <a:r>
              <a:rPr lang="en-US" sz="2800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(duration 2 minutes 30 seconds) </a:t>
            </a:r>
            <a:r>
              <a:rPr lang="en-GB" sz="2800" u="sng" dirty="0">
                <a:latin typeface="+mn-lt"/>
                <a:hlinkClick r:id="rId3"/>
              </a:rPr>
              <a:t>https://youtu.be/lbhd-23mloc</a:t>
            </a:r>
            <a:r>
              <a:rPr lang="en-GB" sz="2800" dirty="0">
                <a:latin typeface="+mn-lt"/>
              </a:rPr>
              <a:t> </a:t>
            </a:r>
            <a:br>
              <a:rPr lang="en-GB" sz="2800" dirty="0">
                <a:latin typeface="+mn-lt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8196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AF30-AC92-4019-85FA-37F9C50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pic>
        <p:nvPicPr>
          <p:cNvPr id="8" name="Picture 7" descr="A girl looking at the camera&#10;&#10;Description automatically generated">
            <a:extLst>
              <a:ext uri="{FF2B5EF4-FFF2-40B4-BE49-F238E27FC236}">
                <a16:creationId xmlns:a16="http://schemas.microsoft.com/office/drawing/2014/main" id="{D2D6B52D-ADFA-40A9-A6BE-8EB1E0BA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" y="1098315"/>
            <a:ext cx="3104606" cy="197142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CFC22A7-9796-45DB-B8CF-6A0EA9B76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107" y="560301"/>
            <a:ext cx="3779293" cy="252267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ACF1DC-7C8C-45F6-B1C5-F12879727B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972" y="1181175"/>
            <a:ext cx="2743200" cy="137160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702F-048E-43D3-B9D5-A8B873A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755"/>
            <a:ext cx="5109950" cy="1789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 </a:t>
            </a:r>
          </a:p>
        </p:txBody>
      </p:sp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1F409B-36B5-48EC-B0BC-F98EBA8747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432" y="3389729"/>
            <a:ext cx="1922557" cy="2880237"/>
          </a:xfrm>
          <a:prstGeom prst="rect">
            <a:avLst/>
          </a:prstGeom>
        </p:spPr>
      </p:pic>
      <p:pic>
        <p:nvPicPr>
          <p:cNvPr id="17" name="Picture 16" descr="A picture containing person, yellow, holding&#10;&#10;Description automatically generated">
            <a:extLst>
              <a:ext uri="{FF2B5EF4-FFF2-40B4-BE49-F238E27FC236}">
                <a16:creationId xmlns:a16="http://schemas.microsoft.com/office/drawing/2014/main" id="{E1AC564C-D681-4901-8258-3AC0D677D2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360" y="3420224"/>
            <a:ext cx="2743200" cy="18310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3C8E0-BA15-4783-A5BA-826DA9DC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rshp.scot</a:t>
            </a:r>
          </a:p>
        </p:txBody>
      </p:sp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475F1FE-7BEB-4580-A181-43A57A464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65" y="3420224"/>
            <a:ext cx="3447137" cy="29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BD997-C5AA-487D-96C6-E175C5ED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B493-9595-4AE7-A441-3691A9E9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428" y="4739796"/>
            <a:ext cx="8713793" cy="15099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Equality is about being fair.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Equality means making sure that every girl and boy, and every woman and man, has the same chances to make the most of their lives and talents. 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93EAA-F747-46E0-8C08-CE0627F3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6717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40" y="4981101"/>
            <a:ext cx="10995919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You are a unique person, you know who you are.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There are no rules about how to be a girl or a boy - be who you want to be.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That’s why we say… in this class, we are all individuals, different, unique and special.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624850-8CF1-4338-9182-6325A84F3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F7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F88E6969-0E08-440A-8218-8EA03110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991C69-3B6C-4F6F-B181-D4D46E80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41604" y="640080"/>
            <a:ext cx="3582641" cy="329184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385113" y="640080"/>
            <a:ext cx="3421774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298CE-6084-4A88-A9A9-B25634A25DE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7967754" y="640080"/>
            <a:ext cx="3582642" cy="3291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CA551C-875A-D94B-9119-4D7083B5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23" y="2305869"/>
            <a:ext cx="3697511" cy="1676603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>
                <a:latin typeface="+mn-lt"/>
              </a:rPr>
              <a:t>Today we are learning about boys and girls having a fair and equal life.</a:t>
            </a:r>
            <a:br>
              <a:rPr lang="en-GB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oy, person, child, young&#10;&#10;Description automatically generated">
            <a:extLst>
              <a:ext uri="{FF2B5EF4-FFF2-40B4-BE49-F238E27FC236}">
                <a16:creationId xmlns:a16="http://schemas.microsoft.com/office/drawing/2014/main" id="{C6D57B0B-44B3-4DF8-86CD-A45B4E25D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AD99D7A-755E-441D-AC88-052D4423DF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20" name="Content Placeholder 6" descr="A dog is posing for the camera&#10;&#10;Description automatically generated">
            <a:extLst>
              <a:ext uri="{FF2B5EF4-FFF2-40B4-BE49-F238E27FC236}">
                <a16:creationId xmlns:a16="http://schemas.microsoft.com/office/drawing/2014/main" id="{84867A95-6F02-401A-A0B5-32F92A40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7544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25" y="1255206"/>
            <a:ext cx="5929134" cy="3554057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n-lt"/>
              </a:rPr>
              <a:t>Have you ever heard someone say “that’s boy’s stuff” or “that’s girl’s stuff”? 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934" y="1255206"/>
            <a:ext cx="3744985" cy="35540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842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25" y="1255206"/>
            <a:ext cx="5929134" cy="3554057"/>
          </a:xfrm>
        </p:spPr>
        <p:txBody>
          <a:bodyPr>
            <a:normAutofit/>
          </a:bodyPr>
          <a:lstStyle/>
          <a:p>
            <a:pPr lvl="0"/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What kinds of things do you hear people say this about? 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Why do you think a person might say such a thing?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934" y="1255206"/>
            <a:ext cx="3744985" cy="35540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203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rshp.scot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0DC24-C43F-9A44-ACAC-310A897F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67" y="1165778"/>
            <a:ext cx="7131599" cy="446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CF32D-0F00-CE48-950E-53C228EAE1F9}"/>
              </a:ext>
            </a:extLst>
          </p:cNvPr>
          <p:cNvSpPr txBox="1"/>
          <p:nvPr/>
        </p:nvSpPr>
        <p:spPr>
          <a:xfrm>
            <a:off x="10023230" y="4759570"/>
            <a:ext cx="3950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Billy Elliot </a:t>
            </a:r>
            <a:r>
              <a:rPr lang="en-US" sz="1200" dirty="0"/>
              <a:t>film, 2000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0DCF3-D649-45CF-B195-992A34BDA5A6}"/>
              </a:ext>
            </a:extLst>
          </p:cNvPr>
          <p:cNvSpPr/>
          <p:nvPr/>
        </p:nvSpPr>
        <p:spPr>
          <a:xfrm>
            <a:off x="867895" y="1921549"/>
            <a:ext cx="3608963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Say you are a boy that likes to do ballet, how would you feel if someone told you, you shouldn’t do it because you are a boy? 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4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rshp.scot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CF32D-0F00-CE48-950E-53C228EAE1F9}"/>
              </a:ext>
            </a:extLst>
          </p:cNvPr>
          <p:cNvSpPr txBox="1"/>
          <p:nvPr/>
        </p:nvSpPr>
        <p:spPr>
          <a:xfrm>
            <a:off x="10023230" y="4759570"/>
            <a:ext cx="3950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Billy Elliot </a:t>
            </a:r>
            <a:r>
              <a:rPr lang="en-US" sz="1200" dirty="0"/>
              <a:t>film, 2000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CEA2E-54D8-4435-B6B0-5E3C3C344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95" y="1029859"/>
            <a:ext cx="7467244" cy="4200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5F02DF-EBEA-4249-A1C7-8DA939FE99B6}"/>
              </a:ext>
            </a:extLst>
          </p:cNvPr>
          <p:cNvSpPr/>
          <p:nvPr/>
        </p:nvSpPr>
        <p:spPr>
          <a:xfrm>
            <a:off x="567447" y="2157212"/>
            <a:ext cx="3644630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Say you were a girl that liked to play football how would you feel if someone told you, you shouldn’t play it, because you are a girl? 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person, brick, outdoor&#10;&#10;Description automatically generated">
            <a:extLst>
              <a:ext uri="{FF2B5EF4-FFF2-40B4-BE49-F238E27FC236}">
                <a16:creationId xmlns:a16="http://schemas.microsoft.com/office/drawing/2014/main" id="{601075B1-166D-4DE0-AB24-EF9DDB1FC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54296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7329" y="6356350"/>
            <a:ext cx="472933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5E39FF-93C2-4BBA-B462-413B5832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A2697-C9F7-4E6B-AE83-E191A7E493B7}"/>
              </a:ext>
            </a:extLst>
          </p:cNvPr>
          <p:cNvSpPr/>
          <p:nvPr/>
        </p:nvSpPr>
        <p:spPr>
          <a:xfrm>
            <a:off x="5277328" y="2164353"/>
            <a:ext cx="4192621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Can you think of any names people call a child if they are doing something that they think the child shouldn’t do, </a:t>
            </a:r>
            <a:r>
              <a:rPr lang="en-US" sz="2400" i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just because they are a boy or a girl?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53" y="1721283"/>
            <a:ext cx="4824920" cy="2807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Boys? Girls? The</a:t>
            </a:r>
            <a:r>
              <a:rPr lang="en-US" dirty="0"/>
              <a:t> </a:t>
            </a:r>
            <a:r>
              <a:rPr lang="en-US" b="1" dirty="0"/>
              <a:t>Gameshow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question is….</a:t>
            </a:r>
          </a:p>
          <a:p>
            <a:pPr marL="0" indent="0">
              <a:buNone/>
            </a:pPr>
            <a:r>
              <a:rPr lang="en-US" b="1" dirty="0"/>
              <a:t>Who might people say this rule should apply to?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6BAEC-B48D-4E79-BF86-881C26753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051" y="261025"/>
            <a:ext cx="6335949" cy="63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717</Words>
  <Application>Microsoft Office PowerPoint</Application>
  <PresentationFormat>Widescreen</PresentationFormat>
  <Paragraphs>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Futura Medium</vt:lpstr>
      <vt:lpstr>Office Theme</vt:lpstr>
      <vt:lpstr>A fair and equal life for girls and boys: Stereotypes and equality </vt:lpstr>
      <vt:lpstr>A mum can find out what sex her baby is before it is born, or find out at the birth when the midwife will say the baby is a girl or a boy.  </vt:lpstr>
      <vt:lpstr>Today we are learning about boys and girls having a fair and equal life. </vt:lpstr>
      <vt:lpstr>Have you ever heard someone say “that’s boy’s stuff” or “that’s girl’s stuff”?   </vt:lpstr>
      <vt:lpstr>  What kinds of things do you hear people say this about?   Why do you think a person might say such a thing?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 stereotype is an idea that people might have about a group of people based on how they look on the outside.   When you stereotype people this is wrong because what is on the outside is only a small part of a person.   Sometimes, what you might think about a group of people might be true for some of them, but to say they are ALL something (and especially something bad), then that’s a stereotype. </vt:lpstr>
      <vt:lpstr>Help kids learn about gender with Foxy (duration 2 minutes 30 seconds) https://youtu.be/lbhd-23mloc  </vt:lpstr>
      <vt:lpstr>PowerPoint Presentation</vt:lpstr>
      <vt:lpstr>PowerPoint Presentation</vt:lpstr>
      <vt:lpstr>You are a unique person, you know who you are.  There are no rules about how to be a girl or a boy - be who you want to be. That’s why we say… 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2.5.1 A fair and equal life for girls and boys: Stereotypes and equality</dc:title>
  <dc:creator>Colin Morrison</dc:creator>
  <cp:lastModifiedBy>Colin Morrison TASC Morrison</cp:lastModifiedBy>
  <cp:revision>4</cp:revision>
  <dcterms:created xsi:type="dcterms:W3CDTF">2019-06-06T09:36:08Z</dcterms:created>
  <dcterms:modified xsi:type="dcterms:W3CDTF">2024-01-05T15:01:11Z</dcterms:modified>
</cp:coreProperties>
</file>