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8"/>
  </p:notesMasterIdLst>
  <p:sldIdLst>
    <p:sldId id="256" r:id="rId2"/>
    <p:sldId id="285" r:id="rId3"/>
    <p:sldId id="289" r:id="rId4"/>
    <p:sldId id="262" r:id="rId5"/>
    <p:sldId id="263" r:id="rId6"/>
    <p:sldId id="272" r:id="rId7"/>
    <p:sldId id="279" r:id="rId8"/>
    <p:sldId id="281" r:id="rId9"/>
    <p:sldId id="280" r:id="rId10"/>
    <p:sldId id="282" r:id="rId11"/>
    <p:sldId id="274" r:id="rId12"/>
    <p:sldId id="286" r:id="rId13"/>
    <p:sldId id="287" r:id="rId14"/>
    <p:sldId id="288" r:id="rId15"/>
    <p:sldId id="28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57"/>
    <p:restoredTop sz="94407"/>
  </p:normalViewPr>
  <p:slideViewPr>
    <p:cSldViewPr snapToGrid="0" snapToObjects="1">
      <p:cViewPr varScale="1">
        <p:scale>
          <a:sx n="59" d="100"/>
          <a:sy n="59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24/08/2023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24/08/2023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24/08/2023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lZyHCT-hdN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1790290"/>
          </a:xfrm>
        </p:spPr>
        <p:txBody>
          <a:bodyPr/>
          <a:lstStyle/>
          <a:p>
            <a:r>
              <a:rPr lang="en-GB" b="1" dirty="0"/>
              <a:t>Stereotypes and Equality</a:t>
            </a:r>
            <a:r>
              <a:rPr lang="en-GB" dirty="0"/>
              <a:t> 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34" y="3327663"/>
            <a:ext cx="9480331" cy="2841910"/>
          </a:xfrm>
        </p:spPr>
        <p:txBody>
          <a:bodyPr>
            <a:normAutofit/>
          </a:bodyPr>
          <a:lstStyle/>
          <a:p>
            <a:pPr lvl="0" algn="l"/>
            <a:r>
              <a:rPr lang="en-GB" dirty="0"/>
              <a:t>I understand that how I look, how I behave, or my aspirations should not be limited by stereotypes, my sex or expectations of what boys and girls should do.</a:t>
            </a:r>
          </a:p>
          <a:p>
            <a:pPr lvl="0" algn="l"/>
            <a:r>
              <a:rPr lang="en-GB" dirty="0"/>
              <a:t>I can give examples of, and can challenge, stereotypes.</a:t>
            </a:r>
          </a:p>
          <a:p>
            <a:pPr lvl="0" algn="l"/>
            <a:r>
              <a:rPr lang="en-GB" dirty="0"/>
              <a:t>I show respect for others and I understand and accept diversity amongst my peers.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F27B9681-1FF8-4920-87FA-90A8843E3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488" r="17736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788488" y="15591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Boys don’t get emotional. Boys don’t cry.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FALSE.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The truth is: They do, and its important that boys and men can show their emotions.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000000"/>
                </a:solidFill>
              </a:rPr>
              <a:t>Man up Means…</a:t>
            </a:r>
            <a:r>
              <a:rPr lang="en-US" sz="2400" i="1" u="sng" dirty="0">
                <a:solidFill>
                  <a:srgbClr val="000000"/>
                </a:solidFill>
              </a:rPr>
              <a:t> </a:t>
            </a:r>
            <a:r>
              <a:rPr lang="en-US" sz="2400" u="sng" dirty="0">
                <a:solidFill>
                  <a:srgbClr val="000000"/>
                </a:solidFill>
                <a:hlinkClick r:id="rId4"/>
              </a:rPr>
              <a:t>https://youtu.be/lZyHCT-hdNs</a:t>
            </a:r>
            <a:r>
              <a:rPr lang="en-US" sz="2400" dirty="0">
                <a:solidFill>
                  <a:srgbClr val="000000"/>
                </a:solidFill>
              </a:rPr>
              <a:t> (duration 47 seconds)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18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EA7A611-DD5D-4B2E-989A-4D19DAD60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is equality?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8319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697F4A-0E1E-4884-AA46-CC7353040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132026" y="-185831"/>
            <a:ext cx="5828376" cy="2135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latin typeface="+mj-lt"/>
                <a:ea typeface="+mj-ea"/>
                <a:cs typeface="+mj-cs"/>
              </a:rPr>
              <a:t>What is equality?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9201A9-0BDD-4980-9442-7A5E65D8C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253406"/>
            <a:ext cx="303950" cy="43511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EA7A611-DD5D-4B2E-989A-4D19DAD60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1" r="30149"/>
          <a:stretch/>
        </p:blipFill>
        <p:spPr>
          <a:xfrm>
            <a:off x="303950" y="1253406"/>
            <a:ext cx="4351188" cy="43511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586879-4139-0B4C-A2BF-DF3C81169703}"/>
              </a:ext>
            </a:extLst>
          </p:cNvPr>
          <p:cNvSpPr txBox="1">
            <a:spLocks/>
          </p:cNvSpPr>
          <p:nvPr/>
        </p:nvSpPr>
        <p:spPr>
          <a:xfrm>
            <a:off x="5132026" y="2001584"/>
            <a:ext cx="5828376" cy="3095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/>
              <a:t>Equality is about making sure that every person has the same chances to make the most of their lives and talents.</a:t>
            </a: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dirty="0"/>
              <a:t>It is also the belief that no one should have poorer life chances because of the way they were born, where they come from, what they believe, or whether they have a disability.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27521" y="6117966"/>
            <a:ext cx="4114800" cy="761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5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06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B81B8-0CF5-442E-ABA5-48A856BF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2984" y="384048"/>
            <a:ext cx="38770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rshp.scot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7590-D812-466A-BC1F-E18107E81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191" y="2885653"/>
            <a:ext cx="4048344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Can you think of any groups of people who might feel discriminated against or stereotyped?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4599E-B9CA-403E-A776-9A1862CE6B9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97"/>
          <a:stretch/>
        </p:blipFill>
        <p:spPr>
          <a:xfrm>
            <a:off x="7535330" y="2154725"/>
            <a:ext cx="3217333" cy="3118823"/>
          </a:xfrm>
          <a:prstGeom prst="rect">
            <a:avLst/>
          </a:prstGeom>
        </p:spPr>
      </p:pic>
      <p:pic>
        <p:nvPicPr>
          <p:cNvPr id="1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1149F8C-62DA-457D-A9B1-C309DCAB2E88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191" y="436110"/>
            <a:ext cx="2589686" cy="24495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66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D863-2FE5-4203-8DCB-92BAF062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1949515"/>
            <a:ext cx="3372258" cy="327232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dirty="0"/>
              <a:t>To believe in equality means that we recognise that certain groups of people like girls and women, LGBT people, people with disabilities or people from Black/Minority Ethnic communities have experienced discrimination. </a:t>
            </a:r>
          </a:p>
          <a:p>
            <a:endParaRPr lang="en-GB" sz="2400" dirty="0"/>
          </a:p>
        </p:txBody>
      </p:sp>
      <p:pic>
        <p:nvPicPr>
          <p:cNvPr id="8" name="Picture 7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E53A5371-C169-4B10-A6AD-08AE3ED4C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9" r="16216" b="2"/>
          <a:stretch/>
        </p:blipFill>
        <p:spPr>
          <a:xfrm>
            <a:off x="4636963" y="1"/>
            <a:ext cx="3731799" cy="3383280"/>
          </a:xfrm>
          <a:prstGeom prst="rect">
            <a:avLst/>
          </a:prstGeom>
        </p:spPr>
      </p:pic>
      <p:pic>
        <p:nvPicPr>
          <p:cNvPr id="10" name="Picture 9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7D7C74E8-BC16-458B-BCEF-5D5A7DB9B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7" r="2" b="37118"/>
          <a:stretch/>
        </p:blipFill>
        <p:spPr>
          <a:xfrm>
            <a:off x="8460201" y="10"/>
            <a:ext cx="3731799" cy="33832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118D2-B82D-4D5D-A7ED-AD204034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5897" y="405350"/>
            <a:ext cx="477671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rshp.scot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143C1B95-945B-4F40-A77E-B256A5ED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27" r="-2" b="5186"/>
          <a:stretch/>
        </p:blipFill>
        <p:spPr>
          <a:xfrm>
            <a:off x="4639055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" r="150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4523-FD2C-474A-B834-5FEC40C06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351" y="101491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Who do I look up to?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Who inspires me to be the best person I can be?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F17FE-B1F9-46CF-80C7-872C97FD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79239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583395" y="241112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100" b="1" dirty="0">
                <a:solidFill>
                  <a:srgbClr val="000000"/>
                </a:solidFill>
                <a:ea typeface="+mj-ea"/>
                <a:cs typeface="+mj-cs"/>
              </a:rPr>
              <a:t>There are no rules about how to be a girl or a boy - be who you want to be. </a:t>
            </a:r>
            <a:endParaRPr lang="en-US" sz="31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5B56E099-3DA3-444E-9D8E-4C3AB08EF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75" r="10745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8759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EDA84CC-3F5D-47E6-89C6-577DEB352A89}"/>
              </a:ext>
            </a:extLst>
          </p:cNvPr>
          <p:cNvPicPr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" r="150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5C05-0CEF-4D55-A765-459A02D4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238951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0000"/>
                </a:solidFill>
              </a:rPr>
              <a:t>Activity</a:t>
            </a:r>
            <a:r>
              <a:rPr lang="en-GB" sz="3200" dirty="0">
                <a:solidFill>
                  <a:srgbClr val="000000"/>
                </a:solidFill>
              </a:rPr>
              <a:t>: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</a:rPr>
              <a:t>Who should be doing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76CC1-FD74-4EC2-9A38-608CEF18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23426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EDA84CC-3F5D-47E6-89C6-577DEB352A89}"/>
              </a:ext>
            </a:extLst>
          </p:cNvPr>
          <p:cNvPicPr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" r="150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5C05-0CEF-4D55-A765-459A02D4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238951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</a:rPr>
              <a:t>What is a stereotype?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76CC1-FD74-4EC2-9A38-608CEF18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4143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9DB294-2072-4E6B-8BB7-287492F3C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8328" y="2223524"/>
            <a:ext cx="4142232" cy="33344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384085" y="1858975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stereotype</a:t>
            </a:r>
            <a:r>
              <a:rPr lang="en-US" sz="2400" dirty="0">
                <a:solidFill>
                  <a:srgbClr val="000000"/>
                </a:solidFill>
              </a:rPr>
              <a:t> is an idea that people might have about a group of other people.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Sometimes, what you might think about a group of people might be true for some of them, but to say they are </a:t>
            </a:r>
            <a:r>
              <a:rPr lang="en-US" sz="2400" b="1" dirty="0">
                <a:solidFill>
                  <a:srgbClr val="000000"/>
                </a:solidFill>
              </a:rPr>
              <a:t>ALL</a:t>
            </a:r>
            <a:r>
              <a:rPr lang="en-US" sz="2400" dirty="0">
                <a:solidFill>
                  <a:srgbClr val="000000"/>
                </a:solidFill>
              </a:rPr>
              <a:t> something (and especially something bad) then that’s a stereotype.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14887" y="6223702"/>
            <a:ext cx="326918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" r="150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090574" y="1292207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Activity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Stereotypes of men </a:t>
            </a:r>
          </a:p>
          <a:p>
            <a:pPr mar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Stereotypes of women</a:t>
            </a:r>
          </a:p>
          <a:p>
            <a:pPr mar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  <a:t>Exploring stereotypes: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  <a:t>Nursery Rhyme</a:t>
            </a:r>
            <a:endParaRPr lang="en-US" sz="24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245886-1EB9-4DE9-BA9E-73F6F8BB7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18" r="26727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586879-4139-0B4C-A2BF-DF3C81169703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What Are Little Boys/Girls Made of?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are little boys made of?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What are little boys made of?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Frogs and snails,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And puppy-dogs' tails;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That's what little boys are made of. 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What are little girls made of?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What are little girls made of?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Sugar and spice,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And all that's nice;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That's what little girls are made of.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77723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b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  <a:t>Science and technology subjects are for boys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  <a:t>Is this true or false?</a:t>
            </a:r>
            <a:endParaRPr lang="en-US" sz="24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monitor, computer, table, indoor&#10;&#10;Description automatically generated">
            <a:extLst>
              <a:ext uri="{FF2B5EF4-FFF2-40B4-BE49-F238E27FC236}">
                <a16:creationId xmlns:a16="http://schemas.microsoft.com/office/drawing/2014/main" id="{E80EF167-78C0-4EDF-997E-2ABFCC186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836" r="18683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8724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picture containing person, indoor, wall, man&#10;&#10;Description automatically generated">
            <a:extLst>
              <a:ext uri="{FF2B5EF4-FFF2-40B4-BE49-F238E27FC236}">
                <a16:creationId xmlns:a16="http://schemas.microsoft.com/office/drawing/2014/main" id="{E73AAEAA-5846-4B27-AF97-78F3C3C96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08" b="22790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586879-4139-0B4C-A2BF-DF3C81169703}"/>
              </a:ext>
            </a:extLst>
          </p:cNvPr>
          <p:cNvSpPr txBox="1">
            <a:spLocks/>
          </p:cNvSpPr>
          <p:nvPr/>
        </p:nvSpPr>
        <p:spPr>
          <a:xfrm>
            <a:off x="5731613" y="1356684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Science and technology subjects are for boys FALSE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The truth is</a:t>
            </a:r>
            <a:r>
              <a:rPr lang="en-US" sz="2400" dirty="0">
                <a:solidFill>
                  <a:srgbClr val="000000"/>
                </a:solidFill>
              </a:rPr>
              <a:t>: Girls and women have been under-represented in these subjects at school, and in University and the workplace.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But things are changing. Girls are choosing these subjects and doing better at school and so becoming students and workers in these areas of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7314958" y="319088"/>
            <a:ext cx="3821723" cy="1784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b="1" dirty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8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b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  <a:t>Boys don’t get emotional. Boys don’t cry.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  <a:t>Is this true or false?</a:t>
            </a:r>
            <a:endParaRPr lang="en-US" sz="24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young person sitting at a beach&#10;&#10;Description automatically generated">
            <a:extLst>
              <a:ext uri="{FF2B5EF4-FFF2-40B4-BE49-F238E27FC236}">
                <a16:creationId xmlns:a16="http://schemas.microsoft.com/office/drawing/2014/main" id="{98A9269C-6743-47C4-BAB5-6F18BF96B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05" r="13955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78691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Futura Medium</vt:lpstr>
      <vt:lpstr>Helvetica Neue Medium</vt:lpstr>
      <vt:lpstr>Office Theme</vt:lpstr>
      <vt:lpstr>Stereotypes and Equality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Stereotypes and Equality</dc:title>
  <dc:creator>Colin Morrison</dc:creator>
  <cp:lastModifiedBy>Colin Morrison TASC Morrison</cp:lastModifiedBy>
  <cp:revision>2</cp:revision>
  <dcterms:created xsi:type="dcterms:W3CDTF">2020-03-25T11:37:06Z</dcterms:created>
  <dcterms:modified xsi:type="dcterms:W3CDTF">2023-08-24T07:51:22Z</dcterms:modified>
</cp:coreProperties>
</file>