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1"/>
  </p:sldMasterIdLst>
  <p:notesMasterIdLst>
    <p:notesMasterId r:id="rId16"/>
  </p:notesMasterIdLst>
  <p:sldIdLst>
    <p:sldId id="256" r:id="rId2"/>
    <p:sldId id="261" r:id="rId3"/>
    <p:sldId id="262" r:id="rId4"/>
    <p:sldId id="263" r:id="rId5"/>
    <p:sldId id="269" r:id="rId6"/>
    <p:sldId id="270" r:id="rId7"/>
    <p:sldId id="264" r:id="rId8"/>
    <p:sldId id="271" r:id="rId9"/>
    <p:sldId id="266" r:id="rId10"/>
    <p:sldId id="272" r:id="rId11"/>
    <p:sldId id="267" r:id="rId12"/>
    <p:sldId id="268" r:id="rId13"/>
    <p:sldId id="273" r:id="rId14"/>
    <p:sldId id="26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451"/>
    <p:restoredTop sz="94422"/>
  </p:normalViewPr>
  <p:slideViewPr>
    <p:cSldViewPr snapToGrid="0" snapToObjects="1">
      <p:cViewPr varScale="1">
        <p:scale>
          <a:sx n="59" d="100"/>
          <a:sy n="59" d="100"/>
        </p:scale>
        <p:origin x="6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lin Morrison TASC Morrison" userId="9e8379d8aac75974" providerId="LiveId" clId="{29189B3E-3DC7-4105-A6B8-3549127EA4DB}"/>
    <pc:docChg chg="modSld">
      <pc:chgData name="Colin Morrison TASC Morrison" userId="9e8379d8aac75974" providerId="LiveId" clId="{29189B3E-3DC7-4105-A6B8-3549127EA4DB}" dt="2024-01-11T12:52:48.247" v="3" actId="20577"/>
      <pc:docMkLst>
        <pc:docMk/>
      </pc:docMkLst>
      <pc:sldChg chg="modSp mod">
        <pc:chgData name="Colin Morrison TASC Morrison" userId="9e8379d8aac75974" providerId="LiveId" clId="{29189B3E-3DC7-4105-A6B8-3549127EA4DB}" dt="2024-01-11T12:52:48.247" v="3" actId="20577"/>
        <pc:sldMkLst>
          <pc:docMk/>
          <pc:sldMk cId="979449192" sldId="256"/>
        </pc:sldMkLst>
        <pc:spChg chg="mod">
          <ac:chgData name="Colin Morrison TASC Morrison" userId="9e8379d8aac75974" providerId="LiveId" clId="{29189B3E-3DC7-4105-A6B8-3549127EA4DB}" dt="2024-01-11T12:52:48.247" v="3" actId="20577"/>
          <ac:spMkLst>
            <pc:docMk/>
            <pc:sldMk cId="979449192" sldId="256"/>
            <ac:spMk id="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C4DEC2-D373-C144-9989-E48E3CF07E99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FF0F7F-A767-6F44-8124-CE485D4C9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738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F0F7F-A767-6F44-8124-CE485D4C9FE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257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12EAA-BA00-2147-ABD6-74B03946A8D6}" type="datetime1">
              <a:rPr lang="en-GB" smtClean="0"/>
              <a:t>11/01/2024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0A56C-63C6-2C4E-A356-F272D297E791}" type="datetime1">
              <a:rPr lang="en-GB" smtClean="0"/>
              <a:t>11/01/2024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AF4B7-5C40-B147-BA95-9C339BAB8859}" type="datetime1">
              <a:rPr lang="en-GB" smtClean="0"/>
              <a:t>11/01/2024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6705F-C3EB-FF4F-87E5-9C46E36743D0}" type="datetime1">
              <a:rPr lang="en-GB" smtClean="0"/>
              <a:t>11/01/2024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DC1C7-0CCE-9F40-AD83-72FAAD15F1AB}" type="datetime1">
              <a:rPr lang="en-GB" smtClean="0"/>
              <a:t>11/01/2024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9FA1B-12CC-2041-8555-EC33A6D58207}" type="datetime1">
              <a:rPr lang="en-GB" smtClean="0"/>
              <a:t>11/01/2024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E377C-CC5F-A249-8F15-9711F1AB9308}" type="datetime1">
              <a:rPr lang="en-GB" smtClean="0"/>
              <a:t>11/01/2024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B2607-D85E-5542-928B-D3CCCE2355D1}" type="datetime1">
              <a:rPr lang="en-GB" smtClean="0"/>
              <a:t>11/01/2024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9C97-0E73-5743-AB91-3CA412E8CD33}" type="datetime1">
              <a:rPr lang="en-GB" smtClean="0"/>
              <a:t>11/01/2024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252E4-20F1-EA48-8DD4-61F9E212110B}" type="datetime1">
              <a:rPr lang="en-GB" smtClean="0"/>
              <a:t>11/01/2024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153BB-8561-924D-A6E8-6BB383B31666}" type="datetime1">
              <a:rPr lang="en-GB" smtClean="0"/>
              <a:t>11/01/2024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27B188-933C-F54B-A7A5-8CEBDC99A23F}" type="datetime1">
              <a:rPr lang="en-GB" smtClean="0"/>
              <a:t>11/01/2024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988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C799903-48D5-4A31-A1A2-541072D977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8EFFF109-FC58-4FD3-BE05-9775A1310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818889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508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E1B96AD6-92A9-4273-A62B-96A1C3E0BA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811477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1792" y="1161288"/>
            <a:ext cx="3602736" cy="452628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3600" dirty="0">
                <a:latin typeface="+mn-lt"/>
              </a:rPr>
              <a:t>Romantic and Loving Relationships: </a:t>
            </a:r>
            <a:r>
              <a:rPr lang="en-US" sz="36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Love</a:t>
            </a:r>
            <a:endParaRPr lang="en-US" sz="3600" kern="1200" dirty="0">
              <a:solidFill>
                <a:schemeClr val="tx1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102049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34149" y="932688"/>
            <a:ext cx="5916603" cy="49926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dirty="0"/>
              <a:t>I can talk about the importance of communication, honesty and trust in relationships.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dirty="0"/>
              <a:t>I can talk about the kind of partner I would want to involved with</a:t>
            </a:r>
            <a:r>
              <a:rPr lang="en-US"/>
              <a:t>, and </a:t>
            </a:r>
            <a:r>
              <a:rPr lang="en-US" dirty="0"/>
              <a:t>what I would bring to a relationship.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dirty="0"/>
              <a:t>I understand that adults can be married, in a civil partnership or live together. 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dirty="0"/>
              <a:t>I am developing skills and confidence to make decisions about the relationships I want.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434147" y="6356350"/>
            <a:ext cx="45720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9794491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FC3D2873-2194-4FB0-BFBA-7E7EEB9848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Content Placeholder 8" descr="A person holding a baby&#10;&#10;Description automatically generated">
            <a:extLst>
              <a:ext uri="{FF2B5EF4-FFF2-40B4-BE49-F238E27FC236}">
                <a16:creationId xmlns:a16="http://schemas.microsoft.com/office/drawing/2014/main" id="{5EA97CDE-3EE7-4CFD-92D7-DE37683DABB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29321" y="10"/>
            <a:ext cx="3662680" cy="3401558"/>
          </a:xfrm>
          <a:custGeom>
            <a:avLst/>
            <a:gdLst/>
            <a:ahLst/>
            <a:cxnLst/>
            <a:rect l="l" t="t" r="r" b="b"/>
            <a:pathLst>
              <a:path w="3662680" h="3401568">
                <a:moveTo>
                  <a:pt x="0" y="0"/>
                </a:moveTo>
                <a:lnTo>
                  <a:pt x="3662680" y="0"/>
                </a:lnTo>
                <a:lnTo>
                  <a:pt x="3662680" y="3401568"/>
                </a:lnTo>
                <a:lnTo>
                  <a:pt x="774527" y="3401568"/>
                </a:lnTo>
                <a:lnTo>
                  <a:pt x="769892" y="3133175"/>
                </a:lnTo>
                <a:cubicBezTo>
                  <a:pt x="732577" y="2055441"/>
                  <a:pt x="492520" y="1056020"/>
                  <a:pt x="104445" y="215033"/>
                </a:cubicBezTo>
                <a:close/>
              </a:path>
            </a:pathLst>
          </a:custGeom>
        </p:spPr>
      </p:pic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15314" y="10"/>
            <a:ext cx="4118110" cy="3401558"/>
          </a:xfrm>
          <a:custGeom>
            <a:avLst/>
            <a:gdLst/>
            <a:ahLst/>
            <a:cxnLst/>
            <a:rect l="l" t="t" r="r" b="b"/>
            <a:pathLst>
              <a:path w="4118110" h="3401568">
                <a:moveTo>
                  <a:pt x="0" y="0"/>
                </a:moveTo>
                <a:lnTo>
                  <a:pt x="3343575" y="0"/>
                </a:lnTo>
                <a:lnTo>
                  <a:pt x="3448028" y="215050"/>
                </a:lnTo>
                <a:cubicBezTo>
                  <a:pt x="3836103" y="1056037"/>
                  <a:pt x="4076161" y="2055458"/>
                  <a:pt x="4113475" y="3133192"/>
                </a:cubicBezTo>
                <a:lnTo>
                  <a:pt x="4118110" y="3401568"/>
                </a:lnTo>
                <a:lnTo>
                  <a:pt x="801224" y="3401568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</p:spPr>
      </p:pic>
      <p:pic>
        <p:nvPicPr>
          <p:cNvPr id="11" name="Picture 10" descr="A person wearing a hat&#10;&#10;Description automatically generated">
            <a:extLst>
              <a:ext uri="{FF2B5EF4-FFF2-40B4-BE49-F238E27FC236}">
                <a16:creationId xmlns:a16="http://schemas.microsoft.com/office/drawing/2014/main" id="{2AC8E06C-CC76-4B0B-B663-A96A875D637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5168353" y="3456432"/>
            <a:ext cx="7023646" cy="3401568"/>
          </a:xfrm>
          <a:custGeom>
            <a:avLst/>
            <a:gdLst/>
            <a:ahLst/>
            <a:cxnLst/>
            <a:rect l="l" t="t" r="r" b="b"/>
            <a:pathLst>
              <a:path w="7023646" h="3401568">
                <a:moveTo>
                  <a:pt x="749132" y="0"/>
                </a:moveTo>
                <a:lnTo>
                  <a:pt x="7023646" y="0"/>
                </a:lnTo>
                <a:lnTo>
                  <a:pt x="7023646" y="3401568"/>
                </a:lnTo>
                <a:lnTo>
                  <a:pt x="0" y="3401568"/>
                </a:lnTo>
                <a:lnTo>
                  <a:pt x="79008" y="3238906"/>
                </a:lnTo>
                <a:cubicBezTo>
                  <a:pt x="502362" y="2321466"/>
                  <a:pt x="749563" y="1215476"/>
                  <a:pt x="749563" y="24956"/>
                </a:cubicBezTo>
                <a:close/>
              </a:path>
            </a:pathLst>
          </a:custGeom>
        </p:spPr>
      </p:pic>
      <p:sp useBgFill="1">
        <p:nvSpPr>
          <p:cNvPr id="27" name="Freeform: Shape 26">
            <a:extLst>
              <a:ext uri="{FF2B5EF4-FFF2-40B4-BE49-F238E27FC236}">
                <a16:creationId xmlns:a16="http://schemas.microsoft.com/office/drawing/2014/main" id="{B228652A-FD81-4A3C-B164-2012BF4EE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927943" cy="6858000"/>
          </a:xfrm>
          <a:custGeom>
            <a:avLst/>
            <a:gdLst>
              <a:gd name="connsiteX0" fmla="*/ 0 w 5927943"/>
              <a:gd name="connsiteY0" fmla="*/ 0 h 6858000"/>
              <a:gd name="connsiteX1" fmla="*/ 5129522 w 5927943"/>
              <a:gd name="connsiteY1" fmla="*/ 0 h 6858000"/>
              <a:gd name="connsiteX2" fmla="*/ 5289639 w 5927943"/>
              <a:gd name="connsiteY2" fmla="*/ 323150 h 6858000"/>
              <a:gd name="connsiteX3" fmla="*/ 5927943 w 5927943"/>
              <a:gd name="connsiteY3" fmla="*/ 3476847 h 6858000"/>
              <a:gd name="connsiteX4" fmla="*/ 5289639 w 5927943"/>
              <a:gd name="connsiteY4" fmla="*/ 6630545 h 6858000"/>
              <a:gd name="connsiteX5" fmla="*/ 5176937 w 5927943"/>
              <a:gd name="connsiteY5" fmla="*/ 6858000 h 6858000"/>
              <a:gd name="connsiteX6" fmla="*/ 0 w 592794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27943" h="6858000">
                <a:moveTo>
                  <a:pt x="0" y="0"/>
                </a:moveTo>
                <a:lnTo>
                  <a:pt x="5129522" y="0"/>
                </a:lnTo>
                <a:lnTo>
                  <a:pt x="5289639" y="323150"/>
                </a:lnTo>
                <a:cubicBezTo>
                  <a:pt x="5692631" y="1223391"/>
                  <a:pt x="5927943" y="2308646"/>
                  <a:pt x="5927943" y="3476847"/>
                </a:cubicBezTo>
                <a:cubicBezTo>
                  <a:pt x="5927943" y="4645048"/>
                  <a:pt x="5692631" y="5730304"/>
                  <a:pt x="5289639" y="6630545"/>
                </a:cubicBezTo>
                <a:lnTo>
                  <a:pt x="517693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29" name="Freeform: Shape 28">
            <a:extLst>
              <a:ext uri="{FF2B5EF4-FFF2-40B4-BE49-F238E27FC236}">
                <a16:creationId xmlns:a16="http://schemas.microsoft.com/office/drawing/2014/main" id="{FE8F25D8-4980-4C67-9E0C-7BE94C9CBF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917310" cy="6858000"/>
          </a:xfrm>
          <a:custGeom>
            <a:avLst/>
            <a:gdLst>
              <a:gd name="connsiteX0" fmla="*/ 0 w 5917310"/>
              <a:gd name="connsiteY0" fmla="*/ 0 h 6858000"/>
              <a:gd name="connsiteX1" fmla="*/ 5118889 w 5917310"/>
              <a:gd name="connsiteY1" fmla="*/ 0 h 6858000"/>
              <a:gd name="connsiteX2" fmla="*/ 5279006 w 5917310"/>
              <a:gd name="connsiteY2" fmla="*/ 323150 h 6858000"/>
              <a:gd name="connsiteX3" fmla="*/ 5917310 w 5917310"/>
              <a:gd name="connsiteY3" fmla="*/ 3476847 h 6858000"/>
              <a:gd name="connsiteX4" fmla="*/ 5279006 w 5917310"/>
              <a:gd name="connsiteY4" fmla="*/ 6630545 h 6858000"/>
              <a:gd name="connsiteX5" fmla="*/ 5166304 w 5917310"/>
              <a:gd name="connsiteY5" fmla="*/ 6858000 h 6858000"/>
              <a:gd name="connsiteX6" fmla="*/ 0 w 591731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17310" h="6858000">
                <a:moveTo>
                  <a:pt x="0" y="0"/>
                </a:moveTo>
                <a:lnTo>
                  <a:pt x="5118889" y="0"/>
                </a:lnTo>
                <a:lnTo>
                  <a:pt x="5279006" y="323150"/>
                </a:lnTo>
                <a:cubicBezTo>
                  <a:pt x="5681998" y="1223391"/>
                  <a:pt x="5917310" y="2308646"/>
                  <a:pt x="5917310" y="3476847"/>
                </a:cubicBezTo>
                <a:cubicBezTo>
                  <a:pt x="5917310" y="4645048"/>
                  <a:pt x="5681998" y="5730304"/>
                  <a:pt x="5279006" y="6630545"/>
                </a:cubicBezTo>
                <a:lnTo>
                  <a:pt x="5166304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912" y="1527048"/>
            <a:ext cx="5020056" cy="277063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200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What does Commitment mean?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A214C69-1234-4E5D-91CD-BEA0020425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67989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86E49C8-40C0-4E80-BAC0-9A66298F1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098" y="4461119"/>
            <a:ext cx="5019074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92455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33052049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7" name="Oval 6"/>
          <p:cNvSpPr/>
          <p:nvPr/>
        </p:nvSpPr>
        <p:spPr>
          <a:xfrm>
            <a:off x="8065591" y="1752599"/>
            <a:ext cx="3352800" cy="3352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126410" y="1903087"/>
            <a:ext cx="375267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2800" b="1" dirty="0"/>
              <a:t>Commitment </a:t>
            </a:r>
            <a:r>
              <a:rPr lang="en-GB" sz="2800" dirty="0"/>
              <a:t>is about the decision that one loves someone else, and in the long term, the commitment to maintain that love. </a:t>
            </a:r>
            <a:endParaRPr lang="en-US" sz="2800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8065591" y="3151186"/>
            <a:ext cx="3157278" cy="555625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GB" sz="7200" b="1" dirty="0"/>
              <a:t>Commitment</a:t>
            </a:r>
          </a:p>
        </p:txBody>
      </p:sp>
      <p:pic>
        <p:nvPicPr>
          <p:cNvPr id="3" name="Picture 2" descr="A picture containing clipart&#10;&#10;Description automatically generated">
            <a:extLst>
              <a:ext uri="{FF2B5EF4-FFF2-40B4-BE49-F238E27FC236}">
                <a16:creationId xmlns:a16="http://schemas.microsoft.com/office/drawing/2014/main" id="{4BD04179-1D42-4FCF-BA77-AF4FF597F19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874" y="-2"/>
            <a:ext cx="40097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8291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5" name="Oval 4"/>
          <p:cNvSpPr/>
          <p:nvPr/>
        </p:nvSpPr>
        <p:spPr>
          <a:xfrm>
            <a:off x="3276600" y="800100"/>
            <a:ext cx="3352800" cy="3352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638800" y="819150"/>
            <a:ext cx="3352800" cy="3352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19600" y="2832100"/>
            <a:ext cx="3352800" cy="3352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10760" y="1507456"/>
            <a:ext cx="329565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2400" b="1" dirty="0"/>
              <a:t>Intimacy </a:t>
            </a:r>
            <a:r>
              <a:rPr lang="en-GB" sz="2400" dirty="0"/>
              <a:t>means feelings of closeness, connectedness, and </a:t>
            </a:r>
            <a:r>
              <a:rPr lang="en-GB" sz="2400" dirty="0" err="1"/>
              <a:t>bondedness</a:t>
            </a:r>
            <a:r>
              <a:rPr lang="en-GB" sz="2400" dirty="0"/>
              <a:t> in loving relationships. It is the experience of warmth in a loving relationship. 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7942118" y="4191000"/>
            <a:ext cx="34099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2400" b="1" dirty="0"/>
              <a:t>Commitment </a:t>
            </a:r>
            <a:r>
              <a:rPr lang="en-GB" sz="2400" dirty="0"/>
              <a:t>is about the decision that one loves someone else, and in the long term, the commitment to maintain that love. 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9107893" y="1264048"/>
            <a:ext cx="27813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2400" b="1" dirty="0"/>
              <a:t>Passion </a:t>
            </a:r>
            <a:r>
              <a:rPr lang="en-GB" sz="2400" dirty="0"/>
              <a:t>refers to the strong feelings we have that lead to romance and physical attraction and possibly to having sex. </a:t>
            </a:r>
            <a:endParaRPr lang="en-US" sz="2400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3057525" y="2082622"/>
            <a:ext cx="3067050" cy="555625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en-GB" sz="7200" b="1" dirty="0">
                <a:latin typeface="+mj-lt"/>
              </a:rPr>
              <a:t>Intimacy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6124575" y="2092147"/>
            <a:ext cx="3067050" cy="555625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GB" sz="7200" b="1" dirty="0">
                <a:latin typeface="+mj-lt"/>
              </a:rPr>
              <a:t>Passion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4562475" y="4382819"/>
            <a:ext cx="3067050" cy="555625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GB" sz="7200" b="1">
                <a:latin typeface="+mj-lt"/>
              </a:rPr>
              <a:t>Commitment</a:t>
            </a:r>
            <a:endParaRPr lang="en-GB" sz="7200" b="1" dirty="0">
              <a:latin typeface="+mj-lt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4419600" y="3548498"/>
            <a:ext cx="1990725" cy="277813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GB" sz="7200" b="1" dirty="0">
                <a:latin typeface="+mj-lt"/>
              </a:rPr>
              <a:t>Relationship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5881687" y="3548498"/>
            <a:ext cx="1990725" cy="277813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GB" sz="7200" b="1" dirty="0">
                <a:latin typeface="+mj-lt"/>
              </a:rPr>
              <a:t>Relationship</a:t>
            </a: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 rot="5400000">
            <a:off x="5330192" y="2011110"/>
            <a:ext cx="1615347" cy="259167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GB" sz="7200" b="1">
                <a:latin typeface="+mj-lt"/>
              </a:rPr>
              <a:t>Relationship</a:t>
            </a:r>
            <a:endParaRPr lang="en-GB" sz="7200" b="1" dirty="0">
              <a:latin typeface="+mj-lt"/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5142502" y="2978854"/>
            <a:ext cx="1990725" cy="277813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GB" sz="7200" b="1" dirty="0">
                <a:latin typeface="+mj-lt"/>
              </a:rPr>
              <a:t>Love</a:t>
            </a:r>
          </a:p>
        </p:txBody>
      </p:sp>
    </p:spTree>
    <p:extLst>
      <p:ext uri="{BB962C8B-B14F-4D97-AF65-F5344CB8AC3E}">
        <p14:creationId xmlns:p14="http://schemas.microsoft.com/office/powerpoint/2010/main" val="32724634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8F7AFB9A-7364-478C-B48B-8523CDD9AE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5" name="Freeform: Shape 14">
            <a:extLst>
              <a:ext uri="{FF2B5EF4-FFF2-40B4-BE49-F238E27FC236}">
                <a16:creationId xmlns:a16="http://schemas.microsoft.com/office/drawing/2014/main" id="{36678033-86B6-40E6-BE90-78D8ED4E3A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6096002" cy="6858000"/>
          </a:xfrm>
          <a:custGeom>
            <a:avLst/>
            <a:gdLst>
              <a:gd name="connsiteX0" fmla="*/ 0 w 6096002"/>
              <a:gd name="connsiteY0" fmla="*/ 0 h 6858000"/>
              <a:gd name="connsiteX1" fmla="*/ 4885967 w 6096002"/>
              <a:gd name="connsiteY1" fmla="*/ 0 h 6858000"/>
              <a:gd name="connsiteX2" fmla="*/ 4946007 w 6096002"/>
              <a:gd name="connsiteY2" fmla="*/ 69271 h 6858000"/>
              <a:gd name="connsiteX3" fmla="*/ 6096002 w 6096002"/>
              <a:gd name="connsiteY3" fmla="*/ 3429000 h 6858000"/>
              <a:gd name="connsiteX4" fmla="*/ 4946007 w 6096002"/>
              <a:gd name="connsiteY4" fmla="*/ 6788730 h 6858000"/>
              <a:gd name="connsiteX5" fmla="*/ 4885967 w 6096002"/>
              <a:gd name="connsiteY5" fmla="*/ 6858000 h 6858000"/>
              <a:gd name="connsiteX6" fmla="*/ 0 w 609600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2" h="6858000">
                <a:moveTo>
                  <a:pt x="0" y="0"/>
                </a:moveTo>
                <a:lnTo>
                  <a:pt x="4885967" y="0"/>
                </a:lnTo>
                <a:lnTo>
                  <a:pt x="4946007" y="69271"/>
                </a:lnTo>
                <a:cubicBezTo>
                  <a:pt x="5656533" y="929100"/>
                  <a:pt x="6096002" y="2116944"/>
                  <a:pt x="6096002" y="3429000"/>
                </a:cubicBezTo>
                <a:cubicBezTo>
                  <a:pt x="6096002" y="4741056"/>
                  <a:pt x="5656533" y="5928900"/>
                  <a:pt x="4946007" y="6788730"/>
                </a:cubicBezTo>
                <a:lnTo>
                  <a:pt x="4885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7" name="Freeform: Shape 16">
            <a:extLst>
              <a:ext uri="{FF2B5EF4-FFF2-40B4-BE49-F238E27FC236}">
                <a16:creationId xmlns:a16="http://schemas.microsoft.com/office/drawing/2014/main" id="{D2542E1A-076E-4A34-BB67-2BF961754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85370" cy="6858000"/>
          </a:xfrm>
          <a:custGeom>
            <a:avLst/>
            <a:gdLst>
              <a:gd name="connsiteX0" fmla="*/ 0 w 6085370"/>
              <a:gd name="connsiteY0" fmla="*/ 0 h 6858000"/>
              <a:gd name="connsiteX1" fmla="*/ 4875335 w 6085370"/>
              <a:gd name="connsiteY1" fmla="*/ 0 h 6858000"/>
              <a:gd name="connsiteX2" fmla="*/ 4935375 w 6085370"/>
              <a:gd name="connsiteY2" fmla="*/ 69271 h 6858000"/>
              <a:gd name="connsiteX3" fmla="*/ 6085370 w 6085370"/>
              <a:gd name="connsiteY3" fmla="*/ 3429000 h 6858000"/>
              <a:gd name="connsiteX4" fmla="*/ 4935375 w 6085370"/>
              <a:gd name="connsiteY4" fmla="*/ 6788730 h 6858000"/>
              <a:gd name="connsiteX5" fmla="*/ 4875335 w 6085370"/>
              <a:gd name="connsiteY5" fmla="*/ 6858000 h 6858000"/>
              <a:gd name="connsiteX6" fmla="*/ 0 w 60853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5370" h="6858000">
                <a:moveTo>
                  <a:pt x="0" y="0"/>
                </a:moveTo>
                <a:lnTo>
                  <a:pt x="4875335" y="0"/>
                </a:lnTo>
                <a:lnTo>
                  <a:pt x="4935375" y="69271"/>
                </a:lnTo>
                <a:cubicBezTo>
                  <a:pt x="5645901" y="929100"/>
                  <a:pt x="6085370" y="2116944"/>
                  <a:pt x="6085370" y="3429000"/>
                </a:cubicBezTo>
                <a:cubicBezTo>
                  <a:pt x="6085370" y="4741056"/>
                  <a:pt x="5645901" y="5928900"/>
                  <a:pt x="4935375" y="6788730"/>
                </a:cubicBezTo>
                <a:lnTo>
                  <a:pt x="4875335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913" y="859536"/>
            <a:ext cx="4832802" cy="1243584"/>
          </a:xfrm>
        </p:spPr>
        <p:txBody>
          <a:bodyPr>
            <a:normAutofit/>
          </a:bodyPr>
          <a:lstStyle/>
          <a:p>
            <a:r>
              <a:rPr lang="en-GB" sz="2800" b="1" dirty="0">
                <a:latin typeface="+mn-lt"/>
              </a:rPr>
              <a:t>Intimacy, Passion and Commitment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5C56826-D4E5-42ED-8529-079651CB30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5214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2095FCE-EF05-4443-B97A-85DEE3A5C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2" y="2185062"/>
            <a:ext cx="498348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38912" y="2512611"/>
            <a:ext cx="5144307" cy="3664351"/>
          </a:xfrm>
        </p:spPr>
        <p:txBody>
          <a:bodyPr>
            <a:normAutofit/>
          </a:bodyPr>
          <a:lstStyle/>
          <a:p>
            <a:pPr lvl="0"/>
            <a:r>
              <a:rPr lang="en-GB" dirty="0"/>
              <a:t>Do you think there is more to love than these three things?</a:t>
            </a:r>
          </a:p>
          <a:p>
            <a:pPr lvl="0"/>
            <a:r>
              <a:rPr lang="en-GB" dirty="0"/>
              <a:t>Is one more or less important to you?</a:t>
            </a:r>
          </a:p>
          <a:p>
            <a:pPr lvl="0"/>
            <a:r>
              <a:rPr lang="en-GB" dirty="0"/>
              <a:t>Thinking about passion…. Does that have to mean having sex? </a:t>
            </a:r>
          </a:p>
          <a:p>
            <a:pPr lvl="0"/>
            <a:r>
              <a:rPr lang="en-GB" dirty="0"/>
              <a:t>Is sex necessary for love?</a:t>
            </a:r>
          </a:p>
          <a:p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8276" y="517600"/>
            <a:ext cx="2933902" cy="2743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1" y="2842522"/>
            <a:ext cx="6268123" cy="3525819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96000" y="6356350"/>
            <a:ext cx="3880104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13028526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8F7AFB9A-7364-478C-B48B-8523CDD9AE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1" name="Freeform: Shape 20">
            <a:extLst>
              <a:ext uri="{FF2B5EF4-FFF2-40B4-BE49-F238E27FC236}">
                <a16:creationId xmlns:a16="http://schemas.microsoft.com/office/drawing/2014/main" id="{36678033-86B6-40E6-BE90-78D8ED4E3A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6096002" cy="6858000"/>
          </a:xfrm>
          <a:custGeom>
            <a:avLst/>
            <a:gdLst>
              <a:gd name="connsiteX0" fmla="*/ 0 w 6096002"/>
              <a:gd name="connsiteY0" fmla="*/ 0 h 6858000"/>
              <a:gd name="connsiteX1" fmla="*/ 4885967 w 6096002"/>
              <a:gd name="connsiteY1" fmla="*/ 0 h 6858000"/>
              <a:gd name="connsiteX2" fmla="*/ 4946007 w 6096002"/>
              <a:gd name="connsiteY2" fmla="*/ 69271 h 6858000"/>
              <a:gd name="connsiteX3" fmla="*/ 6096002 w 6096002"/>
              <a:gd name="connsiteY3" fmla="*/ 3429000 h 6858000"/>
              <a:gd name="connsiteX4" fmla="*/ 4946007 w 6096002"/>
              <a:gd name="connsiteY4" fmla="*/ 6788730 h 6858000"/>
              <a:gd name="connsiteX5" fmla="*/ 4885967 w 6096002"/>
              <a:gd name="connsiteY5" fmla="*/ 6858000 h 6858000"/>
              <a:gd name="connsiteX6" fmla="*/ 0 w 609600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2" h="6858000">
                <a:moveTo>
                  <a:pt x="0" y="0"/>
                </a:moveTo>
                <a:lnTo>
                  <a:pt x="4885967" y="0"/>
                </a:lnTo>
                <a:lnTo>
                  <a:pt x="4946007" y="69271"/>
                </a:lnTo>
                <a:cubicBezTo>
                  <a:pt x="5656533" y="929100"/>
                  <a:pt x="6096002" y="2116944"/>
                  <a:pt x="6096002" y="3429000"/>
                </a:cubicBezTo>
                <a:cubicBezTo>
                  <a:pt x="6096002" y="4741056"/>
                  <a:pt x="5656533" y="5928900"/>
                  <a:pt x="4946007" y="6788730"/>
                </a:cubicBezTo>
                <a:lnTo>
                  <a:pt x="4885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3" name="Freeform: Shape 22">
            <a:extLst>
              <a:ext uri="{FF2B5EF4-FFF2-40B4-BE49-F238E27FC236}">
                <a16:creationId xmlns:a16="http://schemas.microsoft.com/office/drawing/2014/main" id="{D2542E1A-076E-4A34-BB67-2BF961754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85370" cy="6858000"/>
          </a:xfrm>
          <a:custGeom>
            <a:avLst/>
            <a:gdLst>
              <a:gd name="connsiteX0" fmla="*/ 0 w 6085370"/>
              <a:gd name="connsiteY0" fmla="*/ 0 h 6858000"/>
              <a:gd name="connsiteX1" fmla="*/ 4875335 w 6085370"/>
              <a:gd name="connsiteY1" fmla="*/ 0 h 6858000"/>
              <a:gd name="connsiteX2" fmla="*/ 4935375 w 6085370"/>
              <a:gd name="connsiteY2" fmla="*/ 69271 h 6858000"/>
              <a:gd name="connsiteX3" fmla="*/ 6085370 w 6085370"/>
              <a:gd name="connsiteY3" fmla="*/ 3429000 h 6858000"/>
              <a:gd name="connsiteX4" fmla="*/ 4935375 w 6085370"/>
              <a:gd name="connsiteY4" fmla="*/ 6788730 h 6858000"/>
              <a:gd name="connsiteX5" fmla="*/ 4875335 w 6085370"/>
              <a:gd name="connsiteY5" fmla="*/ 6858000 h 6858000"/>
              <a:gd name="connsiteX6" fmla="*/ 0 w 60853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5370" h="6858000">
                <a:moveTo>
                  <a:pt x="0" y="0"/>
                </a:moveTo>
                <a:lnTo>
                  <a:pt x="4875335" y="0"/>
                </a:lnTo>
                <a:lnTo>
                  <a:pt x="4935375" y="69271"/>
                </a:lnTo>
                <a:cubicBezTo>
                  <a:pt x="5645901" y="929100"/>
                  <a:pt x="6085370" y="2116944"/>
                  <a:pt x="6085370" y="3429000"/>
                </a:cubicBezTo>
                <a:cubicBezTo>
                  <a:pt x="6085370" y="4741056"/>
                  <a:pt x="5645901" y="5928900"/>
                  <a:pt x="4935375" y="6788730"/>
                </a:cubicBezTo>
                <a:lnTo>
                  <a:pt x="4875335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5C56826-D4E5-42ED-8529-079651CB30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5214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2095FCE-EF05-4443-B97A-85DEE3A5C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2" y="2185062"/>
            <a:ext cx="498348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1161826" y="2512611"/>
            <a:ext cx="4109889" cy="36643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/>
              <a:t>So, how important is the idea or the experience of love to young people today? </a:t>
            </a: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715FA4F5-43CA-4773-9A79-651FF7AED6EA}"/>
              </a:ext>
            </a:extLst>
          </p:cNvPr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7639763" y="517600"/>
            <a:ext cx="3090929" cy="2743200"/>
          </a:xfrm>
          <a:prstGeom prst="rect">
            <a:avLst/>
          </a:prstGeom>
        </p:spPr>
      </p:pic>
      <p:pic>
        <p:nvPicPr>
          <p:cNvPr id="3" name="Picture 2" descr="A picture containing table, indoor, sitting, white&#10;&#10;Description automatically generated">
            <a:extLst>
              <a:ext uri="{FF2B5EF4-FFF2-40B4-BE49-F238E27FC236}">
                <a16:creationId xmlns:a16="http://schemas.microsoft.com/office/drawing/2014/main" id="{1583139A-4511-46C9-B8BC-5478F57CD75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7368" y="3811974"/>
            <a:ext cx="5135719" cy="1977252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96000" y="6356350"/>
            <a:ext cx="3880104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15739540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device&#10;&#10;Description automatically generated">
            <a:extLst>
              <a:ext uri="{FF2B5EF4-FFF2-40B4-BE49-F238E27FC236}">
                <a16:creationId xmlns:a16="http://schemas.microsoft.com/office/drawing/2014/main" id="{2B4AE9FA-E257-44F9-893A-C86D7041C6D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16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cxnSp>
        <p:nvCxnSpPr>
          <p:cNvPr id="17" name="Straight Connector 11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516" y="3417573"/>
            <a:ext cx="4593021" cy="2619839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GB" sz="4800" b="1" dirty="0"/>
              <a:t>What is love? </a:t>
            </a:r>
            <a:endParaRPr lang="en-US" sz="4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216573" y="6144611"/>
            <a:ext cx="3069020" cy="36197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1000">
                <a:solidFill>
                  <a:schemeClr val="tx1"/>
                </a:solidFill>
              </a:rPr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539075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8930" y="1532966"/>
            <a:ext cx="5127029" cy="46908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400" b="1" dirty="0"/>
              <a:t>The ingredients of a loving relationship </a:t>
            </a:r>
            <a:endParaRPr lang="en-US" sz="4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48929" y="6356350"/>
            <a:ext cx="5127030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/>
              <a:t>rshp.scot</a:t>
            </a:r>
          </a:p>
        </p:txBody>
      </p:sp>
      <p:pic>
        <p:nvPicPr>
          <p:cNvPr id="5" name="Picture 4" descr="A picture containing indoor, table&#10;&#10;Description automatically generated">
            <a:extLst>
              <a:ext uri="{FF2B5EF4-FFF2-40B4-BE49-F238E27FC236}">
                <a16:creationId xmlns:a16="http://schemas.microsoft.com/office/drawing/2014/main" id="{CAFF8B3E-BE1F-4453-9AFD-AD55DEA431E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0612" y="10"/>
            <a:ext cx="6101387" cy="6857990"/>
          </a:xfrm>
          <a:prstGeom prst="rect">
            <a:avLst/>
          </a:prstGeom>
          <a:effectLst/>
        </p:spPr>
      </p:pic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72D0040C-A2D0-4DA0-9C17-1F5DAC6F2615}"/>
              </a:ext>
            </a:extLst>
          </p:cNvPr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51433" y="3012141"/>
            <a:ext cx="3683146" cy="343992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8773895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94AA2BD-2E3F-4B1D-8127-5744B81153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BD02261-2DC8-4AA8-9E16-7751AE892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D752CF2-2291-40B5-B462-C17B174C1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480" y="2286000"/>
            <a:ext cx="43891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332" y="882662"/>
            <a:ext cx="4498848" cy="883711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en-GB" sz="2400" b="1" dirty="0"/>
              <a:t>‘What does it mean to love someone?’ </a:t>
            </a:r>
          </a:p>
          <a:p>
            <a:pPr marL="0" indent="0">
              <a:buNone/>
            </a:pPr>
            <a:r>
              <a:rPr lang="en-GB" sz="2400" b="1" dirty="0"/>
              <a:t>A theory of love.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01952" y="6356350"/>
            <a:ext cx="3017520" cy="365125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rshp.scot</a:t>
            </a:r>
          </a:p>
        </p:txBody>
      </p:sp>
      <p:pic>
        <p:nvPicPr>
          <p:cNvPr id="6" name="Picture 5" descr="A picture containing metalware&#10;&#10;Description automatically generated">
            <a:extLst>
              <a:ext uri="{FF2B5EF4-FFF2-40B4-BE49-F238E27FC236}">
                <a16:creationId xmlns:a16="http://schemas.microsoft.com/office/drawing/2014/main" id="{1B729A26-2AC1-4923-965F-61A79CBC999C}"/>
              </a:ext>
            </a:extLst>
          </p:cNvPr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0339"/>
          <a:stretch/>
        </p:blipFill>
        <p:spPr>
          <a:xfrm>
            <a:off x="5308052" y="10"/>
            <a:ext cx="6883948" cy="685799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11480" y="2507090"/>
            <a:ext cx="45657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400" dirty="0"/>
              <a:t>Robert Sternberg, from Yale University in the United States, says that love is made up of 3 things in a relationship. He says a couple needs at least 2 of these to have a good enough relationship, but to be in love with someone, all 3 need to be present.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628246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5" name="Oval 4"/>
          <p:cNvSpPr/>
          <p:nvPr/>
        </p:nvSpPr>
        <p:spPr>
          <a:xfrm>
            <a:off x="3276600" y="800100"/>
            <a:ext cx="3352800" cy="3352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638800" y="819150"/>
            <a:ext cx="3352800" cy="3352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19600" y="2832100"/>
            <a:ext cx="3352800" cy="3352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3057525" y="2082622"/>
            <a:ext cx="3067050" cy="555625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en-GB" sz="7200" b="1" dirty="0">
                <a:latin typeface="+mj-lt"/>
              </a:rPr>
              <a:t>Intimacy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6124575" y="2092147"/>
            <a:ext cx="3067050" cy="555625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GB" sz="7200" b="1" dirty="0">
                <a:latin typeface="+mj-lt"/>
              </a:rPr>
              <a:t>Passion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4562475" y="4382819"/>
            <a:ext cx="3067050" cy="555625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GB" sz="7200" b="1">
                <a:latin typeface="+mj-lt"/>
              </a:rPr>
              <a:t>Commitment</a:t>
            </a:r>
            <a:endParaRPr lang="en-GB" sz="7200" b="1" dirty="0">
              <a:latin typeface="+mj-lt"/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5142502" y="2978854"/>
            <a:ext cx="1990725" cy="277813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GB" sz="7200" b="1" dirty="0">
                <a:latin typeface="+mj-lt"/>
              </a:rPr>
              <a:t>Love</a:t>
            </a:r>
          </a:p>
        </p:txBody>
      </p:sp>
    </p:spTree>
    <p:extLst>
      <p:ext uri="{BB962C8B-B14F-4D97-AF65-F5344CB8AC3E}">
        <p14:creationId xmlns:p14="http://schemas.microsoft.com/office/powerpoint/2010/main" val="41048535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D50F262-343C-4101-AB3C-9DA1072F73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16130" y="-2"/>
            <a:ext cx="4375870" cy="6858000"/>
          </a:xfrm>
          <a:custGeom>
            <a:avLst/>
            <a:gdLst/>
            <a:ahLst/>
            <a:cxnLst/>
            <a:rect l="l" t="t" r="r" b="b"/>
            <a:pathLst>
              <a:path w="4375870" h="6858000">
                <a:moveTo>
                  <a:pt x="4441" y="0"/>
                </a:moveTo>
                <a:lnTo>
                  <a:pt x="4375870" y="0"/>
                </a:lnTo>
                <a:lnTo>
                  <a:pt x="4375870" y="23"/>
                </a:lnTo>
                <a:lnTo>
                  <a:pt x="4375870" y="6858000"/>
                </a:lnTo>
                <a:lnTo>
                  <a:pt x="0" y="6858000"/>
                </a:lnTo>
                <a:lnTo>
                  <a:pt x="106674" y="6638378"/>
                </a:lnTo>
                <a:cubicBezTo>
                  <a:pt x="530028" y="5720938"/>
                  <a:pt x="777229" y="4614948"/>
                  <a:pt x="777229" y="3424428"/>
                </a:cubicBezTo>
                <a:cubicBezTo>
                  <a:pt x="777229" y="2233909"/>
                  <a:pt x="530028" y="1127919"/>
                  <a:pt x="106674" y="210478"/>
                </a:cubicBezTo>
                <a:close/>
              </a:path>
            </a:pathLst>
          </a:custGeom>
        </p:spPr>
      </p:pic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95404" y="33"/>
            <a:ext cx="4942298" cy="6857999"/>
          </a:xfrm>
          <a:custGeom>
            <a:avLst/>
            <a:gdLst/>
            <a:ahLst/>
            <a:cxnLst/>
            <a:rect l="l" t="t" r="r" b="b"/>
            <a:pathLst>
              <a:path w="4942298" h="6857999">
                <a:moveTo>
                  <a:pt x="0" y="0"/>
                </a:moveTo>
                <a:lnTo>
                  <a:pt x="4164238" y="0"/>
                </a:lnTo>
                <a:lnTo>
                  <a:pt x="4271743" y="210478"/>
                </a:lnTo>
                <a:cubicBezTo>
                  <a:pt x="4695097" y="1127919"/>
                  <a:pt x="4942298" y="2233909"/>
                  <a:pt x="4942298" y="3424428"/>
                </a:cubicBezTo>
                <a:cubicBezTo>
                  <a:pt x="4942298" y="4614948"/>
                  <a:pt x="4695097" y="5720938"/>
                  <a:pt x="4271743" y="6638378"/>
                </a:cubicBezTo>
                <a:lnTo>
                  <a:pt x="4159568" y="6857999"/>
                </a:lnTo>
                <a:lnTo>
                  <a:pt x="49488" y="6857999"/>
                </a:lnTo>
                <a:lnTo>
                  <a:pt x="119616" y="6721637"/>
                </a:lnTo>
                <a:cubicBezTo>
                  <a:pt x="540124" y="5863919"/>
                  <a:pt x="796416" y="4724528"/>
                  <a:pt x="796416" y="3474162"/>
                </a:cubicBezTo>
                <a:cubicBezTo>
                  <a:pt x="796416" y="2140439"/>
                  <a:pt x="504812" y="932979"/>
                  <a:pt x="33352" y="58950"/>
                </a:cubicBezTo>
                <a:close/>
              </a:path>
            </a:pathLst>
          </a:custGeom>
        </p:spPr>
      </p:pic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6A0924B3-0260-445E-AFD7-9533C0D1B3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397136" cy="6858000"/>
          </a:xfrm>
          <a:custGeom>
            <a:avLst/>
            <a:gdLst>
              <a:gd name="connsiteX0" fmla="*/ 0 w 4397136"/>
              <a:gd name="connsiteY0" fmla="*/ 0 h 6858000"/>
              <a:gd name="connsiteX1" fmla="*/ 3599069 w 4397136"/>
              <a:gd name="connsiteY1" fmla="*/ 0 h 6858000"/>
              <a:gd name="connsiteX2" fmla="*/ 3634072 w 4397136"/>
              <a:gd name="connsiteY2" fmla="*/ 58977 h 6858000"/>
              <a:gd name="connsiteX3" fmla="*/ 4397136 w 4397136"/>
              <a:gd name="connsiteY3" fmla="*/ 3474189 h 6858000"/>
              <a:gd name="connsiteX4" fmla="*/ 3802221 w 4397136"/>
              <a:gd name="connsiteY4" fmla="*/ 6546415 h 6858000"/>
              <a:gd name="connsiteX5" fmla="*/ 3649466 w 4397136"/>
              <a:gd name="connsiteY5" fmla="*/ 6858000 h 6858000"/>
              <a:gd name="connsiteX6" fmla="*/ 0 w 4397136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7136" h="6858000">
                <a:moveTo>
                  <a:pt x="0" y="0"/>
                </a:moveTo>
                <a:lnTo>
                  <a:pt x="3599069" y="0"/>
                </a:lnTo>
                <a:lnTo>
                  <a:pt x="3634072" y="58977"/>
                </a:lnTo>
                <a:cubicBezTo>
                  <a:pt x="4105532" y="933006"/>
                  <a:pt x="4397136" y="2140466"/>
                  <a:pt x="4397136" y="3474189"/>
                </a:cubicBezTo>
                <a:cubicBezTo>
                  <a:pt x="4397136" y="4641197"/>
                  <a:pt x="4173877" y="5711534"/>
                  <a:pt x="3802221" y="6546415"/>
                </a:cubicBezTo>
                <a:lnTo>
                  <a:pt x="3649466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6" name="Freeform: Shape 15">
            <a:extLst>
              <a:ext uri="{FF2B5EF4-FFF2-40B4-BE49-F238E27FC236}">
                <a16:creationId xmlns:a16="http://schemas.microsoft.com/office/drawing/2014/main" id="{7C34E8CB-B972-4A94-8469-315C10C2A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386504" cy="6858000"/>
          </a:xfrm>
          <a:custGeom>
            <a:avLst/>
            <a:gdLst>
              <a:gd name="connsiteX0" fmla="*/ 0 w 4386504"/>
              <a:gd name="connsiteY0" fmla="*/ 0 h 6858000"/>
              <a:gd name="connsiteX1" fmla="*/ 3588437 w 4386504"/>
              <a:gd name="connsiteY1" fmla="*/ 0 h 6858000"/>
              <a:gd name="connsiteX2" fmla="*/ 3623440 w 4386504"/>
              <a:gd name="connsiteY2" fmla="*/ 58977 h 6858000"/>
              <a:gd name="connsiteX3" fmla="*/ 4386504 w 4386504"/>
              <a:gd name="connsiteY3" fmla="*/ 3474189 h 6858000"/>
              <a:gd name="connsiteX4" fmla="*/ 3791589 w 4386504"/>
              <a:gd name="connsiteY4" fmla="*/ 6546415 h 6858000"/>
              <a:gd name="connsiteX5" fmla="*/ 3638834 w 4386504"/>
              <a:gd name="connsiteY5" fmla="*/ 6858000 h 6858000"/>
              <a:gd name="connsiteX6" fmla="*/ 0 w 438650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6504" h="6858000">
                <a:moveTo>
                  <a:pt x="0" y="0"/>
                </a:moveTo>
                <a:lnTo>
                  <a:pt x="3588437" y="0"/>
                </a:lnTo>
                <a:lnTo>
                  <a:pt x="3623440" y="58977"/>
                </a:lnTo>
                <a:cubicBezTo>
                  <a:pt x="4094900" y="933006"/>
                  <a:pt x="4386504" y="2140466"/>
                  <a:pt x="4386504" y="3474189"/>
                </a:cubicBezTo>
                <a:cubicBezTo>
                  <a:pt x="4386504" y="4641197"/>
                  <a:pt x="4163245" y="5711534"/>
                  <a:pt x="3791589" y="6546415"/>
                </a:cubicBezTo>
                <a:lnTo>
                  <a:pt x="3638834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913" y="1511589"/>
            <a:ext cx="3430958" cy="289643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What does Intimacy mean?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14A821F-8663-46BA-8CC0-D4C44F639F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67989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venir Next LT Pro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7EF550F-47CE-4FB2-9DAC-12AD835C8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2" y="4544568"/>
            <a:ext cx="341496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999924" y="6356350"/>
            <a:ext cx="3675888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38410933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5" name="Oval 4"/>
          <p:cNvSpPr/>
          <p:nvPr/>
        </p:nvSpPr>
        <p:spPr>
          <a:xfrm>
            <a:off x="7898887" y="1678781"/>
            <a:ext cx="3352800" cy="3352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853632" y="1800908"/>
            <a:ext cx="387979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2800" b="1" dirty="0"/>
              <a:t>Intimacy </a:t>
            </a:r>
            <a:r>
              <a:rPr lang="en-GB" sz="2800" dirty="0"/>
              <a:t>means feelings of closeness, connectedness, and bondedness in loving relationships. It is the experience of warmth in a loving relationship. </a:t>
            </a:r>
            <a:endParaRPr lang="en-US" sz="2800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7981487" y="3077368"/>
            <a:ext cx="3067050" cy="555625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en-GB" sz="7200" b="1" dirty="0">
                <a:latin typeface="+mj-lt"/>
              </a:rPr>
              <a:t>Intimacy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191B37D-CFAF-442B-BD84-824D93C82EF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9" y="0"/>
            <a:ext cx="35591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0282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1D50F262-343C-4101-AB3C-9DA1072F73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outdoor, person, woman, phone&#10;&#10;Description automatically generated">
            <a:extLst>
              <a:ext uri="{FF2B5EF4-FFF2-40B4-BE49-F238E27FC236}">
                <a16:creationId xmlns:a16="http://schemas.microsoft.com/office/drawing/2014/main" id="{4B2BCA04-E3A4-41DD-8864-A42F2C3A796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16130" y="-2"/>
            <a:ext cx="4375870" cy="6858000"/>
          </a:xfrm>
          <a:custGeom>
            <a:avLst/>
            <a:gdLst/>
            <a:ahLst/>
            <a:cxnLst/>
            <a:rect l="l" t="t" r="r" b="b"/>
            <a:pathLst>
              <a:path w="4375870" h="6858000">
                <a:moveTo>
                  <a:pt x="4441" y="0"/>
                </a:moveTo>
                <a:lnTo>
                  <a:pt x="4375870" y="0"/>
                </a:lnTo>
                <a:lnTo>
                  <a:pt x="4375870" y="23"/>
                </a:lnTo>
                <a:lnTo>
                  <a:pt x="4375870" y="6858000"/>
                </a:lnTo>
                <a:lnTo>
                  <a:pt x="0" y="6858000"/>
                </a:lnTo>
                <a:lnTo>
                  <a:pt x="106674" y="6638378"/>
                </a:lnTo>
                <a:cubicBezTo>
                  <a:pt x="530028" y="5720938"/>
                  <a:pt x="777229" y="4614948"/>
                  <a:pt x="777229" y="3424428"/>
                </a:cubicBezTo>
                <a:cubicBezTo>
                  <a:pt x="777229" y="2233909"/>
                  <a:pt x="530028" y="1127919"/>
                  <a:pt x="106674" y="210478"/>
                </a:cubicBezTo>
                <a:close/>
              </a:path>
            </a:pathLst>
          </a:custGeom>
        </p:spPr>
      </p:pic>
      <p:pic>
        <p:nvPicPr>
          <p:cNvPr id="5" name="Content Placeholder 4" descr="A person lying on a bed&#10;&#10;Description automatically generated">
            <a:extLst>
              <a:ext uri="{FF2B5EF4-FFF2-40B4-BE49-F238E27FC236}">
                <a16:creationId xmlns:a16="http://schemas.microsoft.com/office/drawing/2014/main" id="{9A2E2923-605E-42EF-9099-65CA848F3E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3595404" y="33"/>
            <a:ext cx="4942298" cy="6857999"/>
          </a:xfrm>
          <a:custGeom>
            <a:avLst/>
            <a:gdLst/>
            <a:ahLst/>
            <a:cxnLst/>
            <a:rect l="l" t="t" r="r" b="b"/>
            <a:pathLst>
              <a:path w="4942298" h="6857999">
                <a:moveTo>
                  <a:pt x="0" y="0"/>
                </a:moveTo>
                <a:lnTo>
                  <a:pt x="4164238" y="0"/>
                </a:lnTo>
                <a:lnTo>
                  <a:pt x="4271743" y="210478"/>
                </a:lnTo>
                <a:cubicBezTo>
                  <a:pt x="4695097" y="1127919"/>
                  <a:pt x="4942298" y="2233909"/>
                  <a:pt x="4942298" y="3424428"/>
                </a:cubicBezTo>
                <a:cubicBezTo>
                  <a:pt x="4942298" y="4614948"/>
                  <a:pt x="4695097" y="5720938"/>
                  <a:pt x="4271743" y="6638378"/>
                </a:cubicBezTo>
                <a:lnTo>
                  <a:pt x="4159568" y="6857999"/>
                </a:lnTo>
                <a:lnTo>
                  <a:pt x="49488" y="6857999"/>
                </a:lnTo>
                <a:lnTo>
                  <a:pt x="119616" y="6721637"/>
                </a:lnTo>
                <a:cubicBezTo>
                  <a:pt x="540124" y="5863919"/>
                  <a:pt x="796416" y="4724528"/>
                  <a:pt x="796416" y="3474162"/>
                </a:cubicBezTo>
                <a:cubicBezTo>
                  <a:pt x="796416" y="2140439"/>
                  <a:pt x="504812" y="932979"/>
                  <a:pt x="33352" y="58950"/>
                </a:cubicBezTo>
                <a:close/>
              </a:path>
            </a:pathLst>
          </a:custGeom>
        </p:spPr>
      </p:pic>
      <p:sp useBgFill="1">
        <p:nvSpPr>
          <p:cNvPr id="25" name="Freeform: Shape 24">
            <a:extLst>
              <a:ext uri="{FF2B5EF4-FFF2-40B4-BE49-F238E27FC236}">
                <a16:creationId xmlns:a16="http://schemas.microsoft.com/office/drawing/2014/main" id="{6A0924B3-0260-445E-AFD7-9533C0D1B3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397136" cy="6858000"/>
          </a:xfrm>
          <a:custGeom>
            <a:avLst/>
            <a:gdLst>
              <a:gd name="connsiteX0" fmla="*/ 0 w 4397136"/>
              <a:gd name="connsiteY0" fmla="*/ 0 h 6858000"/>
              <a:gd name="connsiteX1" fmla="*/ 3599069 w 4397136"/>
              <a:gd name="connsiteY1" fmla="*/ 0 h 6858000"/>
              <a:gd name="connsiteX2" fmla="*/ 3634072 w 4397136"/>
              <a:gd name="connsiteY2" fmla="*/ 58977 h 6858000"/>
              <a:gd name="connsiteX3" fmla="*/ 4397136 w 4397136"/>
              <a:gd name="connsiteY3" fmla="*/ 3474189 h 6858000"/>
              <a:gd name="connsiteX4" fmla="*/ 3802221 w 4397136"/>
              <a:gd name="connsiteY4" fmla="*/ 6546415 h 6858000"/>
              <a:gd name="connsiteX5" fmla="*/ 3649466 w 4397136"/>
              <a:gd name="connsiteY5" fmla="*/ 6858000 h 6858000"/>
              <a:gd name="connsiteX6" fmla="*/ 0 w 4397136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7136" h="6858000">
                <a:moveTo>
                  <a:pt x="0" y="0"/>
                </a:moveTo>
                <a:lnTo>
                  <a:pt x="3599069" y="0"/>
                </a:lnTo>
                <a:lnTo>
                  <a:pt x="3634072" y="58977"/>
                </a:lnTo>
                <a:cubicBezTo>
                  <a:pt x="4105532" y="933006"/>
                  <a:pt x="4397136" y="2140466"/>
                  <a:pt x="4397136" y="3474189"/>
                </a:cubicBezTo>
                <a:cubicBezTo>
                  <a:pt x="4397136" y="4641197"/>
                  <a:pt x="4173877" y="5711534"/>
                  <a:pt x="3802221" y="6546415"/>
                </a:cubicBezTo>
                <a:lnTo>
                  <a:pt x="3649466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7" name="Freeform: Shape 26">
            <a:extLst>
              <a:ext uri="{FF2B5EF4-FFF2-40B4-BE49-F238E27FC236}">
                <a16:creationId xmlns:a16="http://schemas.microsoft.com/office/drawing/2014/main" id="{7C34E8CB-B972-4A94-8469-315C10C2A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386504" cy="6858000"/>
          </a:xfrm>
          <a:custGeom>
            <a:avLst/>
            <a:gdLst>
              <a:gd name="connsiteX0" fmla="*/ 0 w 4386504"/>
              <a:gd name="connsiteY0" fmla="*/ 0 h 6858000"/>
              <a:gd name="connsiteX1" fmla="*/ 3588437 w 4386504"/>
              <a:gd name="connsiteY1" fmla="*/ 0 h 6858000"/>
              <a:gd name="connsiteX2" fmla="*/ 3623440 w 4386504"/>
              <a:gd name="connsiteY2" fmla="*/ 58977 h 6858000"/>
              <a:gd name="connsiteX3" fmla="*/ 4386504 w 4386504"/>
              <a:gd name="connsiteY3" fmla="*/ 3474189 h 6858000"/>
              <a:gd name="connsiteX4" fmla="*/ 3791589 w 4386504"/>
              <a:gd name="connsiteY4" fmla="*/ 6546415 h 6858000"/>
              <a:gd name="connsiteX5" fmla="*/ 3638834 w 4386504"/>
              <a:gd name="connsiteY5" fmla="*/ 6858000 h 6858000"/>
              <a:gd name="connsiteX6" fmla="*/ 0 w 438650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6504" h="6858000">
                <a:moveTo>
                  <a:pt x="0" y="0"/>
                </a:moveTo>
                <a:lnTo>
                  <a:pt x="3588437" y="0"/>
                </a:lnTo>
                <a:lnTo>
                  <a:pt x="3623440" y="58977"/>
                </a:lnTo>
                <a:cubicBezTo>
                  <a:pt x="4094900" y="933006"/>
                  <a:pt x="4386504" y="2140466"/>
                  <a:pt x="4386504" y="3474189"/>
                </a:cubicBezTo>
                <a:cubicBezTo>
                  <a:pt x="4386504" y="4641197"/>
                  <a:pt x="4163245" y="5711534"/>
                  <a:pt x="3791589" y="6546415"/>
                </a:cubicBezTo>
                <a:lnTo>
                  <a:pt x="3638834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913" y="1511589"/>
            <a:ext cx="3430958" cy="289643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200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What does Passion mean?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14A821F-8663-46BA-8CC0-D4C44F639F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67989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venir Next LT Pro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7EF550F-47CE-4FB2-9DAC-12AD835C8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2" y="4544568"/>
            <a:ext cx="341496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999924" y="6356350"/>
            <a:ext cx="3675888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12012691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Oval 5"/>
          <p:cNvSpPr/>
          <p:nvPr/>
        </p:nvSpPr>
        <p:spPr>
          <a:xfrm>
            <a:off x="7932419" y="1769009"/>
            <a:ext cx="3352800" cy="3352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259582" y="1909962"/>
            <a:ext cx="308267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2800" b="1" dirty="0"/>
              <a:t>Passion </a:t>
            </a:r>
            <a:r>
              <a:rPr lang="en-GB" sz="2800" dirty="0"/>
              <a:t>refers to the strong feelings we have that lead to romance and physical attraction and possibly to having sex. </a:t>
            </a:r>
            <a:endParaRPr lang="en-US" sz="2800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8088722" y="3167596"/>
            <a:ext cx="3040193" cy="555625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GB" sz="7200" b="1" dirty="0"/>
              <a:t>Passion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776F6F7-EC4F-4A67-ACDB-75D208B6383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836" y="35234"/>
            <a:ext cx="39733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5519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430</Words>
  <Application>Microsoft Office PowerPoint</Application>
  <PresentationFormat>Widescreen</PresentationFormat>
  <Paragraphs>54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Avenir Next LT Pro</vt:lpstr>
      <vt:lpstr>Calibri</vt:lpstr>
      <vt:lpstr>Calibri Light</vt:lpstr>
      <vt:lpstr>Office Theme</vt:lpstr>
      <vt:lpstr>Romantic and Loving Relationships: Love</vt:lpstr>
      <vt:lpstr>PowerPoint Presentation</vt:lpstr>
      <vt:lpstr>PowerPoint Presentation</vt:lpstr>
      <vt:lpstr>PowerPoint Presentation</vt:lpstr>
      <vt:lpstr>PowerPoint Presentation</vt:lpstr>
      <vt:lpstr>What does Intimacy mean?</vt:lpstr>
      <vt:lpstr>PowerPoint Presentation</vt:lpstr>
      <vt:lpstr>What does Passion mean?</vt:lpstr>
      <vt:lpstr>PowerPoint Presentation</vt:lpstr>
      <vt:lpstr>What does Commitment mean?</vt:lpstr>
      <vt:lpstr>PowerPoint Presentation</vt:lpstr>
      <vt:lpstr>PowerPoint Presentation</vt:lpstr>
      <vt:lpstr>Intimacy, Passion and Commitment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Love</dc:title>
  <dc:creator>Colin Morrison</dc:creator>
  <cp:lastModifiedBy>Colin Morrison TASC Morrison</cp:lastModifiedBy>
  <cp:revision>3</cp:revision>
  <dcterms:created xsi:type="dcterms:W3CDTF">2020-04-09T13:30:21Z</dcterms:created>
  <dcterms:modified xsi:type="dcterms:W3CDTF">2024-01-11T12:52:50Z</dcterms:modified>
</cp:coreProperties>
</file>