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5"/>
  </p:notesMasterIdLst>
  <p:sldIdLst>
    <p:sldId id="256" r:id="rId2"/>
    <p:sldId id="292" r:id="rId3"/>
    <p:sldId id="293" r:id="rId4"/>
    <p:sldId id="265" r:id="rId5"/>
    <p:sldId id="271" r:id="rId6"/>
    <p:sldId id="309" r:id="rId7"/>
    <p:sldId id="310" r:id="rId8"/>
    <p:sldId id="311" r:id="rId9"/>
    <p:sldId id="312" r:id="rId10"/>
    <p:sldId id="27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87" r:id="rId27"/>
    <p:sldId id="266" r:id="rId28"/>
    <p:sldId id="267" r:id="rId29"/>
    <p:sldId id="268" r:id="rId30"/>
    <p:sldId id="289" r:id="rId31"/>
    <p:sldId id="269" r:id="rId32"/>
    <p:sldId id="270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79" d="100"/>
          <a:sy n="79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952AEDCD-5B12-4977-BA53-D6A452321379}"/>
    <pc:docChg chg="modSld">
      <pc:chgData name="Colin Morrison" userId="9e8379d8aac75974" providerId="LiveId" clId="{952AEDCD-5B12-4977-BA53-D6A452321379}" dt="2019-07-01T14:28:53.254" v="5" actId="20577"/>
      <pc:docMkLst>
        <pc:docMk/>
      </pc:docMkLst>
      <pc:sldChg chg="modSp">
        <pc:chgData name="Colin Morrison" userId="9e8379d8aac75974" providerId="LiveId" clId="{952AEDCD-5B12-4977-BA53-D6A452321379}" dt="2019-07-01T14:28:53.254" v="5" actId="20577"/>
        <pc:sldMkLst>
          <pc:docMk/>
          <pc:sldMk cId="979449192" sldId="256"/>
        </pc:sldMkLst>
        <pc:spChg chg="mod">
          <ac:chgData name="Colin Morrison" userId="9e8379d8aac75974" providerId="LiveId" clId="{952AEDCD-5B12-4977-BA53-D6A452321379}" dt="2019-07-01T14:28:53.254" v="5" actId="2057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01/07/2019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01/07/2019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ildline.org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485" y="1510588"/>
            <a:ext cx="9137515" cy="1420238"/>
          </a:xfrm>
        </p:spPr>
        <p:txBody>
          <a:bodyPr>
            <a:normAutofit fontScale="90000"/>
          </a:bodyPr>
          <a:lstStyle/>
          <a:p>
            <a:r>
              <a:rPr lang="en-GB" b="1"/>
              <a:t>Gender </a:t>
            </a:r>
            <a:r>
              <a:rPr lang="en-GB" b="1" dirty="0"/>
              <a:t>Equality: 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85751"/>
            <a:ext cx="9144000" cy="2723219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GB" dirty="0"/>
              <a:t>I can talk about what equality means to me.</a:t>
            </a:r>
          </a:p>
          <a:p>
            <a:pPr lvl="0" algn="l"/>
            <a:r>
              <a:rPr lang="en-GB" dirty="0"/>
              <a:t>I can explain what the law says about gender equality and sex discrimination.</a:t>
            </a:r>
          </a:p>
          <a:p>
            <a:pPr lvl="0" algn="l"/>
            <a:r>
              <a:rPr lang="en-GB" dirty="0"/>
              <a:t>I know that learning and work environments must be places of equality and safety for me.</a:t>
            </a:r>
          </a:p>
          <a:p>
            <a:pPr lvl="0" algn="l"/>
            <a:r>
              <a:rPr lang="en-GB" dirty="0"/>
              <a:t>I am building skills and confidence to seek information, support or help when I need it and if my rights are infringed. </a:t>
            </a:r>
          </a:p>
          <a:p>
            <a:pPr algn="l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C39E6C8-5CA7-4AE8-9A34-EE2BC3F67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B097-BA96-419D-8F10-696BA180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60884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Activity:</a:t>
            </a:r>
          </a:p>
          <a:p>
            <a:pPr marL="0" indent="0">
              <a:buNone/>
            </a:pPr>
            <a:r>
              <a:rPr lang="en-GB" b="1" dirty="0"/>
              <a:t>Red Card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An equal relationship is one where one person doesn’t use power to put down or control their partner.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914ED-82CB-4F63-BF45-6BD9FD50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93194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114800" cy="3552089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A0A55E-144D-4BD6-A833-EBAE59C2E986}"/>
              </a:ext>
            </a:extLst>
          </p:cNvPr>
          <p:cNvSpPr/>
          <p:nvPr/>
        </p:nvSpPr>
        <p:spPr>
          <a:xfrm>
            <a:off x="5522495" y="2038015"/>
            <a:ext cx="6809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1. Your partner tells you what to do.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71060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42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8" y="2986823"/>
            <a:ext cx="4396659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CE8D2-915F-44DA-ABA4-4906B471918C}"/>
              </a:ext>
            </a:extLst>
          </p:cNvPr>
          <p:cNvSpPr txBox="1">
            <a:spLocks/>
          </p:cNvSpPr>
          <p:nvPr/>
        </p:nvSpPr>
        <p:spPr>
          <a:xfrm>
            <a:off x="5800211" y="1559182"/>
            <a:ext cx="5605726" cy="1605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 dirty="0">
                <a:solidFill>
                  <a:srgbClr val="000000"/>
                </a:solidFill>
              </a:rPr>
              <a:t>2. You like to spend time with each other. </a:t>
            </a:r>
          </a:p>
          <a:p>
            <a:pPr marL="0" indent="0">
              <a:buFont typeface="Arial"/>
              <a:buNone/>
            </a:pP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9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42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114800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03C58A-1E00-40F5-8070-596970F97B98}"/>
              </a:ext>
            </a:extLst>
          </p:cNvPr>
          <p:cNvSpPr txBox="1">
            <a:spLocks/>
          </p:cNvSpPr>
          <p:nvPr/>
        </p:nvSpPr>
        <p:spPr>
          <a:xfrm>
            <a:off x="5881892" y="1608222"/>
            <a:ext cx="5441683" cy="105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/>
              <a:t>3. You are expected to clean or tidy up your partner’s stuff. </a:t>
            </a:r>
          </a:p>
          <a:p>
            <a:pPr marL="0" indent="0">
              <a:buFont typeface="Arial"/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1648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0A0702-4FA4-4DEA-BCF1-3375D8E6FE67}"/>
              </a:ext>
            </a:extLst>
          </p:cNvPr>
          <p:cNvSpPr txBox="1">
            <a:spLocks/>
          </p:cNvSpPr>
          <p:nvPr/>
        </p:nvSpPr>
        <p:spPr>
          <a:xfrm>
            <a:off x="5848351" y="1238952"/>
            <a:ext cx="4977578" cy="1600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>
                <a:solidFill>
                  <a:srgbClr val="000000"/>
                </a:solidFill>
              </a:rPr>
              <a:t>4. Your partner wants to know the password to your social media. </a:t>
            </a:r>
          </a:p>
          <a:p>
            <a:pPr marL="0" indent="0">
              <a:buFont typeface="Arial"/>
              <a:buNone/>
            </a:pPr>
            <a:endParaRPr lang="en-GB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4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18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4CDF70-F52D-4D5B-886A-05AB76A43AFF}"/>
              </a:ext>
            </a:extLst>
          </p:cNvPr>
          <p:cNvSpPr txBox="1">
            <a:spLocks/>
          </p:cNvSpPr>
          <p:nvPr/>
        </p:nvSpPr>
        <p:spPr>
          <a:xfrm>
            <a:off x="6170824" y="1467377"/>
            <a:ext cx="5127029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 dirty="0"/>
              <a:t>5. Your partner puts you down in front of pals. </a:t>
            </a:r>
          </a:p>
          <a:p>
            <a:pPr marL="0" indent="0">
              <a:buFont typeface="Arial"/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404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5C6324-0AB2-4716-8FF8-5AFA31D68CCB}"/>
              </a:ext>
            </a:extLst>
          </p:cNvPr>
          <p:cNvSpPr txBox="1">
            <a:spLocks/>
          </p:cNvSpPr>
          <p:nvPr/>
        </p:nvSpPr>
        <p:spPr>
          <a:xfrm>
            <a:off x="5848351" y="1457519"/>
            <a:ext cx="4977578" cy="134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>
                <a:solidFill>
                  <a:srgbClr val="000000"/>
                </a:solidFill>
              </a:rPr>
              <a:t>6. You both like to pay for things when you are out. </a:t>
            </a:r>
          </a:p>
          <a:p>
            <a:pPr marL="0" indent="0">
              <a:buFont typeface="Arial"/>
              <a:buNone/>
            </a:pPr>
            <a:endParaRPr lang="en-GB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7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492850-B1A0-4D65-B8FD-350D2270FA4D}"/>
              </a:ext>
            </a:extLst>
          </p:cNvPr>
          <p:cNvSpPr txBox="1">
            <a:spLocks/>
          </p:cNvSpPr>
          <p:nvPr/>
        </p:nvSpPr>
        <p:spPr>
          <a:xfrm>
            <a:off x="6335509" y="1539965"/>
            <a:ext cx="5586663" cy="91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/>
              <a:t>7. Your partner is moody. </a:t>
            </a:r>
          </a:p>
          <a:p>
            <a:pPr marL="0" indent="0">
              <a:buFont typeface="Arial"/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0778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2A6E33-41B1-428A-99E5-2142FA65734A}"/>
              </a:ext>
            </a:extLst>
          </p:cNvPr>
          <p:cNvSpPr txBox="1">
            <a:spLocks/>
          </p:cNvSpPr>
          <p:nvPr/>
        </p:nvSpPr>
        <p:spPr>
          <a:xfrm>
            <a:off x="5982289" y="1123934"/>
            <a:ext cx="4977578" cy="1680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>
                <a:solidFill>
                  <a:srgbClr val="000000"/>
                </a:solidFill>
              </a:rPr>
              <a:t>8. It’s okay to say: </a:t>
            </a:r>
          </a:p>
          <a:p>
            <a:pPr marL="0" indent="0">
              <a:buFont typeface="Arial"/>
              <a:buNone/>
            </a:pPr>
            <a:r>
              <a:rPr lang="en-GB" sz="3200" b="1">
                <a:solidFill>
                  <a:srgbClr val="000000"/>
                </a:solidFill>
              </a:rPr>
              <a:t>‘No I won’t be able to see you tonight’. </a:t>
            </a:r>
          </a:p>
          <a:p>
            <a:pPr marL="0" indent="0">
              <a:buFont typeface="Arial"/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2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3E0A61-CD8C-4695-985B-57A537A8EEAA}"/>
              </a:ext>
            </a:extLst>
          </p:cNvPr>
          <p:cNvSpPr txBox="1">
            <a:spLocks/>
          </p:cNvSpPr>
          <p:nvPr/>
        </p:nvSpPr>
        <p:spPr>
          <a:xfrm>
            <a:off x="5964308" y="1370920"/>
            <a:ext cx="5127029" cy="1216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/>
              <a:t>9. Your partner wants to meet your family. </a:t>
            </a:r>
          </a:p>
          <a:p>
            <a:pPr marL="0" indent="0">
              <a:buFont typeface="Arial"/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251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CFBA2BA-8E71-4F5B-8D9F-B69EE92F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A034A1A2-571C-4D7C-97E5-1210DBA3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89795B8-B334-4656-B99D-F40B595B1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68" y="803049"/>
            <a:ext cx="2144426" cy="2470686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D8F83A5-CC02-4234-9029-D089DD9E6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60" y="813900"/>
            <a:ext cx="2174175" cy="2459835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E9045B6-317E-4D9D-9C3E-989F06036B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90" y="3434659"/>
            <a:ext cx="2130130" cy="2469120"/>
          </a:xfrm>
          <a:prstGeom prst="rect">
            <a:avLst/>
          </a:prstGeom>
        </p:spPr>
      </p:pic>
      <p:pic>
        <p:nvPicPr>
          <p:cNvPr id="3" name="Picture 2" descr="A picture containing person, indoor, wall, little&#10;&#10;Description automatically generated">
            <a:extLst>
              <a:ext uri="{FF2B5EF4-FFF2-40B4-BE49-F238E27FC236}">
                <a16:creationId xmlns:a16="http://schemas.microsoft.com/office/drawing/2014/main" id="{2B5C39C6-8282-49A2-89A4-76084D9765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27860" y="3434658"/>
            <a:ext cx="2174176" cy="246912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30559" y="1668379"/>
            <a:ext cx="5053203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What is equality?</a:t>
            </a:r>
          </a:p>
          <a:p>
            <a:pPr marL="0" indent="0">
              <a:buNone/>
            </a:pPr>
            <a:r>
              <a:rPr lang="en-GB" sz="2400" dirty="0"/>
              <a:t>Equality is about making sure that every person has the same chances to make the most of their lives and talents.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6876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34A05B-AF1B-4781-9C8A-1E6603D08E87}"/>
              </a:ext>
            </a:extLst>
          </p:cNvPr>
          <p:cNvSpPr txBox="1">
            <a:spLocks/>
          </p:cNvSpPr>
          <p:nvPr/>
        </p:nvSpPr>
        <p:spPr>
          <a:xfrm>
            <a:off x="5742559" y="1374159"/>
            <a:ext cx="4977578" cy="123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>
                <a:solidFill>
                  <a:srgbClr val="000000"/>
                </a:solidFill>
              </a:rPr>
              <a:t>10. Your partner grabs you by the arm and it hurts. </a:t>
            </a:r>
          </a:p>
          <a:p>
            <a:pPr marL="0" indent="0">
              <a:buFont typeface="Arial"/>
              <a:buNone/>
            </a:pPr>
            <a:endParaRPr lang="en-GB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94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52060-A0BB-48D4-834D-295A5ABD2EE8}"/>
              </a:ext>
            </a:extLst>
          </p:cNvPr>
          <p:cNvSpPr txBox="1">
            <a:spLocks/>
          </p:cNvSpPr>
          <p:nvPr/>
        </p:nvSpPr>
        <p:spPr>
          <a:xfrm>
            <a:off x="6249279" y="1536290"/>
            <a:ext cx="5127029" cy="106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 dirty="0"/>
              <a:t>11. Your partner likes to do romantic things. </a:t>
            </a:r>
          </a:p>
          <a:p>
            <a:pPr marL="0" indent="0">
              <a:buFont typeface="Arial"/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78584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25D6EA-C726-40AD-B171-C03FC54CF4C9}"/>
              </a:ext>
            </a:extLst>
          </p:cNvPr>
          <p:cNvSpPr txBox="1">
            <a:spLocks/>
          </p:cNvSpPr>
          <p:nvPr/>
        </p:nvSpPr>
        <p:spPr>
          <a:xfrm>
            <a:off x="5800211" y="1631378"/>
            <a:ext cx="4977578" cy="1355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>
                <a:solidFill>
                  <a:srgbClr val="000000"/>
                </a:solidFill>
              </a:rPr>
              <a:t>12. Your partner pressures you to have sex. </a:t>
            </a:r>
          </a:p>
          <a:p>
            <a:pPr marL="0" indent="0">
              <a:buFont typeface="Arial"/>
              <a:buNone/>
            </a:pPr>
            <a:endParaRPr lang="en-GB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0C78C0-6720-4AC7-B51B-5217567BE8CF}"/>
              </a:ext>
            </a:extLst>
          </p:cNvPr>
          <p:cNvSpPr txBox="1">
            <a:spLocks/>
          </p:cNvSpPr>
          <p:nvPr/>
        </p:nvSpPr>
        <p:spPr>
          <a:xfrm>
            <a:off x="5847944" y="1536489"/>
            <a:ext cx="5983705" cy="126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/>
              <a:t>13. Your partner has a temper, you don’t want to upset them. </a:t>
            </a:r>
          </a:p>
          <a:p>
            <a:pPr marL="0" indent="0">
              <a:buFont typeface="Arial"/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0671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464405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24BD14-2E19-49B0-8C5B-EB528F92D94A}"/>
              </a:ext>
            </a:extLst>
          </p:cNvPr>
          <p:cNvSpPr txBox="1">
            <a:spLocks/>
          </p:cNvSpPr>
          <p:nvPr/>
        </p:nvSpPr>
        <p:spPr>
          <a:xfrm>
            <a:off x="6096000" y="1822611"/>
            <a:ext cx="4977578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>
                <a:solidFill>
                  <a:srgbClr val="000000"/>
                </a:solidFill>
              </a:rPr>
              <a:t>14. You like to buy each other presents. </a:t>
            </a:r>
          </a:p>
          <a:p>
            <a:pPr marL="0" indent="0">
              <a:buFont typeface="Arial"/>
              <a:buNone/>
            </a:pPr>
            <a:endParaRPr lang="en-GB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8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7AA25-D627-458F-8795-64364089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13" y="607697"/>
            <a:ext cx="4284542" cy="57486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66C8-E882-44FB-99CB-B0B9DE51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FB54044-9539-44C1-B5D6-6244CF5F2C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35509" y="2986823"/>
            <a:ext cx="4384628" cy="3552089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FCCB61-A844-400F-A460-E8771CAE9C05}"/>
              </a:ext>
            </a:extLst>
          </p:cNvPr>
          <p:cNvSpPr txBox="1">
            <a:spLocks/>
          </p:cNvSpPr>
          <p:nvPr/>
        </p:nvSpPr>
        <p:spPr>
          <a:xfrm>
            <a:off x="5964308" y="1282503"/>
            <a:ext cx="5127029" cy="1582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200" b="1" dirty="0"/>
              <a:t>15. You can both see your friends without each other also being there.</a:t>
            </a:r>
          </a:p>
          <a:p>
            <a:pPr marL="0" indent="0">
              <a:buFont typeface="Arial"/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1476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EC188-DEA5-42A2-AA82-FF38BA9D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55535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1. Your partner tells you what to do. </a:t>
            </a:r>
          </a:p>
          <a:p>
            <a:pPr marL="0" indent="0">
              <a:buNone/>
            </a:pPr>
            <a:r>
              <a:rPr lang="en-GB" dirty="0"/>
              <a:t>2. You like to spend time with each other. </a:t>
            </a:r>
          </a:p>
          <a:p>
            <a:pPr marL="0" indent="0">
              <a:buNone/>
            </a:pPr>
            <a:r>
              <a:rPr lang="en-GB" dirty="0"/>
              <a:t>3. You are expected to clean or tidy up your partner’s stuff. </a:t>
            </a:r>
          </a:p>
          <a:p>
            <a:pPr marL="0" indent="0">
              <a:buNone/>
            </a:pPr>
            <a:r>
              <a:rPr lang="en-GB" dirty="0"/>
              <a:t>4. Your partner wants to know the password to your social media. </a:t>
            </a:r>
          </a:p>
          <a:p>
            <a:pPr marL="0" indent="0">
              <a:buNone/>
            </a:pPr>
            <a:r>
              <a:rPr lang="en-GB" dirty="0"/>
              <a:t>5. Your partner puts you down in front of pals. </a:t>
            </a:r>
          </a:p>
          <a:p>
            <a:pPr marL="0" indent="0">
              <a:buNone/>
            </a:pPr>
            <a:r>
              <a:rPr lang="en-GB" dirty="0"/>
              <a:t>6. You both like to pay for things when you are out. </a:t>
            </a:r>
          </a:p>
          <a:p>
            <a:pPr marL="0" indent="0">
              <a:buNone/>
            </a:pPr>
            <a:r>
              <a:rPr lang="en-GB" dirty="0"/>
              <a:t>7. Your partner is moody. </a:t>
            </a:r>
          </a:p>
          <a:p>
            <a:pPr marL="0" indent="0">
              <a:buNone/>
            </a:pPr>
            <a:r>
              <a:rPr lang="en-GB" dirty="0"/>
              <a:t>8. It’s okay to say: ‘No I won’t be able to see you tonight’. </a:t>
            </a:r>
          </a:p>
          <a:p>
            <a:pPr marL="0" indent="0">
              <a:buNone/>
            </a:pPr>
            <a:r>
              <a:rPr lang="en-GB" dirty="0"/>
              <a:t>9. Your partner wants to meet your family. </a:t>
            </a:r>
          </a:p>
          <a:p>
            <a:pPr marL="0" indent="0">
              <a:buNone/>
            </a:pPr>
            <a:r>
              <a:rPr lang="en-GB" dirty="0"/>
              <a:t>10. Your partner grabs you by the arm and it hurts. </a:t>
            </a:r>
          </a:p>
          <a:p>
            <a:pPr marL="0" indent="0">
              <a:buNone/>
            </a:pPr>
            <a:r>
              <a:rPr lang="en-GB" dirty="0"/>
              <a:t>11. Your partner likes to do romantic things. </a:t>
            </a:r>
          </a:p>
          <a:p>
            <a:pPr marL="0" indent="0">
              <a:buNone/>
            </a:pPr>
            <a:r>
              <a:rPr lang="en-GB" dirty="0"/>
              <a:t>12. Your partner pressures you to have sex. </a:t>
            </a:r>
          </a:p>
          <a:p>
            <a:pPr marL="0" indent="0">
              <a:buNone/>
            </a:pPr>
            <a:r>
              <a:rPr lang="en-GB" dirty="0"/>
              <a:t>13. Your partner has a temper, you don’t want to upset them. </a:t>
            </a:r>
          </a:p>
          <a:p>
            <a:pPr marL="0" indent="0">
              <a:buNone/>
            </a:pPr>
            <a:r>
              <a:rPr lang="en-GB" dirty="0"/>
              <a:t>14. You like to buy each other presents. </a:t>
            </a:r>
          </a:p>
          <a:p>
            <a:pPr marL="0" indent="0">
              <a:buNone/>
            </a:pPr>
            <a:r>
              <a:rPr lang="en-GB" dirty="0"/>
              <a:t>15. You can both see your friends without each other also being there.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6EDFC-0D4D-46EB-84EE-273D6D42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69EABC-A272-41D3-A105-A991BE9908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336" y="296412"/>
            <a:ext cx="3882663" cy="52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66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or&#10;&#10;Description automatically generated">
            <a:extLst>
              <a:ext uri="{FF2B5EF4-FFF2-40B4-BE49-F238E27FC236}">
                <a16:creationId xmlns:a16="http://schemas.microsoft.com/office/drawing/2014/main" id="{37B52A9E-2A7A-4455-8F0A-66B257B82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Regardless of gender, in an equal relationship you feel….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65961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7041" y="831661"/>
            <a:ext cx="62527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Feminism is a movement to bring about equal rights for women.</a:t>
            </a:r>
          </a:p>
          <a:p>
            <a:r>
              <a:rPr lang="en-US" sz="2800" b="1" dirty="0"/>
              <a:t>Feminism is about making sure women and girls can be free to be who they want to be.</a:t>
            </a:r>
          </a:p>
          <a:p>
            <a:r>
              <a:rPr lang="en-US" sz="2800" b="1" dirty="0"/>
              <a:t> </a:t>
            </a:r>
          </a:p>
          <a:p>
            <a:r>
              <a:rPr lang="en-US" sz="2800" dirty="0"/>
              <a:t>Feminism is important now because while in many ways men/boys and women/girls have the same opportunities there are still important ways in which women and girls are discriminated against. </a:t>
            </a:r>
          </a:p>
        </p:txBody>
      </p:sp>
      <p:pic>
        <p:nvPicPr>
          <p:cNvPr id="5" name="Picture 4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4400C842-A487-46C4-A2C1-2468450167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41" y="405848"/>
            <a:ext cx="389534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027" y="4062303"/>
            <a:ext cx="2948356" cy="2457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The personal is political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CFBA2BA-8E71-4F5B-8D9F-B69EE92F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A034A1A2-571C-4D7C-97E5-1210DBA3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able, indoor, person, floor&#10;&#10;Description automatically generated">
            <a:extLst>
              <a:ext uri="{FF2B5EF4-FFF2-40B4-BE49-F238E27FC236}">
                <a16:creationId xmlns:a16="http://schemas.microsoft.com/office/drawing/2014/main" id="{AD73B19C-B693-4494-8030-AB1A1F7153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68" y="803049"/>
            <a:ext cx="2144426" cy="2470686"/>
          </a:xfrm>
          <a:prstGeom prst="rect">
            <a:avLst/>
          </a:prstGeom>
        </p:spPr>
      </p:pic>
      <p:pic>
        <p:nvPicPr>
          <p:cNvPr id="3" name="Picture 2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4A1B97B2-5993-43F2-B99D-B8CC135C7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60" y="813900"/>
            <a:ext cx="2174175" cy="2459835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CF52A77-A2EF-4573-95A2-1FD96EE615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90" y="3434659"/>
            <a:ext cx="2130130" cy="2469120"/>
          </a:xfrm>
          <a:prstGeom prst="rect">
            <a:avLst/>
          </a:prstGeom>
        </p:spPr>
      </p:pic>
      <p:pic>
        <p:nvPicPr>
          <p:cNvPr id="6" name="Picture 5" descr="A girl looking at the camera&#10;&#10;Description automatically generated">
            <a:extLst>
              <a:ext uri="{FF2B5EF4-FFF2-40B4-BE49-F238E27FC236}">
                <a16:creationId xmlns:a16="http://schemas.microsoft.com/office/drawing/2014/main" id="{0D26B747-AB09-424A-91BE-641CFF100F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60" y="3434658"/>
            <a:ext cx="2174176" cy="246912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30559" y="1461515"/>
            <a:ext cx="5053203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What is equality?</a:t>
            </a:r>
          </a:p>
          <a:p>
            <a:pPr marL="0" indent="0">
              <a:buNone/>
            </a:pPr>
            <a:r>
              <a:rPr lang="en-GB" sz="2400" dirty="0"/>
              <a:t>It is also the belief that no one should have poorer life chances because of the way they were born, where they come from, what they believe, or whether they have a disability.</a:t>
            </a:r>
          </a:p>
          <a:p>
            <a:pPr marL="0" indent="0">
              <a:buNone/>
            </a:pPr>
            <a:r>
              <a:rPr lang="en-GB" sz="2400" dirty="0"/>
              <a:t>Equality recognises that certain groups of people like girls/women, LGBT people, people with disabilities or people from Black/Minority Ethnic communities have experienced discrimination.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57144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Group">
            <a:extLst>
              <a:ext uri="{FF2B5EF4-FFF2-40B4-BE49-F238E27FC236}">
                <a16:creationId xmlns:a16="http://schemas.microsoft.com/office/drawing/2014/main" id="{E7F7A723-1A42-4197-A512-C8625E619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340" y="1629089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The personal is political.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We are talking about equality</a:t>
            </a:r>
            <a:r>
              <a:rPr lang="en-US" sz="2800" dirty="0">
                <a:solidFill>
                  <a:srgbClr val="000000"/>
                </a:solidFill>
              </a:rPr>
              <a:t>. This means changing society to make it fairer for everyone (the political) and for feminism there is a need to think about how we live together in equal ways day-to-day (the personal). Everything we do in our interactions with others is in some way political.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1100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6EC80-65FA-4499-BB36-91073161B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5614876" y="1619455"/>
            <a:ext cx="5713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“Where, after all, do universal human rights begin? In small places, close to home - so close and so small that they cannot be seen on any maps of the world. Yet they are the world of the individual person; the </a:t>
            </a:r>
            <a:r>
              <a:rPr lang="en-US" sz="2800" b="1" dirty="0" err="1">
                <a:solidFill>
                  <a:srgbClr val="000000"/>
                </a:solidFill>
              </a:rPr>
              <a:t>neighbourhood</a:t>
            </a:r>
            <a:r>
              <a:rPr lang="en-US" sz="2800" b="1" dirty="0">
                <a:solidFill>
                  <a:srgbClr val="000000"/>
                </a:solidFill>
              </a:rPr>
              <a:t> he lives in; the school or college he attends; the factory, farm, or office where he works... Unless these rights have meaning there, they have little meaning anywhere”.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Eleanor Roosevelt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40828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524" y="396248"/>
            <a:ext cx="8205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What can I do to bring about equality between girls/women and boys/men?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06E6856-9877-4994-AB40-7BA676D5DC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236" y="3621737"/>
            <a:ext cx="6295691" cy="31478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0E84B8-3518-4D12-BDAC-A29FE77C8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524" y="1662340"/>
            <a:ext cx="7283116" cy="28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62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F6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7C55118A-E121-42C3-A80B-0F74000A4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02E50AA-E9E1-41C5-A3D1-827367D2D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019665" y="1247274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ChildLine</a:t>
            </a:r>
            <a:endParaRPr lang="en-US" sz="24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2400" dirty="0">
                <a:hlinkClick r:id="rId4" tooltip="www.childline.org.uk"/>
              </a:rPr>
              <a:t>www.childline.org.uk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If you're under 19 you can confidentially call, email or chat online about any problem big or small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Freephone 24h helpline: 0800 1111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Sign up for a ChildLine account on the website to be able to message a counsellor anytime without using your email address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Chat 1:1 with an online advisor 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6845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9E432D8-DAA1-4A73-AC7E-F67A4D3B5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11843" y="4551037"/>
            <a:ext cx="6884816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What is gender equality?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Gender equality, also known as sex equality, or equality of the genders, is the view that everyone should receive equal treatment and not be discriminated against based on their gender.   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2160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226" y="190901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 </a:t>
            </a:r>
          </a:p>
          <a:p>
            <a:pPr marL="0" indent="0">
              <a:buNone/>
            </a:pPr>
            <a:r>
              <a:rPr lang="en-GB" sz="3200" b="1" dirty="0"/>
              <a:t>Gender Equality in relationships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928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32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B7B9A47-8D7E-4A63-B615-3F25B313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75260" y="3461344"/>
            <a:ext cx="2685487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F9DE4B-D43B-41EB-9157-6D810EAF59D0}"/>
              </a:ext>
            </a:extLst>
          </p:cNvPr>
          <p:cNvSpPr/>
          <p:nvPr/>
        </p:nvSpPr>
        <p:spPr>
          <a:xfrm>
            <a:off x="5630778" y="2307139"/>
            <a:ext cx="4636008" cy="19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Equality between men and women in the family/at home.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would this mean?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2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32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B7B9A47-8D7E-4A63-B615-3F25B313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0780" y="669952"/>
            <a:ext cx="2470743" cy="2470743"/>
          </a:xfrm>
          <a:prstGeom prst="rect">
            <a:avLst/>
          </a:prstGeom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75260" y="3461344"/>
            <a:ext cx="2685487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8C214-B489-41BB-9D16-745EE9085243}"/>
              </a:ext>
            </a:extLst>
          </p:cNvPr>
          <p:cNvSpPr/>
          <p:nvPr/>
        </p:nvSpPr>
        <p:spPr>
          <a:xfrm>
            <a:off x="5611368" y="2182708"/>
            <a:ext cx="6096000" cy="19159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Equality between men and women in friendships.</a:t>
            </a:r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would this mean?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1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32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B7B9A47-8D7E-4A63-B615-3F25B313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75260" y="3461344"/>
            <a:ext cx="2685487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1"/>
            <a:ext cx="6422848" cy="1327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FD4DC-F0B1-4436-BBAB-20A85E39D368}"/>
              </a:ext>
            </a:extLst>
          </p:cNvPr>
          <p:cNvSpPr/>
          <p:nvPr/>
        </p:nvSpPr>
        <p:spPr>
          <a:xfrm>
            <a:off x="5270754" y="2186522"/>
            <a:ext cx="6096000" cy="19159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Equality between men and women if they are in a relationship.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would this mean?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6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32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1B7B9A47-8D7E-4A63-B615-3F25B313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75260" y="3461344"/>
            <a:ext cx="2685487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C1F4D-95F2-40FC-9768-3E1D8228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A542-4C64-4CDA-BE35-BF87E791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85CB67-587E-49A8-9D72-AB8D421CBCBB}"/>
              </a:ext>
            </a:extLst>
          </p:cNvPr>
          <p:cNvSpPr/>
          <p:nvPr/>
        </p:nvSpPr>
        <p:spPr>
          <a:xfrm>
            <a:off x="5062870" y="2307139"/>
            <a:ext cx="6096000" cy="19159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Equality between men and women in society, in general.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would this mean?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3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Widescreen</PresentationFormat>
  <Paragraphs>115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Office Theme</vt:lpstr>
      <vt:lpstr>Gender Equality: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S.5.1 Gender Equality: Relationships</dc:title>
  <dc:creator>Colin Morrison</dc:creator>
  <cp:lastModifiedBy>Colin Morrison</cp:lastModifiedBy>
  <cp:revision>1</cp:revision>
  <dcterms:created xsi:type="dcterms:W3CDTF">2019-04-23T17:26:04Z</dcterms:created>
  <dcterms:modified xsi:type="dcterms:W3CDTF">2019-07-01T14:28:56Z</dcterms:modified>
</cp:coreProperties>
</file>