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2"/>
  </p:notesMasterIdLst>
  <p:sldIdLst>
    <p:sldId id="256" r:id="rId2"/>
    <p:sldId id="286" r:id="rId3"/>
    <p:sldId id="363" r:id="rId4"/>
    <p:sldId id="352" r:id="rId5"/>
    <p:sldId id="353" r:id="rId6"/>
    <p:sldId id="293" r:id="rId7"/>
    <p:sldId id="294" r:id="rId8"/>
    <p:sldId id="295" r:id="rId9"/>
    <p:sldId id="354" r:id="rId10"/>
    <p:sldId id="355" r:id="rId11"/>
    <p:sldId id="296" r:id="rId12"/>
    <p:sldId id="297" r:id="rId13"/>
    <p:sldId id="323" r:id="rId14"/>
    <p:sldId id="356" r:id="rId15"/>
    <p:sldId id="357" r:id="rId16"/>
    <p:sldId id="362" r:id="rId17"/>
    <p:sldId id="298" r:id="rId18"/>
    <p:sldId id="324" r:id="rId19"/>
    <p:sldId id="333" r:id="rId20"/>
    <p:sldId id="334" r:id="rId21"/>
    <p:sldId id="335" r:id="rId22"/>
    <p:sldId id="336" r:id="rId23"/>
    <p:sldId id="337" r:id="rId24"/>
    <p:sldId id="338" r:id="rId25"/>
    <p:sldId id="339" r:id="rId26"/>
    <p:sldId id="360" r:id="rId27"/>
    <p:sldId id="341" r:id="rId28"/>
    <p:sldId id="342" r:id="rId29"/>
    <p:sldId id="343" r:id="rId30"/>
    <p:sldId id="344" r:id="rId31"/>
    <p:sldId id="345" r:id="rId32"/>
    <p:sldId id="346" r:id="rId33"/>
    <p:sldId id="347" r:id="rId34"/>
    <p:sldId id="348" r:id="rId35"/>
    <p:sldId id="349" r:id="rId36"/>
    <p:sldId id="361" r:id="rId37"/>
    <p:sldId id="351" r:id="rId38"/>
    <p:sldId id="299" r:id="rId39"/>
    <p:sldId id="320"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p:restoredTop sz="94407"/>
  </p:normalViewPr>
  <p:slideViewPr>
    <p:cSldViewPr snapToGrid="0" snapToObjects="1">
      <p:cViewPr varScale="1">
        <p:scale>
          <a:sx n="66" d="100"/>
          <a:sy n="66" d="100"/>
        </p:scale>
        <p:origin x="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17B23845-21E2-44ED-9AEA-7621CD1B2017}"/>
    <pc:docChg chg="undo custSel addSld delSld modSld">
      <pc:chgData name="Colin Morrison TASC Morrison" userId="9e8379d8aac75974" providerId="LiveId" clId="{17B23845-21E2-44ED-9AEA-7621CD1B2017}" dt="2023-08-16T09:03:17.124" v="122" actId="1076"/>
      <pc:docMkLst>
        <pc:docMk/>
      </pc:docMkLst>
      <pc:sldChg chg="delSp modSp mod">
        <pc:chgData name="Colin Morrison TASC Morrison" userId="9e8379d8aac75974" providerId="LiveId" clId="{17B23845-21E2-44ED-9AEA-7621CD1B2017}" dt="2023-08-16T09:02:45.071" v="114" actId="255"/>
        <pc:sldMkLst>
          <pc:docMk/>
          <pc:sldMk cId="3736087503" sldId="286"/>
        </pc:sldMkLst>
        <pc:spChg chg="mod">
          <ac:chgData name="Colin Morrison TASC Morrison" userId="9e8379d8aac75974" providerId="LiveId" clId="{17B23845-21E2-44ED-9AEA-7621CD1B2017}" dt="2023-08-16T09:02:45.071" v="114" actId="255"/>
          <ac:spMkLst>
            <pc:docMk/>
            <pc:sldMk cId="3736087503" sldId="286"/>
            <ac:spMk id="3" creationId="{00000000-0000-0000-0000-000000000000}"/>
          </ac:spMkLst>
        </pc:spChg>
        <pc:spChg chg="del mod">
          <ac:chgData name="Colin Morrison TASC Morrison" userId="9e8379d8aac75974" providerId="LiveId" clId="{17B23845-21E2-44ED-9AEA-7621CD1B2017}" dt="2023-08-04T14:30:51.996" v="29" actId="478"/>
          <ac:spMkLst>
            <pc:docMk/>
            <pc:sldMk cId="3736087503" sldId="286"/>
            <ac:spMk id="4" creationId="{00000000-0000-0000-0000-000000000000}"/>
          </ac:spMkLst>
        </pc:spChg>
      </pc:sldChg>
      <pc:sldChg chg="modSp mod">
        <pc:chgData name="Colin Morrison TASC Morrison" userId="9e8379d8aac75974" providerId="LiveId" clId="{17B23845-21E2-44ED-9AEA-7621CD1B2017}" dt="2023-08-04T14:40:06.209" v="103" actId="255"/>
        <pc:sldMkLst>
          <pc:docMk/>
          <pc:sldMk cId="3671497885" sldId="310"/>
        </pc:sldMkLst>
        <pc:spChg chg="mod">
          <ac:chgData name="Colin Morrison TASC Morrison" userId="9e8379d8aac75974" providerId="LiveId" clId="{17B23845-21E2-44ED-9AEA-7621CD1B2017}" dt="2023-08-04T14:40:06.209" v="103" actId="255"/>
          <ac:spMkLst>
            <pc:docMk/>
            <pc:sldMk cId="3671497885" sldId="310"/>
            <ac:spMk id="3" creationId="{81ECE68D-BF72-4472-BABF-D86B391417CA}"/>
          </ac:spMkLst>
        </pc:spChg>
      </pc:sldChg>
      <pc:sldChg chg="modSp mod">
        <pc:chgData name="Colin Morrison TASC Morrison" userId="9e8379d8aac75974" providerId="LiveId" clId="{17B23845-21E2-44ED-9AEA-7621CD1B2017}" dt="2023-08-04T14:39:53.106" v="102" actId="5793"/>
        <pc:sldMkLst>
          <pc:docMk/>
          <pc:sldMk cId="578331106" sldId="320"/>
        </pc:sldMkLst>
        <pc:spChg chg="mod">
          <ac:chgData name="Colin Morrison TASC Morrison" userId="9e8379d8aac75974" providerId="LiveId" clId="{17B23845-21E2-44ED-9AEA-7621CD1B2017}" dt="2023-08-04T14:39:53.106" v="102" actId="5793"/>
          <ac:spMkLst>
            <pc:docMk/>
            <pc:sldMk cId="578331106" sldId="320"/>
            <ac:spMk id="3" creationId="{00000000-0000-0000-0000-000000000000}"/>
          </ac:spMkLst>
        </pc:spChg>
      </pc:sldChg>
      <pc:sldChg chg="modSp mod">
        <pc:chgData name="Colin Morrison TASC Morrison" userId="9e8379d8aac75974" providerId="LiveId" clId="{17B23845-21E2-44ED-9AEA-7621CD1B2017}" dt="2023-08-04T14:34:40.702" v="82" actId="113"/>
        <pc:sldMkLst>
          <pc:docMk/>
          <pc:sldMk cId="2964961569" sldId="323"/>
        </pc:sldMkLst>
        <pc:spChg chg="mod">
          <ac:chgData name="Colin Morrison TASC Morrison" userId="9e8379d8aac75974" providerId="LiveId" clId="{17B23845-21E2-44ED-9AEA-7621CD1B2017}" dt="2023-08-04T14:34:40.702" v="82" actId="113"/>
          <ac:spMkLst>
            <pc:docMk/>
            <pc:sldMk cId="2964961569" sldId="323"/>
            <ac:spMk id="3" creationId="{00000000-0000-0000-0000-000000000000}"/>
          </ac:spMkLst>
        </pc:spChg>
      </pc:sldChg>
      <pc:sldChg chg="modSp mod">
        <pc:chgData name="Colin Morrison TASC Morrison" userId="9e8379d8aac75974" providerId="LiveId" clId="{17B23845-21E2-44ED-9AEA-7621CD1B2017}" dt="2023-08-04T14:31:37.785" v="44" actId="20577"/>
        <pc:sldMkLst>
          <pc:docMk/>
          <pc:sldMk cId="2374076754" sldId="353"/>
        </pc:sldMkLst>
        <pc:spChg chg="mod">
          <ac:chgData name="Colin Morrison TASC Morrison" userId="9e8379d8aac75974" providerId="LiveId" clId="{17B23845-21E2-44ED-9AEA-7621CD1B2017}" dt="2023-08-04T14:31:37.785" v="44" actId="20577"/>
          <ac:spMkLst>
            <pc:docMk/>
            <pc:sldMk cId="2374076754" sldId="353"/>
            <ac:spMk id="3" creationId="{4C433825-B555-48CF-93A2-374EA5BFD5AF}"/>
          </ac:spMkLst>
        </pc:spChg>
      </pc:sldChg>
      <pc:sldChg chg="modSp mod">
        <pc:chgData name="Colin Morrison TASC Morrison" userId="9e8379d8aac75974" providerId="LiveId" clId="{17B23845-21E2-44ED-9AEA-7621CD1B2017}" dt="2023-08-04T14:32:40.395" v="56" actId="207"/>
        <pc:sldMkLst>
          <pc:docMk/>
          <pc:sldMk cId="1806693145" sldId="355"/>
        </pc:sldMkLst>
        <pc:spChg chg="mod">
          <ac:chgData name="Colin Morrison TASC Morrison" userId="9e8379d8aac75974" providerId="LiveId" clId="{17B23845-21E2-44ED-9AEA-7621CD1B2017}" dt="2023-08-04T14:32:40.395" v="56" actId="207"/>
          <ac:spMkLst>
            <pc:docMk/>
            <pc:sldMk cId="1806693145" sldId="355"/>
            <ac:spMk id="3" creationId="{C16185C8-7AC5-4B9E-A205-A33C2C17432F}"/>
          </ac:spMkLst>
        </pc:spChg>
      </pc:sldChg>
      <pc:sldChg chg="del">
        <pc:chgData name="Colin Morrison TASC Morrison" userId="9e8379d8aac75974" providerId="LiveId" clId="{17B23845-21E2-44ED-9AEA-7621CD1B2017}" dt="2023-08-04T14:35:09.491" v="83" actId="47"/>
        <pc:sldMkLst>
          <pc:docMk/>
          <pc:sldMk cId="3860268446" sldId="358"/>
        </pc:sldMkLst>
      </pc:sldChg>
      <pc:sldChg chg="del">
        <pc:chgData name="Colin Morrison TASC Morrison" userId="9e8379d8aac75974" providerId="LiveId" clId="{17B23845-21E2-44ED-9AEA-7621CD1B2017}" dt="2023-08-04T14:35:13.316" v="84" actId="47"/>
        <pc:sldMkLst>
          <pc:docMk/>
          <pc:sldMk cId="2202002189" sldId="359"/>
        </pc:sldMkLst>
      </pc:sldChg>
      <pc:sldChg chg="modSp add mod">
        <pc:chgData name="Colin Morrison TASC Morrison" userId="9e8379d8aac75974" providerId="LiveId" clId="{17B23845-21E2-44ED-9AEA-7621CD1B2017}" dt="2023-08-04T14:36:37.377" v="97" actId="1076"/>
        <pc:sldMkLst>
          <pc:docMk/>
          <pc:sldMk cId="2052227960" sldId="362"/>
        </pc:sldMkLst>
        <pc:spChg chg="mod">
          <ac:chgData name="Colin Morrison TASC Morrison" userId="9e8379d8aac75974" providerId="LiveId" clId="{17B23845-21E2-44ED-9AEA-7621CD1B2017}" dt="2023-08-04T14:36:37.377" v="97" actId="1076"/>
          <ac:spMkLst>
            <pc:docMk/>
            <pc:sldMk cId="2052227960" sldId="362"/>
            <ac:spMk id="3" creationId="{D1A9BA85-273C-4D87-BC0D-EC297796FB72}"/>
          </ac:spMkLst>
        </pc:spChg>
      </pc:sldChg>
      <pc:sldChg chg="modSp add mod">
        <pc:chgData name="Colin Morrison TASC Morrison" userId="9e8379d8aac75974" providerId="LiveId" clId="{17B23845-21E2-44ED-9AEA-7621CD1B2017}" dt="2023-08-16T09:03:17.124" v="122" actId="1076"/>
        <pc:sldMkLst>
          <pc:docMk/>
          <pc:sldMk cId="1911835960" sldId="363"/>
        </pc:sldMkLst>
        <pc:spChg chg="mod">
          <ac:chgData name="Colin Morrison TASC Morrison" userId="9e8379d8aac75974" providerId="LiveId" clId="{17B23845-21E2-44ED-9AEA-7621CD1B2017}" dt="2023-08-16T09:03:17.124" v="122" actId="1076"/>
          <ac:spMkLst>
            <pc:docMk/>
            <pc:sldMk cId="1911835960" sldId="363"/>
            <ac:spMk id="3" creationId="{00000000-0000-0000-0000-000000000000}"/>
          </ac:spMkLst>
        </pc:spChg>
      </pc:sldChg>
    </pc:docChg>
  </pc:docChgLst>
  <pc:docChgLst>
    <pc:chgData name="Colin Morrison TASC Morrison" userId="9e8379d8aac75974" providerId="LiveId" clId="{B9C821A7-7549-4581-83AF-870D1F58FD59}"/>
    <pc:docChg chg="modSld">
      <pc:chgData name="Colin Morrison TASC Morrison" userId="9e8379d8aac75974" providerId="LiveId" clId="{B9C821A7-7549-4581-83AF-870D1F58FD59}" dt="2024-01-11T10:51:26.267" v="5" actId="207"/>
      <pc:docMkLst>
        <pc:docMk/>
      </pc:docMkLst>
      <pc:sldChg chg="modSp mod">
        <pc:chgData name="Colin Morrison TASC Morrison" userId="9e8379d8aac75974" providerId="LiveId" clId="{B9C821A7-7549-4581-83AF-870D1F58FD59}" dt="2024-01-11T10:50:18.756" v="0" actId="207"/>
        <pc:sldMkLst>
          <pc:docMk/>
          <pc:sldMk cId="3736087503" sldId="286"/>
        </pc:sldMkLst>
        <pc:spChg chg="mod">
          <ac:chgData name="Colin Morrison TASC Morrison" userId="9e8379d8aac75974" providerId="LiveId" clId="{B9C821A7-7549-4581-83AF-870D1F58FD59}" dt="2024-01-11T10:50:18.756" v="0" actId="207"/>
          <ac:spMkLst>
            <pc:docMk/>
            <pc:sldMk cId="3736087503" sldId="286"/>
            <ac:spMk id="3" creationId="{00000000-0000-0000-0000-000000000000}"/>
          </ac:spMkLst>
        </pc:spChg>
      </pc:sldChg>
      <pc:sldChg chg="modSp mod">
        <pc:chgData name="Colin Morrison TASC Morrison" userId="9e8379d8aac75974" providerId="LiveId" clId="{B9C821A7-7549-4581-83AF-870D1F58FD59}" dt="2024-01-11T10:51:26.267" v="5" actId="207"/>
        <pc:sldMkLst>
          <pc:docMk/>
          <pc:sldMk cId="578331106" sldId="320"/>
        </pc:sldMkLst>
        <pc:spChg chg="mod">
          <ac:chgData name="Colin Morrison TASC Morrison" userId="9e8379d8aac75974" providerId="LiveId" clId="{B9C821A7-7549-4581-83AF-870D1F58FD59}" dt="2024-01-11T10:51:26.267" v="5" actId="207"/>
          <ac:spMkLst>
            <pc:docMk/>
            <pc:sldMk cId="578331106" sldId="320"/>
            <ac:spMk id="3" creationId="{00000000-0000-0000-0000-000000000000}"/>
          </ac:spMkLst>
        </pc:spChg>
      </pc:sldChg>
      <pc:sldChg chg="modSp mod">
        <pc:chgData name="Colin Morrison TASC Morrison" userId="9e8379d8aac75974" providerId="LiveId" clId="{B9C821A7-7549-4581-83AF-870D1F58FD59}" dt="2024-01-11T10:50:46.861" v="3" actId="207"/>
        <pc:sldMkLst>
          <pc:docMk/>
          <pc:sldMk cId="2964961569" sldId="323"/>
        </pc:sldMkLst>
        <pc:spChg chg="mod">
          <ac:chgData name="Colin Morrison TASC Morrison" userId="9e8379d8aac75974" providerId="LiveId" clId="{B9C821A7-7549-4581-83AF-870D1F58FD59}" dt="2024-01-11T10:50:46.861" v="3" actId="207"/>
          <ac:spMkLst>
            <pc:docMk/>
            <pc:sldMk cId="2964961569" sldId="323"/>
            <ac:spMk id="3" creationId="{00000000-0000-0000-0000-000000000000}"/>
          </ac:spMkLst>
        </pc:spChg>
      </pc:sldChg>
      <pc:sldChg chg="modSp mod">
        <pc:chgData name="Colin Morrison TASC Morrison" userId="9e8379d8aac75974" providerId="LiveId" clId="{B9C821A7-7549-4581-83AF-870D1F58FD59}" dt="2024-01-11T10:50:39.564" v="2" actId="207"/>
        <pc:sldMkLst>
          <pc:docMk/>
          <pc:sldMk cId="1806693145" sldId="355"/>
        </pc:sldMkLst>
        <pc:spChg chg="mod">
          <ac:chgData name="Colin Morrison TASC Morrison" userId="9e8379d8aac75974" providerId="LiveId" clId="{B9C821A7-7549-4581-83AF-870D1F58FD59}" dt="2024-01-11T10:50:39.564" v="2" actId="207"/>
          <ac:spMkLst>
            <pc:docMk/>
            <pc:sldMk cId="1806693145" sldId="355"/>
            <ac:spMk id="3" creationId="{C16185C8-7AC5-4B9E-A205-A33C2C17432F}"/>
          </ac:spMkLst>
        </pc:spChg>
      </pc:sldChg>
      <pc:sldChg chg="modSp mod">
        <pc:chgData name="Colin Morrison TASC Morrison" userId="9e8379d8aac75974" providerId="LiveId" clId="{B9C821A7-7549-4581-83AF-870D1F58FD59}" dt="2024-01-11T10:50:56.478" v="4" actId="207"/>
        <pc:sldMkLst>
          <pc:docMk/>
          <pc:sldMk cId="2052227960" sldId="362"/>
        </pc:sldMkLst>
        <pc:spChg chg="mod">
          <ac:chgData name="Colin Morrison TASC Morrison" userId="9e8379d8aac75974" providerId="LiveId" clId="{B9C821A7-7549-4581-83AF-870D1F58FD59}" dt="2024-01-11T10:50:56.478" v="4" actId="207"/>
          <ac:spMkLst>
            <pc:docMk/>
            <pc:sldMk cId="2052227960" sldId="362"/>
            <ac:spMk id="3" creationId="{D1A9BA85-273C-4D87-BC0D-EC297796FB72}"/>
          </ac:spMkLst>
        </pc:spChg>
      </pc:sldChg>
      <pc:sldChg chg="modSp mod">
        <pc:chgData name="Colin Morrison TASC Morrison" userId="9e8379d8aac75974" providerId="LiveId" clId="{B9C821A7-7549-4581-83AF-870D1F58FD59}" dt="2024-01-11T10:50:25.431" v="1" actId="207"/>
        <pc:sldMkLst>
          <pc:docMk/>
          <pc:sldMk cId="1911835960" sldId="363"/>
        </pc:sldMkLst>
        <pc:spChg chg="mod">
          <ac:chgData name="Colin Morrison TASC Morrison" userId="9e8379d8aac75974" providerId="LiveId" clId="{B9C821A7-7549-4581-83AF-870D1F58FD59}" dt="2024-01-11T10:50:25.431" v="1" actId="207"/>
          <ac:spMkLst>
            <pc:docMk/>
            <pc:sldMk cId="1911835960" sldId="3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147846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FF0F7F-A767-6F44-8124-CE485D4C9FEB}" type="slidenum">
              <a:rPr lang="en-US" smtClean="0"/>
              <a:t>3</a:t>
            </a:fld>
            <a:endParaRPr lang="en-US"/>
          </a:p>
        </p:txBody>
      </p:sp>
    </p:spTree>
    <p:extLst>
      <p:ext uri="{BB962C8B-B14F-4D97-AF65-F5344CB8AC3E}">
        <p14:creationId xmlns:p14="http://schemas.microsoft.com/office/powerpoint/2010/main" val="16558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24/01/2024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24/01/2024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24/01/2024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24/01/2024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24/01/2024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24/01/2024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24/01/2024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24/01/2024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24/01/2024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24/01/2024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24/01/2024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24/01/2024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hsinform.scot/illnesses-and-conditions/sexual-and-reproductiv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85614"/>
            <a:ext cx="9144000" cy="2387600"/>
          </a:xfrm>
        </p:spPr>
        <p:txBody>
          <a:bodyPr>
            <a:normAutofit fontScale="90000"/>
          </a:bodyPr>
          <a:lstStyle/>
          <a:p>
            <a:r>
              <a:rPr lang="en-GB" b="1"/>
              <a:t>About </a:t>
            </a:r>
            <a:r>
              <a:rPr lang="en-GB" b="1" dirty="0"/>
              <a:t>Sexually Transmitted Infections (STIs) and Blood Borne Viruses (BBVs) </a:t>
            </a:r>
          </a:p>
        </p:txBody>
      </p:sp>
      <p:sp>
        <p:nvSpPr>
          <p:cNvPr id="3" name="Subtitle 2"/>
          <p:cNvSpPr>
            <a:spLocks noGrp="1"/>
          </p:cNvSpPr>
          <p:nvPr>
            <p:ph type="subTitle" idx="1"/>
          </p:nvPr>
        </p:nvSpPr>
        <p:spPr>
          <a:xfrm>
            <a:off x="1524000" y="4246179"/>
            <a:ext cx="9144000" cy="1836026"/>
          </a:xfrm>
        </p:spPr>
        <p:txBody>
          <a:bodyPr>
            <a:normAutofit fontScale="85000" lnSpcReduction="10000"/>
          </a:bodyPr>
          <a:lstStyle/>
          <a:p>
            <a:pPr lvl="0" algn="l"/>
            <a:r>
              <a:rPr lang="en-GB" dirty="0"/>
              <a:t>I can name STIs/BBVs and explain how they are transmitted.</a:t>
            </a:r>
          </a:p>
          <a:p>
            <a:pPr lvl="0" algn="l"/>
            <a:r>
              <a:rPr lang="en-GB" dirty="0"/>
              <a:t>I can recognise general symptoms (including that there might be none) of STI infection.</a:t>
            </a:r>
          </a:p>
          <a:p>
            <a:pPr lvl="0" algn="l"/>
            <a:r>
              <a:rPr lang="en-GB" dirty="0"/>
              <a:t>I have knowledge and skills that support me to make decisions to protect my own sexual health and that of others. </a:t>
            </a:r>
          </a:p>
          <a:p>
            <a:pPr lvl="0" algn="l"/>
            <a:r>
              <a:rPr lang="en-GB" dirty="0"/>
              <a:t>I know where to go for information, advice or support.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046D522-7940-4736-A7C5-E98557AA81F9}"/>
              </a:ext>
            </a:extLst>
          </p:cNvPr>
          <p:cNvSpPr>
            <a:spLocks noGrp="1"/>
          </p:cNvSpPr>
          <p:nvPr>
            <p:ph type="title"/>
          </p:nvPr>
        </p:nvSpPr>
        <p:spPr>
          <a:xfrm>
            <a:off x="1045028" y="1336329"/>
            <a:ext cx="3892732" cy="4382588"/>
          </a:xfrm>
        </p:spPr>
        <p:txBody>
          <a:bodyPr anchor="ctr">
            <a:normAutofit/>
          </a:bodyPr>
          <a:lstStyle/>
          <a:p>
            <a:r>
              <a:rPr lang="en-GB" sz="2400" b="1" dirty="0">
                <a:latin typeface="+mn-lt"/>
              </a:rPr>
              <a:t>How are STIs or BBVs transmitted? (How do you get them?)</a:t>
            </a:r>
            <a:br>
              <a:rPr lang="en-GB" sz="2400" b="1" dirty="0">
                <a:latin typeface="+mn-lt"/>
              </a:rPr>
            </a:br>
            <a:endParaRPr lang="en-GB" sz="2400" dirty="0">
              <a:latin typeface="+mn-lt"/>
            </a:endParaRPr>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16185C8-7AC5-4B9E-A205-A33C2C17432F}"/>
              </a:ext>
            </a:extLst>
          </p:cNvPr>
          <p:cNvSpPr>
            <a:spLocks noGrp="1"/>
          </p:cNvSpPr>
          <p:nvPr>
            <p:ph idx="1"/>
          </p:nvPr>
        </p:nvSpPr>
        <p:spPr>
          <a:xfrm>
            <a:off x="5945906" y="1492436"/>
            <a:ext cx="5260848" cy="4382588"/>
          </a:xfrm>
        </p:spPr>
        <p:txBody>
          <a:bodyPr anchor="ctr">
            <a:noAutofit/>
          </a:bodyPr>
          <a:lstStyle/>
          <a:p>
            <a:pPr lvl="0"/>
            <a:r>
              <a:rPr lang="en-GB" sz="2000" dirty="0"/>
              <a:t>STI’s like chlamydia and gonorrhoea are transmitted through unprotected oral, anal or vaginal sex  (sex without a condom). These can also be caught by sharing sex toys.</a:t>
            </a:r>
          </a:p>
          <a:p>
            <a:pPr lvl="0"/>
            <a:r>
              <a:rPr lang="en-GB" sz="2000" dirty="0"/>
              <a:t>Some STI’s can be caught by close bodily contact (such as being naked and intimate together). This includes pubic lice, syphilis, genital warts and </a:t>
            </a:r>
            <a:r>
              <a:rPr lang="en-GB" sz="2000" dirty="0" err="1"/>
              <a:t>mpox</a:t>
            </a:r>
            <a:r>
              <a:rPr lang="en-GB" sz="2000" dirty="0"/>
              <a:t>.</a:t>
            </a:r>
          </a:p>
          <a:p>
            <a:pPr lvl="0"/>
            <a:r>
              <a:rPr lang="en-GB" sz="2000" dirty="0"/>
              <a:t>BBV’s such as HIV can be caught through other means, such as sharing needles and other drug injecting equipment. However, most people in the UK diagnosed with HIV acquired the virus through unprotected vaginal or anal sex. </a:t>
            </a:r>
          </a:p>
          <a:p>
            <a:pPr lvl="0"/>
            <a:r>
              <a:rPr lang="en-GB" sz="2000" dirty="0"/>
              <a:t>You can catch HIV through oral sex, but the risk is </a:t>
            </a:r>
            <a:r>
              <a:rPr lang="en-GB" sz="2000" dirty="0" smtClean="0"/>
              <a:t>extremely low. </a:t>
            </a:r>
            <a:endParaRPr lang="en-GB" sz="2000" dirty="0"/>
          </a:p>
          <a:p>
            <a:pPr marL="0" indent="0">
              <a:buNone/>
            </a:pPr>
            <a:endParaRPr lang="en-GB" sz="2000" dirty="0"/>
          </a:p>
        </p:txBody>
      </p:sp>
    </p:spTree>
    <p:extLst>
      <p:ext uri="{BB962C8B-B14F-4D97-AF65-F5344CB8AC3E}">
        <p14:creationId xmlns:p14="http://schemas.microsoft.com/office/powerpoint/2010/main" val="180669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xmlns="" id="{8970FFFD-A208-4239-B190-AF260220C30D}"/>
              </a:ext>
            </a:extLst>
          </p:cNvPr>
          <p:cNvPicPr/>
          <p:nvPr/>
        </p:nvPicPr>
        <p:blipFill rotWithShape="1">
          <a:blip r:embed="rId2" cstate="screen">
            <a:extLst>
              <a:ext uri="{28A0092B-C50C-407E-A947-70E740481C1C}">
                <a14:useLocalDpi xmlns:a14="http://schemas.microsoft.com/office/drawing/2010/main"/>
              </a:ext>
            </a:extLst>
          </a:blip>
          <a:srcRect l="70"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18476" y="1028584"/>
            <a:ext cx="6033653" cy="4351338"/>
          </a:xfrm>
        </p:spPr>
        <p:txBody>
          <a:bodyPr>
            <a:noAutofit/>
          </a:bodyPr>
          <a:lstStyle/>
          <a:p>
            <a:pPr marL="0" indent="0">
              <a:buNone/>
            </a:pPr>
            <a:r>
              <a:rPr lang="en-GB" sz="2400" b="1" dirty="0"/>
              <a:t>STIs: symptoms and treatment </a:t>
            </a:r>
          </a:p>
          <a:p>
            <a:pPr marL="0" indent="0">
              <a:buNone/>
            </a:pPr>
            <a:r>
              <a:rPr lang="en-GB" sz="2400" b="1" dirty="0"/>
              <a:t>A symptom is a </a:t>
            </a:r>
            <a:r>
              <a:rPr lang="en-GB" sz="2400" b="1" dirty="0" smtClean="0"/>
              <a:t>change that you notice</a:t>
            </a:r>
            <a:r>
              <a:rPr lang="en-GB" sz="2400" dirty="0" smtClean="0"/>
              <a:t>. </a:t>
            </a:r>
            <a:endParaRPr lang="en-GB" sz="2400" dirty="0"/>
          </a:p>
          <a:p>
            <a:pPr marL="0" indent="0">
              <a:buNone/>
            </a:pPr>
            <a:r>
              <a:rPr lang="en-GB" sz="2400" dirty="0"/>
              <a:t>For example if you have chicken pox you would get a fever and feel sick, then you would get spots. </a:t>
            </a:r>
          </a:p>
          <a:p>
            <a:pPr marL="0" indent="0">
              <a:buNone/>
            </a:pPr>
            <a:r>
              <a:rPr lang="en-GB" sz="2400" dirty="0"/>
              <a:t>Some STIs/BBVs do not have symptoms. </a:t>
            </a:r>
          </a:p>
          <a:p>
            <a:pPr marL="0" indent="0">
              <a:buNone/>
            </a:pPr>
            <a:r>
              <a:rPr lang="en-GB" sz="2400" dirty="0"/>
              <a:t>A symptom of an STI could be sores, blisters, redness, bumps or lumps on or around the genitals (private parts). Or it could be an unusual, coloured or smelly discharge (liquid) from the vagina or penis. Or maybe itching around the genitals or pain when peeing or having sex. But some STIs have no symptoms. </a:t>
            </a:r>
          </a:p>
          <a:p>
            <a:pPr marL="0" indent="0">
              <a:buNone/>
            </a:pPr>
            <a:endParaRPr lang="en-GB" sz="2400" b="1" dirty="0"/>
          </a:p>
        </p:txBody>
      </p:sp>
      <p:sp>
        <p:nvSpPr>
          <p:cNvPr id="4" name="Footer Placeholder 3"/>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161341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xmlns="" id="{8970FFFD-A208-4239-B190-AF260220C30D}"/>
              </a:ext>
            </a:extLst>
          </p:cNvPr>
          <p:cNvPicPr/>
          <p:nvPr/>
        </p:nvPicPr>
        <p:blipFill rotWithShape="1">
          <a:blip r:embed="rId2" cstate="screen">
            <a:extLst>
              <a:ext uri="{28A0092B-C50C-407E-A947-70E740481C1C}">
                <a14:useLocalDpi xmlns:a14="http://schemas.microsoft.com/office/drawing/2010/main"/>
              </a:ext>
            </a:extLst>
          </a:blip>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82219" y="1628204"/>
            <a:ext cx="5721484" cy="4351338"/>
          </a:xfrm>
        </p:spPr>
        <p:txBody>
          <a:bodyPr>
            <a:normAutofit/>
          </a:bodyPr>
          <a:lstStyle/>
          <a:p>
            <a:pPr marL="0" indent="0">
              <a:buNone/>
            </a:pPr>
            <a:r>
              <a:rPr lang="en-GB" sz="2400" b="1" dirty="0"/>
              <a:t>Testing:</a:t>
            </a:r>
            <a:r>
              <a:rPr lang="en-GB" sz="2400" dirty="0"/>
              <a:t> </a:t>
            </a:r>
            <a:br>
              <a:rPr lang="en-GB" sz="2400" dirty="0"/>
            </a:br>
            <a:r>
              <a:rPr lang="en-GB" sz="2400" dirty="0"/>
              <a:t/>
            </a:r>
            <a:br>
              <a:rPr lang="en-GB" sz="2400" dirty="0"/>
            </a:br>
            <a:r>
              <a:rPr lang="en-GB" sz="2400" dirty="0"/>
              <a:t>To find out if you have an STI the doctor or nurse needs to do some tests. This could be a swab from your genitals, a test of your urine or a blood test. </a:t>
            </a:r>
            <a:endParaRPr lang="en-GB" sz="2400" b="1"/>
          </a:p>
        </p:txBody>
      </p:sp>
      <p:sp>
        <p:nvSpPr>
          <p:cNvPr id="4" name="Footer Placeholder 3"/>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156335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xmlns="" id="{8970FFFD-A208-4239-B190-AF260220C30D}"/>
              </a:ext>
            </a:extLst>
          </p:cNvPr>
          <p:cNvPicPr/>
          <p:nvPr/>
        </p:nvPicPr>
        <p:blipFill rotWithShape="1">
          <a:blip r:embed="rId2" cstate="screen">
            <a:extLst>
              <a:ext uri="{28A0092B-C50C-407E-A947-70E740481C1C}">
                <a14:useLocalDpi xmlns:a14="http://schemas.microsoft.com/office/drawing/2010/main"/>
              </a:ext>
            </a:extLst>
          </a:blip>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82219" y="1628204"/>
            <a:ext cx="5721484" cy="4351338"/>
          </a:xfrm>
        </p:spPr>
        <p:txBody>
          <a:bodyPr>
            <a:normAutofit/>
          </a:bodyPr>
          <a:lstStyle/>
          <a:p>
            <a:pPr marL="0" indent="0">
              <a:buNone/>
            </a:pPr>
            <a:r>
              <a:rPr lang="en-GB" sz="2400" b="1" dirty="0"/>
              <a:t>Treatment </a:t>
            </a:r>
          </a:p>
          <a:p>
            <a:pPr marL="0" indent="0">
              <a:buNone/>
            </a:pPr>
            <a:r>
              <a:rPr lang="en-GB" sz="2400" dirty="0"/>
              <a:t>Treatment can be a medicine or other advice, like to eat a certain way or rest. Treatment by a doctor or nurse is confidential. </a:t>
            </a:r>
          </a:p>
          <a:p>
            <a:pPr marL="0" indent="0">
              <a:buNone/>
            </a:pPr>
            <a:endParaRPr lang="en-GB" sz="2400" b="1" dirty="0"/>
          </a:p>
          <a:p>
            <a:pPr marL="0" indent="0">
              <a:buNone/>
            </a:pPr>
            <a:r>
              <a:rPr lang="en-GB" sz="2400" dirty="0"/>
              <a:t>The condition will often get worse without treatment and you will be more likely to pass on the infection to others, which is why testing is important.</a:t>
            </a:r>
          </a:p>
          <a:p>
            <a:pPr marL="0" indent="0">
              <a:buNone/>
            </a:pPr>
            <a:endParaRPr lang="en-GB" sz="2400" b="1" dirty="0"/>
          </a:p>
        </p:txBody>
      </p:sp>
      <p:sp>
        <p:nvSpPr>
          <p:cNvPr id="4" name="Footer Placeholder 3"/>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96496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B98BB5C5-FC84-4267-B9E2-4D1F22815E7B}"/>
              </a:ext>
            </a:extLst>
          </p:cNvPr>
          <p:cNvSpPr>
            <a:spLocks noGrp="1"/>
          </p:cNvSpPr>
          <p:nvPr>
            <p:ph type="title"/>
          </p:nvPr>
        </p:nvSpPr>
        <p:spPr>
          <a:xfrm>
            <a:off x="838200" y="365125"/>
            <a:ext cx="5393361" cy="1325563"/>
          </a:xfrm>
        </p:spPr>
        <p:txBody>
          <a:bodyPr>
            <a:normAutofit/>
          </a:bodyPr>
          <a:lstStyle/>
          <a:p>
            <a:endParaRPr lang="en-GB"/>
          </a:p>
        </p:txBody>
      </p:sp>
      <p:sp>
        <p:nvSpPr>
          <p:cNvPr id="3" name="Content Placeholder 2">
            <a:extLst>
              <a:ext uri="{FF2B5EF4-FFF2-40B4-BE49-F238E27FC236}">
                <a16:creationId xmlns:a16="http://schemas.microsoft.com/office/drawing/2014/main" xmlns="" id="{D1A9BA85-273C-4D87-BC0D-EC297796FB72}"/>
              </a:ext>
            </a:extLst>
          </p:cNvPr>
          <p:cNvSpPr>
            <a:spLocks noGrp="1"/>
          </p:cNvSpPr>
          <p:nvPr>
            <p:ph idx="1"/>
          </p:nvPr>
        </p:nvSpPr>
        <p:spPr>
          <a:xfrm>
            <a:off x="829198" y="2125450"/>
            <a:ext cx="5393361" cy="4351338"/>
          </a:xfrm>
        </p:spPr>
        <p:txBody>
          <a:bodyPr>
            <a:normAutofit/>
          </a:bodyPr>
          <a:lstStyle/>
          <a:p>
            <a:pPr marL="0" indent="0">
              <a:buNone/>
            </a:pPr>
            <a:r>
              <a:rPr lang="en-GB" b="1" dirty="0"/>
              <a:t>What are the best ways to make sure you don’t get an STI/BBV? </a:t>
            </a:r>
            <a:endParaRPr lang="en-GB" dirty="0"/>
          </a:p>
        </p:txBody>
      </p:sp>
      <p:pic>
        <p:nvPicPr>
          <p:cNvPr id="5" name="Picture 4" descr="A close up of a logo&#10;&#10;Description automatically generated">
            <a:extLst>
              <a:ext uri="{FF2B5EF4-FFF2-40B4-BE49-F238E27FC236}">
                <a16:creationId xmlns:a16="http://schemas.microsoft.com/office/drawing/2014/main" xmlns="" id="{32F6F48B-27B1-4F5F-85B1-82549133E314}"/>
              </a:ext>
            </a:extLst>
          </p:cNvPr>
          <p:cNvPicPr/>
          <p:nvPr/>
        </p:nvPicPr>
        <p:blipFill rotWithShape="1">
          <a:blip r:embed="rId2" cstate="screen">
            <a:extLst>
              <a:ext uri="{28A0092B-C50C-407E-A947-70E740481C1C}">
                <a14:useLocalDpi xmlns:a14="http://schemas.microsoft.com/office/drawing/2010/main"/>
              </a:ext>
            </a:extLst>
          </a:blip>
          <a:srcRect l="2590" r="391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xmlns="" id="{D10EED48-CA24-4E7E-8AD0-373200B839D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2" name="Arc 11">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33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8BB5C5-FC84-4267-B9E2-4D1F22815E7B}"/>
              </a:ext>
            </a:extLst>
          </p:cNvPr>
          <p:cNvSpPr>
            <a:spLocks noGrp="1"/>
          </p:cNvSpPr>
          <p:nvPr>
            <p:ph type="title"/>
          </p:nvPr>
        </p:nvSpPr>
        <p:spPr>
          <a:xfrm>
            <a:off x="1045028" y="1336329"/>
            <a:ext cx="3892732" cy="4382588"/>
          </a:xfrm>
        </p:spPr>
        <p:txBody>
          <a:bodyPr anchor="ctr">
            <a:normAutofit/>
          </a:bodyPr>
          <a:lstStyle/>
          <a:p>
            <a:r>
              <a:rPr lang="en-GB" sz="2400" b="1" dirty="0">
                <a:latin typeface="+mn-lt"/>
              </a:rPr>
              <a:t>What are the best ways to make sure you don’t get an STI/BBV?</a:t>
            </a:r>
            <a:br>
              <a:rPr lang="en-GB" sz="2400" b="1" dirty="0">
                <a:latin typeface="+mn-lt"/>
              </a:rPr>
            </a:br>
            <a:endParaRPr lang="en-GB" sz="2400" dirty="0">
              <a:latin typeface="+mn-lt"/>
            </a:endParaRPr>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1A9BA85-273C-4D87-BC0D-EC297796FB72}"/>
              </a:ext>
            </a:extLst>
          </p:cNvPr>
          <p:cNvSpPr>
            <a:spLocks noGrp="1"/>
          </p:cNvSpPr>
          <p:nvPr>
            <p:ph idx="1"/>
          </p:nvPr>
        </p:nvSpPr>
        <p:spPr>
          <a:xfrm>
            <a:off x="6096001" y="1336329"/>
            <a:ext cx="5260848" cy="4382588"/>
          </a:xfrm>
        </p:spPr>
        <p:txBody>
          <a:bodyPr anchor="ctr">
            <a:normAutofit/>
          </a:bodyPr>
          <a:lstStyle/>
          <a:p>
            <a:pPr lvl="0"/>
            <a:r>
              <a:rPr lang="en-GB" sz="2400" dirty="0"/>
              <a:t>To not have sex</a:t>
            </a:r>
          </a:p>
          <a:p>
            <a:pPr lvl="0"/>
            <a:r>
              <a:rPr lang="en-GB" sz="2400" dirty="0"/>
              <a:t>To always use a condom for oral, anal or vaginal sex</a:t>
            </a:r>
          </a:p>
          <a:p>
            <a:pPr lvl="0"/>
            <a:r>
              <a:rPr lang="en-GB" sz="2400" dirty="0"/>
              <a:t>To not have sex or close genital contact unless you and your partner have both been tested for STI’s/BBV’s</a:t>
            </a:r>
          </a:p>
          <a:p>
            <a:pPr marL="0" indent="0">
              <a:buNone/>
            </a:pPr>
            <a:r>
              <a:rPr lang="en-GB" sz="2400" dirty="0"/>
              <a:t> </a:t>
            </a:r>
          </a:p>
        </p:txBody>
      </p:sp>
      <p:sp>
        <p:nvSpPr>
          <p:cNvPr id="4" name="Footer Placeholder 3">
            <a:extLst>
              <a:ext uri="{FF2B5EF4-FFF2-40B4-BE49-F238E27FC236}">
                <a16:creationId xmlns:a16="http://schemas.microsoft.com/office/drawing/2014/main" xmlns="" id="{D10EED48-CA24-4E7E-8AD0-373200B839DA}"/>
              </a:ext>
            </a:extLst>
          </p:cNvPr>
          <p:cNvSpPr>
            <a:spLocks noGrp="1"/>
          </p:cNvSpPr>
          <p:nvPr>
            <p:ph type="ftr" sz="quarter" idx="11"/>
          </p:nvPr>
        </p:nvSpPr>
        <p:spPr>
          <a:xfrm>
            <a:off x="5685810" y="6492240"/>
            <a:ext cx="350887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03125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8BB5C5-FC84-4267-B9E2-4D1F22815E7B}"/>
              </a:ext>
            </a:extLst>
          </p:cNvPr>
          <p:cNvSpPr>
            <a:spLocks noGrp="1"/>
          </p:cNvSpPr>
          <p:nvPr>
            <p:ph type="title"/>
          </p:nvPr>
        </p:nvSpPr>
        <p:spPr>
          <a:xfrm>
            <a:off x="1045028" y="1336329"/>
            <a:ext cx="3892732" cy="4382588"/>
          </a:xfrm>
        </p:spPr>
        <p:txBody>
          <a:bodyPr anchor="ctr">
            <a:normAutofit/>
          </a:bodyPr>
          <a:lstStyle/>
          <a:p>
            <a:r>
              <a:rPr lang="en-GB" sz="2400" b="1" dirty="0">
                <a:latin typeface="+mn-lt"/>
              </a:rPr>
              <a:t>What are the best ways to make sure you don’t get an STI/BBV?</a:t>
            </a:r>
            <a:br>
              <a:rPr lang="en-GB" sz="2400" b="1" dirty="0">
                <a:latin typeface="+mn-lt"/>
              </a:rPr>
            </a:br>
            <a:endParaRPr lang="en-GB" sz="2400" dirty="0">
              <a:latin typeface="+mn-lt"/>
            </a:endParaRPr>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1A9BA85-273C-4D87-BC0D-EC297796FB72}"/>
              </a:ext>
            </a:extLst>
          </p:cNvPr>
          <p:cNvSpPr>
            <a:spLocks noGrp="1"/>
          </p:cNvSpPr>
          <p:nvPr>
            <p:ph idx="1"/>
          </p:nvPr>
        </p:nvSpPr>
        <p:spPr>
          <a:xfrm>
            <a:off x="6049946" y="1645627"/>
            <a:ext cx="5260849" cy="4382588"/>
          </a:xfrm>
        </p:spPr>
        <p:txBody>
          <a:bodyPr anchor="ctr">
            <a:noAutofit/>
          </a:bodyPr>
          <a:lstStyle/>
          <a:p>
            <a:pPr marL="342900" lvl="0" indent="-342900">
              <a:lnSpc>
                <a:spcPct val="107000"/>
              </a:lnSpc>
              <a:buFont typeface="Arial" panose="020B0604020202020204" pitchFamily="34" charset="0"/>
              <a:buChar char="•"/>
              <a:tabLst>
                <a:tab pos="9144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To have a vaccine that is available to prevent certain STIs. For example, you can get a vaccine to prevent types of Hepatitis and </a:t>
            </a:r>
            <a:r>
              <a:rPr lang="en-GB" sz="2400" dirty="0" err="1">
                <a:effectLst/>
                <a:latin typeface="Calibri" panose="020F0502020204030204" pitchFamily="34" charset="0"/>
                <a:ea typeface="Calibri" panose="020F0502020204030204" pitchFamily="34" charset="0"/>
                <a:cs typeface="Calibri" panose="020F0502020204030204" pitchFamily="34" charset="0"/>
              </a:rPr>
              <a:t>mpox</a:t>
            </a:r>
            <a:r>
              <a:rPr lang="en-GB" sz="2400" dirty="0">
                <a:effectLst/>
                <a:latin typeface="Calibri" panose="020F0502020204030204" pitchFamily="34" charset="0"/>
                <a:ea typeface="Calibri" panose="020F0502020204030204" pitchFamily="34" charset="0"/>
                <a:cs typeface="Calibri" panose="020F0502020204030204" pitchFamily="34" charset="0"/>
              </a:rPr>
              <a:t>. When you got to a sexual health clinic your nurse or doctor can talk to you about this.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9144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If you are at risk of HIV, you can take a preventative treatment called </a:t>
            </a:r>
            <a:r>
              <a:rPr lang="en-GB" sz="2400" dirty="0" err="1">
                <a:effectLst/>
                <a:latin typeface="Calibri" panose="020F0502020204030204" pitchFamily="34" charset="0"/>
                <a:ea typeface="Calibri" panose="020F0502020204030204" pitchFamily="34" charset="0"/>
                <a:cs typeface="Calibri" panose="020F0502020204030204" pitchFamily="34" charset="0"/>
              </a:rPr>
              <a:t>PrEP.</a:t>
            </a:r>
            <a:r>
              <a:rPr lang="en-GB" sz="2400" dirty="0">
                <a:effectLst/>
                <a:latin typeface="Calibri" panose="020F0502020204030204" pitchFamily="34" charset="0"/>
                <a:ea typeface="Calibri" panose="020F0502020204030204" pitchFamily="34" charset="0"/>
                <a:cs typeface="Calibri" panose="020F0502020204030204" pitchFamily="34" charset="0"/>
              </a:rPr>
              <a:t> The tablets can be taken every day or can be taken in the days before and after sex, depending on what type of sex you have and how often. (More about this in our next lesson).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sz="2400" dirty="0"/>
          </a:p>
        </p:txBody>
      </p:sp>
      <p:sp>
        <p:nvSpPr>
          <p:cNvPr id="4" name="Footer Placeholder 3">
            <a:extLst>
              <a:ext uri="{FF2B5EF4-FFF2-40B4-BE49-F238E27FC236}">
                <a16:creationId xmlns:a16="http://schemas.microsoft.com/office/drawing/2014/main" xmlns="" id="{D10EED48-CA24-4E7E-8AD0-373200B839DA}"/>
              </a:ext>
            </a:extLst>
          </p:cNvPr>
          <p:cNvSpPr>
            <a:spLocks noGrp="1"/>
          </p:cNvSpPr>
          <p:nvPr>
            <p:ph type="ftr" sz="quarter" idx="11"/>
          </p:nvPr>
        </p:nvSpPr>
        <p:spPr>
          <a:xfrm>
            <a:off x="5685810" y="6492240"/>
            <a:ext cx="350887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05222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1380515"/>
          </a:xfrm>
        </p:spPr>
        <p:txBody>
          <a:bodyPr anchor="ctr">
            <a:normAutofit/>
          </a:bodyPr>
          <a:lstStyle/>
          <a:p>
            <a:pPr marL="0" indent="0">
              <a:buNone/>
            </a:pPr>
            <a:r>
              <a:rPr lang="en-GB" b="1" dirty="0"/>
              <a:t>STIs: True or False? </a:t>
            </a:r>
          </a:p>
          <a:p>
            <a:pPr marL="0" indent="0">
              <a:buNone/>
            </a:pPr>
            <a:endParaRPr lang="en-GB" b="1" dirty="0"/>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omputer keyboard&#10;&#10;Description automatically generated">
            <a:extLst>
              <a:ext uri="{FF2B5EF4-FFF2-40B4-BE49-F238E27FC236}">
                <a16:creationId xmlns:a16="http://schemas.microsoft.com/office/drawing/2014/main" xmlns="" id="{5BE941E1-F10C-45EF-BB70-F8C943D055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80" r="15563" b="1"/>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6622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67920" y="4042424"/>
            <a:ext cx="10071536" cy="448377"/>
          </a:xfrm>
        </p:spPr>
        <p:txBody>
          <a:bodyPr anchor="t">
            <a:noAutofit/>
          </a:bodyPr>
          <a:lstStyle/>
          <a:p>
            <a:r>
              <a:rPr lang="en-GB" sz="2800" dirty="0"/>
              <a:t>True or False?</a:t>
            </a:r>
          </a:p>
          <a:p>
            <a:r>
              <a:rPr lang="en-GB" sz="2800" b="1" dirty="0"/>
              <a:t>Only people who sleep around get an STI/BBV.</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98862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graphicFrame>
        <p:nvGraphicFramePr>
          <p:cNvPr id="9" name="Table 8">
            <a:extLst>
              <a:ext uri="{FF2B5EF4-FFF2-40B4-BE49-F238E27FC236}">
                <a16:creationId xmlns:a16="http://schemas.microsoft.com/office/drawing/2014/main" xmlns="" id="{8F53362B-887A-438A-B7CB-0B50FD90866E}"/>
              </a:ext>
            </a:extLst>
          </p:cNvPr>
          <p:cNvGraphicFramePr>
            <a:graphicFrameLocks noGrp="1"/>
          </p:cNvGraphicFramePr>
          <p:nvPr>
            <p:extLst>
              <p:ext uri="{D42A27DB-BD31-4B8C-83A1-F6EECF244321}">
                <p14:modId xmlns:p14="http://schemas.microsoft.com/office/powerpoint/2010/main" val="3255712801"/>
              </p:ext>
            </p:extLst>
          </p:nvPr>
        </p:nvGraphicFramePr>
        <p:xfrm>
          <a:off x="836579" y="3948233"/>
          <a:ext cx="10541403" cy="1869653"/>
        </p:xfrm>
        <a:graphic>
          <a:graphicData uri="http://schemas.openxmlformats.org/drawingml/2006/table">
            <a:tbl>
              <a:tblPr firstRow="1" firstCol="1" bandRow="1">
                <a:tableStyleId>{5C22544A-7EE6-4342-B048-85BDC9FD1C3A}</a:tableStyleId>
              </a:tblPr>
              <a:tblGrid>
                <a:gridCol w="3376836">
                  <a:extLst>
                    <a:ext uri="{9D8B030D-6E8A-4147-A177-3AD203B41FA5}">
                      <a16:colId xmlns:a16="http://schemas.microsoft.com/office/drawing/2014/main" xmlns="" val="825015438"/>
                    </a:ext>
                  </a:extLst>
                </a:gridCol>
                <a:gridCol w="2536693">
                  <a:extLst>
                    <a:ext uri="{9D8B030D-6E8A-4147-A177-3AD203B41FA5}">
                      <a16:colId xmlns:a16="http://schemas.microsoft.com/office/drawing/2014/main" xmlns="" val="3024202983"/>
                    </a:ext>
                  </a:extLst>
                </a:gridCol>
                <a:gridCol w="4627874">
                  <a:extLst>
                    <a:ext uri="{9D8B030D-6E8A-4147-A177-3AD203B41FA5}">
                      <a16:colId xmlns:a16="http://schemas.microsoft.com/office/drawing/2014/main" xmlns="" val="3913069642"/>
                    </a:ext>
                  </a:extLst>
                </a:gridCol>
              </a:tblGrid>
              <a:tr h="1869653">
                <a:tc>
                  <a:txBody>
                    <a:bodyPr/>
                    <a:lstStyle/>
                    <a:p>
                      <a:pPr marL="0" lvl="0" indent="0">
                        <a:lnSpc>
                          <a:spcPct val="107000"/>
                        </a:lnSpc>
                        <a:spcAft>
                          <a:spcPts val="0"/>
                        </a:spcAft>
                        <a:buFont typeface="+mj-lt"/>
                        <a:buNone/>
                      </a:pPr>
                      <a:r>
                        <a:rPr lang="en-GB" sz="2400" dirty="0">
                          <a:solidFill>
                            <a:schemeClr val="tx1"/>
                          </a:solidFill>
                          <a:effectLst/>
                          <a:latin typeface="+mn-lt"/>
                        </a:rPr>
                        <a:t>Only people that sleep around get an STI/BBV.</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800" b="1"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rPr>
                        <a:t>STIs and BBVs don’t discriminate. If you have sex you are at risk. You can reduce the risk by using condoms.</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pic>
        <p:nvPicPr>
          <p:cNvPr id="3" name="Picture 2" descr="A black and red keyboard&#10;&#10;Description automatically generated">
            <a:extLst>
              <a:ext uri="{FF2B5EF4-FFF2-40B4-BE49-F238E27FC236}">
                <a16:creationId xmlns:a16="http://schemas.microsoft.com/office/drawing/2014/main" xmlns="" id="{E4665F5F-3287-40AF-A609-D294F03C1F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0075" y="3948233"/>
            <a:ext cx="2085154" cy="2001112"/>
          </a:xfrm>
          <a:prstGeom prst="rect">
            <a:avLst/>
          </a:prstGeom>
        </p:spPr>
      </p:pic>
    </p:spTree>
    <p:extLst>
      <p:ext uri="{BB962C8B-B14F-4D97-AF65-F5344CB8AC3E}">
        <p14:creationId xmlns:p14="http://schemas.microsoft.com/office/powerpoint/2010/main" val="340629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431731" y="173687"/>
            <a:ext cx="5931106" cy="4351338"/>
          </a:xfrm>
        </p:spPr>
        <p:txBody>
          <a:bodyPr>
            <a:noAutofit/>
          </a:bodyPr>
          <a:lstStyle/>
          <a:p>
            <a:pPr marL="0" indent="0">
              <a:buNone/>
            </a:pPr>
            <a:r>
              <a:rPr lang="en-GB" b="1" dirty="0"/>
              <a:t>Why are we talking about STIs/BBVs?</a:t>
            </a:r>
          </a:p>
          <a:p>
            <a:pPr marL="0" lvl="0" indent="0">
              <a:buNone/>
            </a:pPr>
            <a:r>
              <a:rPr lang="en-GB" dirty="0"/>
              <a:t>STI stands for </a:t>
            </a:r>
            <a:r>
              <a:rPr lang="en-GB" b="1" dirty="0"/>
              <a:t>S</a:t>
            </a:r>
            <a:r>
              <a:rPr lang="en-GB" dirty="0"/>
              <a:t>exually </a:t>
            </a:r>
            <a:r>
              <a:rPr lang="en-GB" b="1" dirty="0"/>
              <a:t>T</a:t>
            </a:r>
            <a:r>
              <a:rPr lang="en-GB" dirty="0"/>
              <a:t>ransmitted </a:t>
            </a:r>
            <a:r>
              <a:rPr lang="en-GB" b="1" dirty="0"/>
              <a:t>I</a:t>
            </a:r>
            <a:r>
              <a:rPr lang="en-GB" dirty="0"/>
              <a:t>nfection</a:t>
            </a:r>
          </a:p>
          <a:p>
            <a:pPr marL="0" lvl="0" indent="0">
              <a:buNone/>
            </a:pPr>
            <a:r>
              <a:rPr lang="en-GB" dirty="0"/>
              <a:t>BBV stands for </a:t>
            </a:r>
            <a:r>
              <a:rPr lang="en-GB" b="1" dirty="0"/>
              <a:t>B</a:t>
            </a:r>
            <a:r>
              <a:rPr lang="en-GB" dirty="0"/>
              <a:t>lood </a:t>
            </a:r>
            <a:r>
              <a:rPr lang="en-GB" b="1" dirty="0"/>
              <a:t>B</a:t>
            </a:r>
            <a:r>
              <a:rPr lang="en-GB" dirty="0"/>
              <a:t>orne </a:t>
            </a:r>
            <a:r>
              <a:rPr lang="en-GB" b="1" dirty="0"/>
              <a:t>V</a:t>
            </a:r>
            <a:r>
              <a:rPr lang="en-GB" dirty="0"/>
              <a:t>irus</a:t>
            </a:r>
          </a:p>
          <a:p>
            <a:pPr marL="342900" lvl="0" indent="-342900">
              <a:lnSpc>
                <a:spcPct val="107000"/>
              </a:lnSpc>
              <a:buFont typeface="Symbol" panose="05050102010706020507" pitchFamily="18" charset="2"/>
              <a:buChar char=""/>
            </a:pPr>
            <a:r>
              <a:rPr lang="en-GB" dirty="0">
                <a:effectLst/>
                <a:ea typeface="Calibri" panose="020F0502020204030204" pitchFamily="34" charset="0"/>
                <a:cs typeface="Calibri" panose="020F0502020204030204" pitchFamily="34" charset="0"/>
              </a:rPr>
              <a:t>In Scotland 64% of all STI diagnoses made (that’s 2 in every 3) are in those younger than 25 years. </a:t>
            </a:r>
          </a:p>
          <a:p>
            <a:pPr marL="342900" indent="-342900">
              <a:lnSpc>
                <a:spcPct val="107000"/>
              </a:lnSpc>
              <a:buFont typeface="Symbol" panose="05050102010706020507" pitchFamily="18" charset="2"/>
              <a:buChar char=""/>
            </a:pPr>
            <a:r>
              <a:rPr lang="en-GB" dirty="0">
                <a:effectLst/>
                <a:ea typeface="Calibri" panose="020F0502020204030204" pitchFamily="34" charset="0"/>
                <a:cs typeface="Calibri" panose="020F0502020204030204" pitchFamily="34" charset="0"/>
              </a:rPr>
              <a:t>There was an 80% increase in gonorrhoea diagnoses in young people between 2018 and 2022.</a:t>
            </a:r>
          </a:p>
          <a:p>
            <a:pPr marL="342900" indent="-342900">
              <a:lnSpc>
                <a:spcPct val="107000"/>
              </a:lnSpc>
              <a:buFont typeface="Symbol" panose="05050102010706020507" pitchFamily="18" charset="2"/>
              <a:buChar char=""/>
            </a:pPr>
            <a:r>
              <a:rPr lang="en-GB" dirty="0">
                <a:effectLst/>
                <a:ea typeface="Calibri" panose="020F0502020204030204" pitchFamily="34" charset="0"/>
                <a:cs typeface="Calibri" panose="020F0502020204030204" pitchFamily="34" charset="0"/>
              </a:rPr>
              <a:t>In some areas diagnoses of chlamydia has nearly doubled in the past year.</a:t>
            </a:r>
            <a:endParaRPr lang="en-GB" dirty="0">
              <a:effectLst/>
              <a:ea typeface="Calibri" panose="020F0502020204030204" pitchFamily="34" charset="0"/>
              <a:cs typeface="Arial" panose="020B0604020202020204" pitchFamily="34" charset="0"/>
            </a:endParaRPr>
          </a:p>
          <a:p>
            <a:pPr marL="0" indent="0">
              <a:lnSpc>
                <a:spcPct val="107000"/>
              </a:lnSpc>
              <a:buNone/>
            </a:pPr>
            <a:endParaRPr lang="en-GB"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dirty="0">
              <a:effectLst/>
              <a:ea typeface="Calibri" panose="020F0502020204030204" pitchFamily="34" charset="0"/>
              <a:cs typeface="Arial" panose="020B0604020202020204" pitchFamily="34" charset="0"/>
            </a:endParaRPr>
          </a:p>
          <a:p>
            <a:pPr marL="0" lvl="0" indent="0">
              <a:buNone/>
            </a:pPr>
            <a:endParaRPr lang="en-GB" dirty="0"/>
          </a:p>
          <a:p>
            <a:pPr marL="0" indent="0">
              <a:buNone/>
            </a:pPr>
            <a:endParaRPr lang="en-GB" dirty="0"/>
          </a:p>
          <a:p>
            <a:pPr marL="0" indent="0">
              <a:buNone/>
            </a:pPr>
            <a:endParaRPr lang="en-GB" b="1" dirty="0"/>
          </a:p>
        </p:txBody>
      </p:sp>
      <p:pic>
        <p:nvPicPr>
          <p:cNvPr id="6" name="Picture 5" descr="A person holding a sign&#10;&#10;Description automatically generated">
            <a:extLst>
              <a:ext uri="{FF2B5EF4-FFF2-40B4-BE49-F238E27FC236}">
                <a16:creationId xmlns:a16="http://schemas.microsoft.com/office/drawing/2014/main" xmlns="" id="{30801BD1-8C40-4867-9167-1BA3D0F36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6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12">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08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p:cNvSpPr>
            <a:spLocks noGrp="1"/>
          </p:cNvSpPr>
          <p:nvPr>
            <p:ph type="subTitle" idx="1"/>
          </p:nvPr>
        </p:nvSpPr>
        <p:spPr>
          <a:xfrm>
            <a:off x="1067920" y="4259749"/>
            <a:ext cx="10071536" cy="448377"/>
          </a:xfrm>
        </p:spPr>
        <p:txBody>
          <a:bodyPr anchor="t">
            <a:noAutofit/>
          </a:bodyPr>
          <a:lstStyle/>
          <a:p>
            <a:r>
              <a:rPr lang="en-GB" sz="2800" b="1" dirty="0"/>
              <a:t>True or False?</a:t>
            </a:r>
          </a:p>
          <a:p>
            <a:r>
              <a:rPr lang="en-GB" sz="2800" b="1" dirty="0"/>
              <a:t>If someone has an STI/BBV you will see it.</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73634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7" name="Table 6">
            <a:extLst>
              <a:ext uri="{FF2B5EF4-FFF2-40B4-BE49-F238E27FC236}">
                <a16:creationId xmlns:a16="http://schemas.microsoft.com/office/drawing/2014/main" xmlns="" id="{952CBE4D-8040-45D4-B224-57E69D0FD625}"/>
              </a:ext>
            </a:extLst>
          </p:cNvPr>
          <p:cNvGraphicFramePr>
            <a:graphicFrameLocks noGrp="1"/>
          </p:cNvGraphicFramePr>
          <p:nvPr>
            <p:extLst>
              <p:ext uri="{D42A27DB-BD31-4B8C-83A1-F6EECF244321}">
                <p14:modId xmlns:p14="http://schemas.microsoft.com/office/powerpoint/2010/main" val="2915945704"/>
              </p:ext>
            </p:extLst>
          </p:nvPr>
        </p:nvGraphicFramePr>
        <p:xfrm>
          <a:off x="1054380" y="3904635"/>
          <a:ext cx="9567924" cy="1999848"/>
        </p:xfrm>
        <a:graphic>
          <a:graphicData uri="http://schemas.openxmlformats.org/drawingml/2006/table">
            <a:tbl>
              <a:tblPr firstRow="1" firstCol="1" bandRow="1">
                <a:tableStyleId>{5C22544A-7EE6-4342-B048-85BDC9FD1C3A}</a:tableStyleId>
              </a:tblPr>
              <a:tblGrid>
                <a:gridCol w="2650845">
                  <a:extLst>
                    <a:ext uri="{9D8B030D-6E8A-4147-A177-3AD203B41FA5}">
                      <a16:colId xmlns:a16="http://schemas.microsoft.com/office/drawing/2014/main" xmlns="" val="825015438"/>
                    </a:ext>
                  </a:extLst>
                </a:gridCol>
                <a:gridCol w="2665991">
                  <a:extLst>
                    <a:ext uri="{9D8B030D-6E8A-4147-A177-3AD203B41FA5}">
                      <a16:colId xmlns:a16="http://schemas.microsoft.com/office/drawing/2014/main" xmlns="" val="3024202983"/>
                    </a:ext>
                  </a:extLst>
                </a:gridCol>
                <a:gridCol w="4251088">
                  <a:extLst>
                    <a:ext uri="{9D8B030D-6E8A-4147-A177-3AD203B41FA5}">
                      <a16:colId xmlns:a16="http://schemas.microsoft.com/office/drawing/2014/main" xmlns="" val="3913069642"/>
                    </a:ext>
                  </a:extLst>
                </a:gridCol>
              </a:tblGrid>
              <a:tr h="1999848">
                <a:tc>
                  <a:txBody>
                    <a:bodyPr/>
                    <a:lstStyle/>
                    <a:p>
                      <a:pPr marL="228600">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If someone has an STI/BBV you will see it.</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Even a nurse or doctor won’t necessarily know if a person has an STI/BBV just by looking. That’s why they do tests.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black and red keyboard&#10;&#10;Description automatically generated">
            <a:extLst>
              <a:ext uri="{FF2B5EF4-FFF2-40B4-BE49-F238E27FC236}">
                <a16:creationId xmlns:a16="http://schemas.microsoft.com/office/drawing/2014/main" xmlns="" id="{F3A993C2-7CE8-4087-82A9-D046B410A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4977" y="3955320"/>
            <a:ext cx="2031023" cy="1949163"/>
          </a:xfrm>
          <a:prstGeom prst="rect">
            <a:avLst/>
          </a:prstGeom>
        </p:spPr>
      </p:pic>
    </p:spTree>
    <p:extLst>
      <p:ext uri="{BB962C8B-B14F-4D97-AF65-F5344CB8AC3E}">
        <p14:creationId xmlns:p14="http://schemas.microsoft.com/office/powerpoint/2010/main" val="18010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67920" y="4150523"/>
            <a:ext cx="10071536" cy="448377"/>
          </a:xfrm>
        </p:spPr>
        <p:txBody>
          <a:bodyPr anchor="t">
            <a:noAutofit/>
          </a:bodyPr>
          <a:lstStyle/>
          <a:p>
            <a:r>
              <a:rPr lang="en-GB" sz="2800" b="1" dirty="0"/>
              <a:t>True or False?</a:t>
            </a:r>
          </a:p>
          <a:p>
            <a:r>
              <a:rPr lang="en-GB" sz="2800" b="1" dirty="0"/>
              <a:t>The best protection against most STI’s/BBV’s is using condoms when having sex.</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9058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22A042C3-8712-4B38-94A9-42D895E1D058}"/>
              </a:ext>
            </a:extLst>
          </p:cNvPr>
          <p:cNvGraphicFramePr>
            <a:graphicFrameLocks noGrp="1"/>
          </p:cNvGraphicFramePr>
          <p:nvPr>
            <p:extLst>
              <p:ext uri="{D42A27DB-BD31-4B8C-83A1-F6EECF244321}">
                <p14:modId xmlns:p14="http://schemas.microsoft.com/office/powerpoint/2010/main" val="1515216357"/>
              </p:ext>
            </p:extLst>
          </p:nvPr>
        </p:nvGraphicFramePr>
        <p:xfrm>
          <a:off x="597876" y="4303551"/>
          <a:ext cx="10984524" cy="1885905"/>
        </p:xfrm>
        <a:graphic>
          <a:graphicData uri="http://schemas.openxmlformats.org/drawingml/2006/table">
            <a:tbl>
              <a:tblPr firstRow="1" firstCol="1" bandRow="1">
                <a:tableStyleId>{5C22544A-7EE6-4342-B048-85BDC9FD1C3A}</a:tableStyleId>
              </a:tblPr>
              <a:tblGrid>
                <a:gridCol w="3737892">
                  <a:extLst>
                    <a:ext uri="{9D8B030D-6E8A-4147-A177-3AD203B41FA5}">
                      <a16:colId xmlns:a16="http://schemas.microsoft.com/office/drawing/2014/main" xmlns="" val="825015438"/>
                    </a:ext>
                  </a:extLst>
                </a:gridCol>
                <a:gridCol w="2366140">
                  <a:extLst>
                    <a:ext uri="{9D8B030D-6E8A-4147-A177-3AD203B41FA5}">
                      <a16:colId xmlns:a16="http://schemas.microsoft.com/office/drawing/2014/main" xmlns="" val="3024202983"/>
                    </a:ext>
                  </a:extLst>
                </a:gridCol>
                <a:gridCol w="4880492">
                  <a:extLst>
                    <a:ext uri="{9D8B030D-6E8A-4147-A177-3AD203B41FA5}">
                      <a16:colId xmlns:a16="http://schemas.microsoft.com/office/drawing/2014/main" xmlns="" val="3913069642"/>
                    </a:ext>
                  </a:extLst>
                </a:gridCol>
              </a:tblGrid>
              <a:tr h="1885905">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The best protection against most STIs/BBVs is using condoms when having sex.</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Condoms don’t provide 100% protection but they are the most effective way to protect yourself.</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close up of a computer keyboard&#10;&#10;Description automatically generated">
            <a:extLst>
              <a:ext uri="{FF2B5EF4-FFF2-40B4-BE49-F238E27FC236}">
                <a16:creationId xmlns:a16="http://schemas.microsoft.com/office/drawing/2014/main" xmlns="" id="{9A36B9E9-E9CC-4B3D-8E81-7BBF3483C9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7862" y="4303551"/>
            <a:ext cx="1916723" cy="1853086"/>
          </a:xfrm>
          <a:prstGeom prst="rect">
            <a:avLst/>
          </a:prstGeom>
        </p:spPr>
      </p:pic>
    </p:spTree>
    <p:extLst>
      <p:ext uri="{BB962C8B-B14F-4D97-AF65-F5344CB8AC3E}">
        <p14:creationId xmlns:p14="http://schemas.microsoft.com/office/powerpoint/2010/main" val="70330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73717" y="4035560"/>
            <a:ext cx="10071536" cy="448377"/>
          </a:xfrm>
        </p:spPr>
        <p:txBody>
          <a:bodyPr anchor="t">
            <a:noAutofit/>
          </a:bodyPr>
          <a:lstStyle/>
          <a:p>
            <a:r>
              <a:rPr lang="en-GB" sz="2800" b="1" dirty="0"/>
              <a:t>True or False?</a:t>
            </a:r>
          </a:p>
          <a:p>
            <a:r>
              <a:rPr lang="en-GB" sz="2800" b="1" dirty="0"/>
              <a:t>You can avoid STI’s/BBV’s by having oral sex. </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13049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A7BA7AC5-8C5B-44F1-9EEE-6617A7FC8FE5}"/>
              </a:ext>
            </a:extLst>
          </p:cNvPr>
          <p:cNvGraphicFramePr>
            <a:graphicFrameLocks noGrp="1"/>
          </p:cNvGraphicFramePr>
          <p:nvPr/>
        </p:nvGraphicFramePr>
        <p:xfrm>
          <a:off x="647701" y="4025582"/>
          <a:ext cx="10232262" cy="1939417"/>
        </p:xfrm>
        <a:graphic>
          <a:graphicData uri="http://schemas.openxmlformats.org/drawingml/2006/table">
            <a:tbl>
              <a:tblPr firstRow="1" firstCol="1" bandRow="1">
                <a:tableStyleId>{5C22544A-7EE6-4342-B048-85BDC9FD1C3A}</a:tableStyleId>
              </a:tblPr>
              <a:tblGrid>
                <a:gridCol w="3481906">
                  <a:extLst>
                    <a:ext uri="{9D8B030D-6E8A-4147-A177-3AD203B41FA5}">
                      <a16:colId xmlns:a16="http://schemas.microsoft.com/office/drawing/2014/main" xmlns="" val="825015438"/>
                    </a:ext>
                  </a:extLst>
                </a:gridCol>
                <a:gridCol w="2204098">
                  <a:extLst>
                    <a:ext uri="{9D8B030D-6E8A-4147-A177-3AD203B41FA5}">
                      <a16:colId xmlns:a16="http://schemas.microsoft.com/office/drawing/2014/main" xmlns="" val="3024202983"/>
                    </a:ext>
                  </a:extLst>
                </a:gridCol>
                <a:gridCol w="4546258">
                  <a:extLst>
                    <a:ext uri="{9D8B030D-6E8A-4147-A177-3AD203B41FA5}">
                      <a16:colId xmlns:a16="http://schemas.microsoft.com/office/drawing/2014/main" xmlns="" val="3913069642"/>
                    </a:ext>
                  </a:extLst>
                </a:gridCol>
              </a:tblGrid>
              <a:tr h="1449730">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You can avoid STIs/BBVs by having oral sex</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The virus or bacteria that causes most STIs/BBVs can enter the body in the mouth, especially if there are little tears or cuts in the mouth you don’t realise are there.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black and red keyboard&#10;&#10;Description automatically generated">
            <a:extLst>
              <a:ext uri="{FF2B5EF4-FFF2-40B4-BE49-F238E27FC236}">
                <a16:creationId xmlns:a16="http://schemas.microsoft.com/office/drawing/2014/main" xmlns="" id="{9289D098-534B-458B-AA94-9A60B4E0B2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3415" y="4076267"/>
            <a:ext cx="1988438" cy="1908294"/>
          </a:xfrm>
          <a:prstGeom prst="rect">
            <a:avLst/>
          </a:prstGeom>
        </p:spPr>
      </p:pic>
    </p:spTree>
    <p:extLst>
      <p:ext uri="{BB962C8B-B14F-4D97-AF65-F5344CB8AC3E}">
        <p14:creationId xmlns:p14="http://schemas.microsoft.com/office/powerpoint/2010/main" val="354770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15"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85748" y="4150523"/>
            <a:ext cx="10071536" cy="448377"/>
          </a:xfrm>
        </p:spPr>
        <p:txBody>
          <a:bodyPr anchor="t">
            <a:noAutofit/>
          </a:bodyPr>
          <a:lstStyle/>
          <a:p>
            <a:r>
              <a:rPr lang="en-GB" sz="2800" b="1" dirty="0"/>
              <a:t>True or False? </a:t>
            </a:r>
          </a:p>
          <a:p>
            <a:r>
              <a:rPr lang="en-GB" sz="2800" b="1" dirty="0"/>
              <a:t>You can protect yourself by limiting the number of sexual partners you have.</a:t>
            </a:r>
          </a:p>
          <a:p>
            <a:endParaRPr lang="en-GB" sz="2800" b="1" dirty="0"/>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44619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988823A7-73A9-4087-80EB-E447A54F3B71}"/>
              </a:ext>
            </a:extLst>
          </p:cNvPr>
          <p:cNvGraphicFramePr>
            <a:graphicFrameLocks noGrp="1"/>
          </p:cNvGraphicFramePr>
          <p:nvPr>
            <p:extLst>
              <p:ext uri="{D42A27DB-BD31-4B8C-83A1-F6EECF244321}">
                <p14:modId xmlns:p14="http://schemas.microsoft.com/office/powerpoint/2010/main" val="2854260836"/>
              </p:ext>
            </p:extLst>
          </p:nvPr>
        </p:nvGraphicFramePr>
        <p:xfrm>
          <a:off x="410308" y="4048125"/>
          <a:ext cx="11114942" cy="2409030"/>
        </p:xfrm>
        <a:graphic>
          <a:graphicData uri="http://schemas.openxmlformats.org/drawingml/2006/table">
            <a:tbl>
              <a:tblPr firstRow="1" firstCol="1" bandRow="1">
                <a:tableStyleId>{5C22544A-7EE6-4342-B048-85BDC9FD1C3A}</a:tableStyleId>
              </a:tblPr>
              <a:tblGrid>
                <a:gridCol w="4837967">
                  <a:extLst>
                    <a:ext uri="{9D8B030D-6E8A-4147-A177-3AD203B41FA5}">
                      <a16:colId xmlns:a16="http://schemas.microsoft.com/office/drawing/2014/main" xmlns="" val="825015438"/>
                    </a:ext>
                  </a:extLst>
                </a:gridCol>
                <a:gridCol w="209550">
                  <a:extLst>
                    <a:ext uri="{9D8B030D-6E8A-4147-A177-3AD203B41FA5}">
                      <a16:colId xmlns:a16="http://schemas.microsoft.com/office/drawing/2014/main" xmlns="" val="3024202983"/>
                    </a:ext>
                  </a:extLst>
                </a:gridCol>
                <a:gridCol w="6067425">
                  <a:extLst>
                    <a:ext uri="{9D8B030D-6E8A-4147-A177-3AD203B41FA5}">
                      <a16:colId xmlns:a16="http://schemas.microsoft.com/office/drawing/2014/main" xmlns="" val="3913069642"/>
                    </a:ext>
                  </a:extLst>
                </a:gridCol>
              </a:tblGrid>
              <a:tr h="2409030">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You can protect yourself by limiting the number of sexual partners you have.</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When you are ready to have sex – any kind of sex – have it with just one person and talk to them about it first. The fewer partners you have the less chance you will get an STI/BBV.</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close up of a computer keyboard&#10;&#10;Description automatically generated">
            <a:extLst>
              <a:ext uri="{FF2B5EF4-FFF2-40B4-BE49-F238E27FC236}">
                <a16:creationId xmlns:a16="http://schemas.microsoft.com/office/drawing/2014/main" xmlns="" id="{95C4885B-BC1D-4714-AAEF-4531801156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2019" y="4842368"/>
            <a:ext cx="1751456" cy="1693306"/>
          </a:xfrm>
          <a:prstGeom prst="rect">
            <a:avLst/>
          </a:prstGeom>
        </p:spPr>
      </p:pic>
    </p:spTree>
    <p:extLst>
      <p:ext uri="{BB962C8B-B14F-4D97-AF65-F5344CB8AC3E}">
        <p14:creationId xmlns:p14="http://schemas.microsoft.com/office/powerpoint/2010/main" val="346644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p:cNvSpPr>
            <a:spLocks noGrp="1"/>
          </p:cNvSpPr>
          <p:nvPr>
            <p:ph type="subTitle" idx="1"/>
          </p:nvPr>
        </p:nvSpPr>
        <p:spPr>
          <a:xfrm>
            <a:off x="1049653" y="3975676"/>
            <a:ext cx="10071536" cy="448377"/>
          </a:xfrm>
        </p:spPr>
        <p:txBody>
          <a:bodyPr anchor="t">
            <a:noAutofit/>
          </a:bodyPr>
          <a:lstStyle/>
          <a:p>
            <a:r>
              <a:rPr lang="en-GB" sz="2800" b="1" dirty="0"/>
              <a:t>True or False?</a:t>
            </a:r>
          </a:p>
          <a:p>
            <a:r>
              <a:rPr lang="en-GB" sz="2800" b="1" dirty="0"/>
              <a:t>You can protect yourself by choosing not to have some kinds of sex. </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54389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54F914B2-B31D-436D-BEE8-2D4D76DF68CB}"/>
              </a:ext>
            </a:extLst>
          </p:cNvPr>
          <p:cNvGraphicFramePr>
            <a:graphicFrameLocks noGrp="1"/>
          </p:cNvGraphicFramePr>
          <p:nvPr>
            <p:extLst>
              <p:ext uri="{D42A27DB-BD31-4B8C-83A1-F6EECF244321}">
                <p14:modId xmlns:p14="http://schemas.microsoft.com/office/powerpoint/2010/main" val="3164103807"/>
              </p:ext>
            </p:extLst>
          </p:nvPr>
        </p:nvGraphicFramePr>
        <p:xfrm>
          <a:off x="923925" y="3974945"/>
          <a:ext cx="10591799" cy="1862404"/>
        </p:xfrm>
        <a:graphic>
          <a:graphicData uri="http://schemas.openxmlformats.org/drawingml/2006/table">
            <a:tbl>
              <a:tblPr firstRow="1" firstCol="1" bandRow="1">
                <a:tableStyleId>{5C22544A-7EE6-4342-B048-85BDC9FD1C3A}</a:tableStyleId>
              </a:tblPr>
              <a:tblGrid>
                <a:gridCol w="3739105">
                  <a:extLst>
                    <a:ext uri="{9D8B030D-6E8A-4147-A177-3AD203B41FA5}">
                      <a16:colId xmlns:a16="http://schemas.microsoft.com/office/drawing/2014/main" xmlns="" val="825015438"/>
                    </a:ext>
                  </a:extLst>
                </a:gridCol>
                <a:gridCol w="1984219">
                  <a:extLst>
                    <a:ext uri="{9D8B030D-6E8A-4147-A177-3AD203B41FA5}">
                      <a16:colId xmlns:a16="http://schemas.microsoft.com/office/drawing/2014/main" xmlns="" val="3024202983"/>
                    </a:ext>
                  </a:extLst>
                </a:gridCol>
                <a:gridCol w="4868475">
                  <a:extLst>
                    <a:ext uri="{9D8B030D-6E8A-4147-A177-3AD203B41FA5}">
                      <a16:colId xmlns:a16="http://schemas.microsoft.com/office/drawing/2014/main" xmlns="" val="3913069642"/>
                    </a:ext>
                  </a:extLst>
                </a:gridCol>
              </a:tblGrid>
              <a:tr h="1862404">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You can protect yourself by choosing not to have some kinds of sex.</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Sex can include a lot of things. If you choose </a:t>
                      </a:r>
                      <a:r>
                        <a:rPr lang="en-GB" sz="2400" b="1" dirty="0">
                          <a:solidFill>
                            <a:schemeClr val="tx1"/>
                          </a:solidFill>
                          <a:effectLst/>
                          <a:latin typeface="+mn-lt"/>
                          <a:ea typeface="Calibri" panose="020F0502020204030204" pitchFamily="34" charset="0"/>
                          <a:cs typeface="Calibri" panose="020F0502020204030204" pitchFamily="34" charset="0"/>
                        </a:rPr>
                        <a:t>NOT</a:t>
                      </a:r>
                      <a:r>
                        <a:rPr lang="en-GB" sz="2400" b="0" dirty="0">
                          <a:solidFill>
                            <a:schemeClr val="tx1"/>
                          </a:solidFill>
                          <a:effectLst/>
                          <a:latin typeface="+mn-lt"/>
                          <a:ea typeface="Calibri" panose="020F0502020204030204" pitchFamily="34" charset="0"/>
                          <a:cs typeface="Calibri" panose="020F0502020204030204" pitchFamily="34" charset="0"/>
                        </a:rPr>
                        <a:t> to have penetrative (oral, vaginal or anal) sex then you will be more protected from STIs/BBVs.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close up of a computer keyboard&#10;&#10;Description automatically generated">
            <a:extLst>
              <a:ext uri="{FF2B5EF4-FFF2-40B4-BE49-F238E27FC236}">
                <a16:creationId xmlns:a16="http://schemas.microsoft.com/office/drawing/2014/main" xmlns="" id="{3D537B9B-C65F-49E6-A5A0-8FF5F0CA9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1525" y="4051956"/>
            <a:ext cx="1846706" cy="1785393"/>
          </a:xfrm>
          <a:prstGeom prst="rect">
            <a:avLst/>
          </a:prstGeom>
        </p:spPr>
      </p:pic>
    </p:spTree>
    <p:extLst>
      <p:ext uri="{BB962C8B-B14F-4D97-AF65-F5344CB8AC3E}">
        <p14:creationId xmlns:p14="http://schemas.microsoft.com/office/powerpoint/2010/main" val="175579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291453" y="758514"/>
            <a:ext cx="5931106" cy="4351338"/>
          </a:xfrm>
        </p:spPr>
        <p:txBody>
          <a:bodyPr>
            <a:noAutofit/>
          </a:bodyPr>
          <a:lstStyle/>
          <a:p>
            <a:pPr marL="0" indent="0">
              <a:buNone/>
            </a:pPr>
            <a:r>
              <a:rPr lang="en-GB" b="1" dirty="0"/>
              <a:t>Why are we talking about STIs/BBVs?</a:t>
            </a:r>
          </a:p>
          <a:p>
            <a:pPr marL="0" lvl="0" indent="0">
              <a:buNone/>
            </a:pPr>
            <a:endParaRPr lang="en-GB" dirty="0"/>
          </a:p>
          <a:p>
            <a:pPr marL="342900" indent="-342900">
              <a:lnSpc>
                <a:spcPct val="107000"/>
              </a:lnSpc>
              <a:spcAft>
                <a:spcPts val="800"/>
              </a:spcAft>
              <a:buFont typeface="Symbol" panose="05050102010706020507" pitchFamily="18" charset="2"/>
              <a:buChar char=""/>
            </a:pPr>
            <a:r>
              <a:rPr lang="en-GB" dirty="0">
                <a:effectLst/>
                <a:ea typeface="Calibri" panose="020F0502020204030204" pitchFamily="34" charset="0"/>
                <a:cs typeface="Calibri" panose="020F0502020204030204" pitchFamily="34" charset="0"/>
              </a:rPr>
              <a:t>Since the covid pandemic, fewer young people now go for testing.</a:t>
            </a:r>
          </a:p>
          <a:p>
            <a:pPr marL="342900" lvl="0" indent="-342900">
              <a:lnSpc>
                <a:spcPct val="107000"/>
              </a:lnSpc>
              <a:spcAft>
                <a:spcPts val="800"/>
              </a:spcAft>
              <a:buFont typeface="Symbol" panose="05050102010706020507" pitchFamily="18" charset="2"/>
              <a:buChar char=""/>
            </a:pPr>
            <a:r>
              <a:rPr lang="en-GB" dirty="0">
                <a:effectLst/>
                <a:ea typeface="Calibri" panose="020F0502020204030204" pitchFamily="34" charset="0"/>
                <a:cs typeface="Calibri" panose="020F0502020204030204" pitchFamily="34" charset="0"/>
              </a:rPr>
              <a:t>Young people might not go for an STI test because they feel embarrassed, they don’t have symptoms, they worry it isn’t confidential or they are worried what a positive result might mean.</a:t>
            </a:r>
            <a:endParaRPr lang="en-GB" dirty="0">
              <a:effectLst/>
              <a:ea typeface="Calibri" panose="020F0502020204030204" pitchFamily="34" charset="0"/>
              <a:cs typeface="Arial" panose="020B0604020202020204" pitchFamily="34" charset="0"/>
            </a:endParaRPr>
          </a:p>
          <a:p>
            <a:pPr marL="0" indent="0">
              <a:buNone/>
            </a:pPr>
            <a:endParaRPr lang="en-GB" dirty="0"/>
          </a:p>
          <a:p>
            <a:pPr marL="0" indent="0">
              <a:buNone/>
            </a:pPr>
            <a:endParaRPr lang="en-GB" b="1" dirty="0"/>
          </a:p>
        </p:txBody>
      </p:sp>
      <p:pic>
        <p:nvPicPr>
          <p:cNvPr id="6" name="Picture 5" descr="A person holding a sign&#10;&#10;Description automatically generated">
            <a:extLst>
              <a:ext uri="{FF2B5EF4-FFF2-40B4-BE49-F238E27FC236}">
                <a16:creationId xmlns:a16="http://schemas.microsoft.com/office/drawing/2014/main" xmlns="" id="{30801BD1-8C40-4867-9167-1BA3D0F36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6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12">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35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60232" y="4026739"/>
            <a:ext cx="10071536" cy="346251"/>
          </a:xfrm>
        </p:spPr>
        <p:txBody>
          <a:bodyPr anchor="t">
            <a:noAutofit/>
          </a:bodyPr>
          <a:lstStyle/>
          <a:p>
            <a:r>
              <a:rPr lang="en-GB" sz="2800" b="1" dirty="0"/>
              <a:t>True or False?</a:t>
            </a:r>
          </a:p>
          <a:p>
            <a:r>
              <a:rPr lang="en-GB" sz="2800" b="1" dirty="0"/>
              <a:t>Once you’ve had an STI/BBV, you can’t get it again.</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54937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312FB710-130C-4CA4-890B-B6B1DD50D421}"/>
              </a:ext>
            </a:extLst>
          </p:cNvPr>
          <p:cNvGraphicFramePr>
            <a:graphicFrameLocks noGrp="1"/>
          </p:cNvGraphicFramePr>
          <p:nvPr>
            <p:extLst>
              <p:ext uri="{D42A27DB-BD31-4B8C-83A1-F6EECF244321}">
                <p14:modId xmlns:p14="http://schemas.microsoft.com/office/powerpoint/2010/main" val="1666897084"/>
              </p:ext>
            </p:extLst>
          </p:nvPr>
        </p:nvGraphicFramePr>
        <p:xfrm>
          <a:off x="733425" y="3986276"/>
          <a:ext cx="10801349" cy="2330768"/>
        </p:xfrm>
        <a:graphic>
          <a:graphicData uri="http://schemas.openxmlformats.org/drawingml/2006/table">
            <a:tbl>
              <a:tblPr firstRow="1" firstCol="1" bandRow="1">
                <a:tableStyleId>{5C22544A-7EE6-4342-B048-85BDC9FD1C3A}</a:tableStyleId>
              </a:tblPr>
              <a:tblGrid>
                <a:gridCol w="3383324">
                  <a:extLst>
                    <a:ext uri="{9D8B030D-6E8A-4147-A177-3AD203B41FA5}">
                      <a16:colId xmlns:a16="http://schemas.microsoft.com/office/drawing/2014/main" xmlns="" val="825015438"/>
                    </a:ext>
                  </a:extLst>
                </a:gridCol>
                <a:gridCol w="2350726">
                  <a:extLst>
                    <a:ext uri="{9D8B030D-6E8A-4147-A177-3AD203B41FA5}">
                      <a16:colId xmlns:a16="http://schemas.microsoft.com/office/drawing/2014/main" xmlns="" val="3024202983"/>
                    </a:ext>
                  </a:extLst>
                </a:gridCol>
                <a:gridCol w="5067299">
                  <a:extLst>
                    <a:ext uri="{9D8B030D-6E8A-4147-A177-3AD203B41FA5}">
                      <a16:colId xmlns:a16="http://schemas.microsoft.com/office/drawing/2014/main" xmlns="" val="3913069642"/>
                    </a:ext>
                  </a:extLst>
                </a:gridCol>
              </a:tblGrid>
              <a:tr h="2131736">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Once you have had an STI/BBV you can’t get it again.</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Some STIs/BBVs like Herpes or HIV are for life. You have to manage them so that you don’t pass them on to others. For other STI’s/ BBV’s you have to protect yourself every time you have sex because you can get them again.</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black and red keyboard&#10;&#10;Description automatically generated">
            <a:extLst>
              <a:ext uri="{FF2B5EF4-FFF2-40B4-BE49-F238E27FC236}">
                <a16:creationId xmlns:a16="http://schemas.microsoft.com/office/drawing/2014/main" xmlns="" id="{6682505E-720F-4FAC-8052-F4E5F676B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2475" y="3986276"/>
            <a:ext cx="1733550" cy="1663679"/>
          </a:xfrm>
          <a:prstGeom prst="rect">
            <a:avLst/>
          </a:prstGeom>
        </p:spPr>
      </p:pic>
    </p:spTree>
    <p:extLst>
      <p:ext uri="{BB962C8B-B14F-4D97-AF65-F5344CB8AC3E}">
        <p14:creationId xmlns:p14="http://schemas.microsoft.com/office/powerpoint/2010/main" val="3894330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67920" y="3975676"/>
            <a:ext cx="10071536" cy="448377"/>
          </a:xfrm>
        </p:spPr>
        <p:txBody>
          <a:bodyPr anchor="t">
            <a:noAutofit/>
          </a:bodyPr>
          <a:lstStyle/>
          <a:p>
            <a:r>
              <a:rPr lang="en-GB" sz="2800" b="1" dirty="0"/>
              <a:t>True or False?</a:t>
            </a:r>
          </a:p>
          <a:p>
            <a:r>
              <a:rPr lang="en-GB" sz="2800" b="1" dirty="0"/>
              <a:t>If you get checked and you don’t have an STI/BBV, then your partner doesn’t need checked.</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375013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F51B6928-EB81-49E2-88D9-82C79D8F4838}"/>
              </a:ext>
            </a:extLst>
          </p:cNvPr>
          <p:cNvGraphicFramePr>
            <a:graphicFrameLocks noGrp="1"/>
          </p:cNvGraphicFramePr>
          <p:nvPr/>
        </p:nvGraphicFramePr>
        <p:xfrm>
          <a:off x="628650" y="4001212"/>
          <a:ext cx="10413357" cy="1939417"/>
        </p:xfrm>
        <a:graphic>
          <a:graphicData uri="http://schemas.openxmlformats.org/drawingml/2006/table">
            <a:tbl>
              <a:tblPr firstRow="1" firstCol="1" bandRow="1">
                <a:tableStyleId>{5C22544A-7EE6-4342-B048-85BDC9FD1C3A}</a:tableStyleId>
              </a:tblPr>
              <a:tblGrid>
                <a:gridCol w="3543531">
                  <a:extLst>
                    <a:ext uri="{9D8B030D-6E8A-4147-A177-3AD203B41FA5}">
                      <a16:colId xmlns:a16="http://schemas.microsoft.com/office/drawing/2014/main" xmlns="" val="825015438"/>
                    </a:ext>
                  </a:extLst>
                </a:gridCol>
                <a:gridCol w="2038119">
                  <a:extLst>
                    <a:ext uri="{9D8B030D-6E8A-4147-A177-3AD203B41FA5}">
                      <a16:colId xmlns:a16="http://schemas.microsoft.com/office/drawing/2014/main" xmlns="" val="3024202983"/>
                    </a:ext>
                  </a:extLst>
                </a:gridCol>
                <a:gridCol w="4831707">
                  <a:extLst>
                    <a:ext uri="{9D8B030D-6E8A-4147-A177-3AD203B41FA5}">
                      <a16:colId xmlns:a16="http://schemas.microsoft.com/office/drawing/2014/main" xmlns="" val="3913069642"/>
                    </a:ext>
                  </a:extLst>
                </a:gridCol>
              </a:tblGrid>
              <a:tr h="1449730">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If you get checked and you don’t have an STI/BBV then your partner doesn’t need checked.</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Your partner could have an STI/BBV and not know it. You both need checked.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black and red keyboard&#10;&#10;Description automatically generated">
            <a:extLst>
              <a:ext uri="{FF2B5EF4-FFF2-40B4-BE49-F238E27FC236}">
                <a16:creationId xmlns:a16="http://schemas.microsoft.com/office/drawing/2014/main" xmlns="" id="{ABD12494-574D-482B-9B9A-631108503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3030" y="4001212"/>
            <a:ext cx="1812970" cy="1739898"/>
          </a:xfrm>
          <a:prstGeom prst="rect">
            <a:avLst/>
          </a:prstGeom>
        </p:spPr>
      </p:pic>
    </p:spTree>
    <p:extLst>
      <p:ext uri="{BB962C8B-B14F-4D97-AF65-F5344CB8AC3E}">
        <p14:creationId xmlns:p14="http://schemas.microsoft.com/office/powerpoint/2010/main" val="39502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21"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60232" y="3975676"/>
            <a:ext cx="10071536" cy="448377"/>
          </a:xfrm>
        </p:spPr>
        <p:txBody>
          <a:bodyPr anchor="t">
            <a:noAutofit/>
          </a:bodyPr>
          <a:lstStyle/>
          <a:p>
            <a:r>
              <a:rPr lang="en-GB" sz="2800" b="1" dirty="0"/>
              <a:t>True or False? </a:t>
            </a:r>
          </a:p>
          <a:p>
            <a:r>
              <a:rPr lang="en-GB" sz="2800" b="1" dirty="0"/>
              <a:t>If you are in a relationship and only have sex with each other, you will be protected from STI’s/ BBV’s.</a:t>
            </a:r>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52465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656779C4-892B-4460-B5CB-CCAA3F63CC02}"/>
              </a:ext>
            </a:extLst>
          </p:cNvPr>
          <p:cNvGraphicFramePr>
            <a:graphicFrameLocks noGrp="1"/>
          </p:cNvGraphicFramePr>
          <p:nvPr>
            <p:extLst>
              <p:ext uri="{D42A27DB-BD31-4B8C-83A1-F6EECF244321}">
                <p14:modId xmlns:p14="http://schemas.microsoft.com/office/powerpoint/2010/main" val="3978010648"/>
              </p:ext>
            </p:extLst>
          </p:nvPr>
        </p:nvGraphicFramePr>
        <p:xfrm>
          <a:off x="495301" y="3950194"/>
          <a:ext cx="11172824" cy="1939417"/>
        </p:xfrm>
        <a:graphic>
          <a:graphicData uri="http://schemas.openxmlformats.org/drawingml/2006/table">
            <a:tbl>
              <a:tblPr firstRow="1" firstCol="1" bandRow="1">
                <a:tableStyleId>{5C22544A-7EE6-4342-B048-85BDC9FD1C3A}</a:tableStyleId>
              </a:tblPr>
              <a:tblGrid>
                <a:gridCol w="3981234">
                  <a:extLst>
                    <a:ext uri="{9D8B030D-6E8A-4147-A177-3AD203B41FA5}">
                      <a16:colId xmlns:a16="http://schemas.microsoft.com/office/drawing/2014/main" xmlns="" val="825015438"/>
                    </a:ext>
                  </a:extLst>
                </a:gridCol>
                <a:gridCol w="1819490">
                  <a:extLst>
                    <a:ext uri="{9D8B030D-6E8A-4147-A177-3AD203B41FA5}">
                      <a16:colId xmlns:a16="http://schemas.microsoft.com/office/drawing/2014/main" xmlns="" val="3024202983"/>
                    </a:ext>
                  </a:extLst>
                </a:gridCol>
                <a:gridCol w="5372100">
                  <a:extLst>
                    <a:ext uri="{9D8B030D-6E8A-4147-A177-3AD203B41FA5}">
                      <a16:colId xmlns:a16="http://schemas.microsoft.com/office/drawing/2014/main" xmlns="" val="3913069642"/>
                    </a:ext>
                  </a:extLst>
                </a:gridCol>
              </a:tblGrid>
              <a:tr h="1449730">
                <a:tc>
                  <a:txBody>
                    <a:bodyPr/>
                    <a:lstStyle/>
                    <a:p>
                      <a:pPr marL="179705">
                        <a:lnSpc>
                          <a:spcPct val="107000"/>
                        </a:lnSpc>
                        <a:spcAft>
                          <a:spcPts val="0"/>
                        </a:spcAft>
                      </a:pPr>
                      <a:r>
                        <a:rPr lang="en-GB" sz="2400" dirty="0">
                          <a:solidFill>
                            <a:schemeClr val="tx1"/>
                          </a:solidFill>
                          <a:effectLst/>
                          <a:latin typeface="+mn-lt"/>
                          <a:ea typeface="Calibri" panose="020F0502020204030204" pitchFamily="34" charset="0"/>
                          <a:cs typeface="Calibri" panose="020F0502020204030204" pitchFamily="34" charset="0"/>
                        </a:rPr>
                        <a:t>If you are in a relationship and you only have sex with each other you will be protected from STIs/BBVs.</a:t>
                      </a: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This is called being faithful or being monogamous. At the start of a relationship though both partners should have tests to make sure they don’t already have an STI/BBV.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close up of a computer keyboard&#10;&#10;Description automatically generated">
            <a:extLst>
              <a:ext uri="{FF2B5EF4-FFF2-40B4-BE49-F238E27FC236}">
                <a16:creationId xmlns:a16="http://schemas.microsoft.com/office/drawing/2014/main" xmlns="" id="{9D0E2232-9383-496A-9B6B-F1A100A98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6463" y="4071415"/>
            <a:ext cx="1755250" cy="1696974"/>
          </a:xfrm>
          <a:prstGeom prst="rect">
            <a:avLst/>
          </a:prstGeom>
        </p:spPr>
      </p:pic>
    </p:spTree>
    <p:extLst>
      <p:ext uri="{BB962C8B-B14F-4D97-AF65-F5344CB8AC3E}">
        <p14:creationId xmlns:p14="http://schemas.microsoft.com/office/powerpoint/2010/main" val="359423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E3BF711F-F9A0-4EA4-B156-A79E9F362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71255" y="-1"/>
            <a:ext cx="7649490" cy="5728133"/>
            <a:chOff x="329184" y="1"/>
            <a:chExt cx="524256" cy="5728133"/>
          </a:xfrm>
        </p:grpSpPr>
        <p:cxnSp>
          <p:nvCxnSpPr>
            <p:cNvPr id="15" name="Straight Connector 20">
              <a:extLst>
                <a:ext uri="{FF2B5EF4-FFF2-40B4-BE49-F238E27FC236}">
                  <a16:creationId xmlns:a16="http://schemas.microsoft.com/office/drawing/2014/main" xmlns=""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21">
              <a:extLst>
                <a:ext uri="{FF2B5EF4-FFF2-40B4-BE49-F238E27FC236}">
                  <a16:creationId xmlns:a16="http://schemas.microsoft.com/office/drawing/2014/main" xmlns=""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xmlns=""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057080" y="3890334"/>
            <a:ext cx="10071536" cy="448377"/>
          </a:xfrm>
        </p:spPr>
        <p:txBody>
          <a:bodyPr anchor="t">
            <a:noAutofit/>
          </a:bodyPr>
          <a:lstStyle/>
          <a:p>
            <a:r>
              <a:rPr lang="en-GB" sz="2800" b="1" dirty="0"/>
              <a:t>True or False? </a:t>
            </a:r>
          </a:p>
          <a:p>
            <a:r>
              <a:rPr lang="en-GB" sz="2800" b="1" dirty="0">
                <a:ea typeface="Calibri" panose="020F0502020204030204" pitchFamily="34" charset="0"/>
                <a:cs typeface="Calibri" panose="020F0502020204030204" pitchFamily="34" charset="0"/>
              </a:rPr>
              <a:t>Some young people say they are embarrassed or ashamed about going to a Sexual Health clinic in case they have STI/BBV.</a:t>
            </a:r>
            <a:endParaRPr lang="en-GB" sz="2800" b="1" dirty="0">
              <a:ea typeface="Calibri" panose="020F0502020204030204" pitchFamily="34" charset="0"/>
              <a:cs typeface="Arial" panose="020B0604020202020204" pitchFamily="34" charset="0"/>
            </a:endParaRPr>
          </a:p>
          <a:p>
            <a:endParaRPr lang="en-GB" sz="2800" b="1" dirty="0"/>
          </a:p>
        </p:txBody>
      </p:sp>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24"/>
          <a:stretch/>
        </p:blipFill>
        <p:spPr>
          <a:xfrm>
            <a:off x="904492" y="772621"/>
            <a:ext cx="3292790" cy="2663137"/>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67"/>
          <a:stretch/>
        </p:blipFill>
        <p:spPr>
          <a:xfrm>
            <a:off x="4457293" y="772621"/>
            <a:ext cx="3292790" cy="2663137"/>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124"/>
          <a:stretch/>
        </p:blipFill>
        <p:spPr>
          <a:xfrm>
            <a:off x="8015984" y="772621"/>
            <a:ext cx="3292790" cy="2663137"/>
          </a:xfrm>
          <a:prstGeom prst="rect">
            <a:avLst/>
          </a:prstGeom>
        </p:spPr>
      </p:pic>
      <p:sp>
        <p:nvSpPr>
          <p:cNvPr id="4" name="Footer Placeholder 3"/>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705743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cartoon character&#10;&#10;Description automatically generated">
            <a:extLst>
              <a:ext uri="{FF2B5EF4-FFF2-40B4-BE49-F238E27FC236}">
                <a16:creationId xmlns:a16="http://schemas.microsoft.com/office/drawing/2014/main" xmlns="" id="{1C123C4A-E68B-4C04-B2F6-B35940D6B8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0"/>
            <a:ext cx="4173415" cy="3798623"/>
          </a:xfrm>
          <a:prstGeom prst="rect">
            <a:avLst/>
          </a:prstGeom>
        </p:spPr>
      </p:pic>
      <p:pic>
        <p:nvPicPr>
          <p:cNvPr id="12" name="Picture 11">
            <a:extLst>
              <a:ext uri="{FF2B5EF4-FFF2-40B4-BE49-F238E27FC236}">
                <a16:creationId xmlns:a16="http://schemas.microsoft.com/office/drawing/2014/main" xmlns="" id="{5F58CEBE-72DF-43DA-90F1-C9D8C052C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3415" y="50683"/>
            <a:ext cx="4062046" cy="3697255"/>
          </a:xfrm>
          <a:prstGeom prst="rect">
            <a:avLst/>
          </a:prstGeom>
        </p:spPr>
      </p:pic>
      <p:pic>
        <p:nvPicPr>
          <p:cNvPr id="13" name="Picture 12" descr="A picture containing queen&#10;&#10;Description automatically generated">
            <a:extLst>
              <a:ext uri="{FF2B5EF4-FFF2-40B4-BE49-F238E27FC236}">
                <a16:creationId xmlns:a16="http://schemas.microsoft.com/office/drawing/2014/main" xmlns="" id="{FF66FC00-21D9-4258-A424-5262A7B09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5461" y="50683"/>
            <a:ext cx="3878687" cy="3530362"/>
          </a:xfrm>
          <a:prstGeom prst="rect">
            <a:avLst/>
          </a:prstGeom>
        </p:spPr>
      </p:pic>
      <p:graphicFrame>
        <p:nvGraphicFramePr>
          <p:cNvPr id="6" name="Table 5">
            <a:extLst>
              <a:ext uri="{FF2B5EF4-FFF2-40B4-BE49-F238E27FC236}">
                <a16:creationId xmlns:a16="http://schemas.microsoft.com/office/drawing/2014/main" xmlns="" id="{6AE3EC7A-DFD2-487A-ADDA-0E1F8A226AAD}"/>
              </a:ext>
            </a:extLst>
          </p:cNvPr>
          <p:cNvGraphicFramePr>
            <a:graphicFrameLocks noGrp="1"/>
          </p:cNvGraphicFramePr>
          <p:nvPr>
            <p:extLst>
              <p:ext uri="{D42A27DB-BD31-4B8C-83A1-F6EECF244321}">
                <p14:modId xmlns:p14="http://schemas.microsoft.com/office/powerpoint/2010/main" val="1739525106"/>
              </p:ext>
            </p:extLst>
          </p:nvPr>
        </p:nvGraphicFramePr>
        <p:xfrm>
          <a:off x="228600" y="3858689"/>
          <a:ext cx="11553825" cy="2330768"/>
        </p:xfrm>
        <a:graphic>
          <a:graphicData uri="http://schemas.openxmlformats.org/drawingml/2006/table">
            <a:tbl>
              <a:tblPr firstRow="1" firstCol="1" bandRow="1">
                <a:tableStyleId>{5C22544A-7EE6-4342-B048-85BDC9FD1C3A}</a:tableStyleId>
              </a:tblPr>
              <a:tblGrid>
                <a:gridCol w="3848100">
                  <a:extLst>
                    <a:ext uri="{9D8B030D-6E8A-4147-A177-3AD203B41FA5}">
                      <a16:colId xmlns:a16="http://schemas.microsoft.com/office/drawing/2014/main" xmlns="" val="825015438"/>
                    </a:ext>
                  </a:extLst>
                </a:gridCol>
                <a:gridCol w="1581150">
                  <a:extLst>
                    <a:ext uri="{9D8B030D-6E8A-4147-A177-3AD203B41FA5}">
                      <a16:colId xmlns:a16="http://schemas.microsoft.com/office/drawing/2014/main" xmlns="" val="3024202983"/>
                    </a:ext>
                  </a:extLst>
                </a:gridCol>
                <a:gridCol w="6124575">
                  <a:extLst>
                    <a:ext uri="{9D8B030D-6E8A-4147-A177-3AD203B41FA5}">
                      <a16:colId xmlns:a16="http://schemas.microsoft.com/office/drawing/2014/main" xmlns="" val="3913069642"/>
                    </a:ext>
                  </a:extLst>
                </a:gridCol>
              </a:tblGrid>
              <a:tr h="1449730">
                <a:tc>
                  <a:txBody>
                    <a:bodyPr/>
                    <a:lstStyle/>
                    <a:p>
                      <a:pPr marL="179705" marR="0" lvl="0" indent="0" algn="l"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a typeface="Calibri" panose="020F0502020204030204" pitchFamily="34" charset="0"/>
                          <a:cs typeface="Calibri" panose="020F0502020204030204" pitchFamily="34" charset="0"/>
                        </a:rPr>
                        <a:t>Some young people say they are embarrassed or ashamed about going to a Sexual Health clinic in case they have STI/BBV.</a:t>
                      </a:r>
                      <a:endParaRPr lang="en-GB" sz="2400" dirty="0">
                        <a:solidFill>
                          <a:schemeClr val="tx1"/>
                        </a:solidFill>
                        <a:ea typeface="Calibri" panose="020F0502020204030204" pitchFamily="34" charset="0"/>
                        <a:cs typeface="Arial" panose="020B0604020202020204" pitchFamily="34" charset="0"/>
                      </a:endParaRPr>
                    </a:p>
                    <a:p>
                      <a:pPr marL="179705">
                        <a:lnSpc>
                          <a:spcPct val="107000"/>
                        </a:lnSpc>
                        <a:spcAft>
                          <a:spcPts val="0"/>
                        </a:spcAft>
                      </a:pPr>
                      <a:endParaRPr lang="en-GB"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endParaRPr lang="en-GB" sz="24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oFill/>
                  </a:tcPr>
                </a:tc>
                <a:tc>
                  <a:txBody>
                    <a:bodyPr/>
                    <a:lstStyle/>
                    <a:p>
                      <a:pPr>
                        <a:lnSpc>
                          <a:spcPct val="107000"/>
                        </a:lnSpc>
                        <a:spcAft>
                          <a:spcPts val="0"/>
                        </a:spcAft>
                      </a:pPr>
                      <a:r>
                        <a:rPr lang="en-GB" sz="2400" b="0" dirty="0">
                          <a:solidFill>
                            <a:schemeClr val="tx1"/>
                          </a:solidFill>
                          <a:effectLst/>
                          <a:latin typeface="+mn-lt"/>
                          <a:ea typeface="Calibri" panose="020F0502020204030204" pitchFamily="34" charset="0"/>
                          <a:cs typeface="Calibri" panose="020F0502020204030204" pitchFamily="34" charset="0"/>
                        </a:rPr>
                        <a:t>Yes, but anyone can get an STI/BBV. There is no need to feel embarrassed or ashamed. Your local sexual health clinic has helped lots of young people. No-one will embarrass you or make you feel ashamed. They will get you sorted with anything you need. </a:t>
                      </a:r>
                      <a:endParaRPr lang="en-GB" sz="2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512774310"/>
                  </a:ext>
                </a:extLst>
              </a:tr>
            </a:tbl>
          </a:graphicData>
        </a:graphic>
      </p:graphicFrame>
      <p:pic>
        <p:nvPicPr>
          <p:cNvPr id="3" name="Picture 2" descr="A close up of a computer keyboard&#10;&#10;Description automatically generated">
            <a:extLst>
              <a:ext uri="{FF2B5EF4-FFF2-40B4-BE49-F238E27FC236}">
                <a16:creationId xmlns:a16="http://schemas.microsoft.com/office/drawing/2014/main" xmlns="" id="{C0854753-4408-4C0D-86F9-6A77C5638A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6837" y="4227576"/>
            <a:ext cx="1607469" cy="1554099"/>
          </a:xfrm>
          <a:prstGeom prst="rect">
            <a:avLst/>
          </a:prstGeom>
        </p:spPr>
      </p:pic>
    </p:spTree>
    <p:extLst>
      <p:ext uri="{BB962C8B-B14F-4D97-AF65-F5344CB8AC3E}">
        <p14:creationId xmlns:p14="http://schemas.microsoft.com/office/powerpoint/2010/main" val="215873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holding a sign&#10;&#10;Description automatically generated">
            <a:extLst>
              <a:ext uri="{FF2B5EF4-FFF2-40B4-BE49-F238E27FC236}">
                <a16:creationId xmlns:a16="http://schemas.microsoft.com/office/drawing/2014/main" xmlns=""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r="11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3" name="Arc 12">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86729" y="1288480"/>
            <a:ext cx="5721484" cy="4351338"/>
          </a:xfrm>
        </p:spPr>
        <p:txBody>
          <a:bodyPr>
            <a:normAutofit/>
          </a:bodyPr>
          <a:lstStyle/>
          <a:p>
            <a:pPr marL="0" indent="0">
              <a:buNone/>
            </a:pPr>
            <a:r>
              <a:rPr lang="en-GB" b="1" dirty="0"/>
              <a:t>Things to remember about STIs</a:t>
            </a:r>
          </a:p>
          <a:p>
            <a:r>
              <a:rPr lang="en-GB" dirty="0"/>
              <a:t>Sex without a condom increases risk of STIs.</a:t>
            </a:r>
          </a:p>
          <a:p>
            <a:r>
              <a:rPr lang="en-GB" dirty="0"/>
              <a:t>Anything that is different or unusual about your genitals (private parts) or body like rashes, blisters, itchiness or spots needs to be checked out at a clinic.</a:t>
            </a:r>
          </a:p>
          <a:p>
            <a:pPr marL="0" indent="0">
              <a:buNone/>
            </a:pPr>
            <a:endParaRPr lang="en-GB" b="1" dirty="0"/>
          </a:p>
        </p:txBody>
      </p:sp>
      <p:sp>
        <p:nvSpPr>
          <p:cNvPr id="4" name="Footer Placeholder 3"/>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122147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holding a sign&#10;&#10;Description automatically generated">
            <a:extLst>
              <a:ext uri="{FF2B5EF4-FFF2-40B4-BE49-F238E27FC236}">
                <a16:creationId xmlns:a16="http://schemas.microsoft.com/office/drawing/2014/main" xmlns=""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r="11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3" name="Arc 12">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86729" y="1220217"/>
            <a:ext cx="5721484" cy="4351338"/>
          </a:xfrm>
        </p:spPr>
        <p:txBody>
          <a:bodyPr>
            <a:normAutofit/>
          </a:bodyPr>
          <a:lstStyle/>
          <a:p>
            <a:pPr marL="0" indent="0">
              <a:buNone/>
            </a:pPr>
            <a:r>
              <a:rPr lang="en-GB" b="1" dirty="0"/>
              <a:t>Things to remember about STIs</a:t>
            </a:r>
          </a:p>
          <a:p>
            <a:pPr marL="0" indent="0">
              <a:buNone/>
            </a:pPr>
            <a:r>
              <a:rPr lang="en-GB" dirty="0"/>
              <a:t>Remember that not all STIs have symptoms, so when  you are sexually active it’s a good idea to have a regular check-up. </a:t>
            </a:r>
          </a:p>
          <a:p>
            <a:pPr marL="0" indent="0">
              <a:buNone/>
            </a:pPr>
            <a:r>
              <a:rPr lang="en-GB" dirty="0">
                <a:effectLst/>
                <a:ea typeface="Calibri" panose="020F0502020204030204" pitchFamily="34" charset="0"/>
                <a:cs typeface="Calibri" panose="020F0502020204030204" pitchFamily="34" charset="0"/>
              </a:rPr>
              <a:t>More information about STIs and BBVs here: </a:t>
            </a:r>
            <a:r>
              <a:rPr lang="en-GB" u="sng" dirty="0">
                <a:solidFill>
                  <a:srgbClr val="0563C1"/>
                </a:solidFill>
                <a:effectLst/>
                <a:ea typeface="Calibri" panose="020F0502020204030204" pitchFamily="34" charset="0"/>
                <a:cs typeface="Arial" panose="020B0604020202020204" pitchFamily="34" charset="0"/>
                <a:hlinkClick r:id="rId3"/>
              </a:rPr>
              <a:t>Sexual and reproductive | NHS inform</a:t>
            </a:r>
            <a:endParaRPr lang="en-GB" dirty="0">
              <a:effectLst/>
              <a:ea typeface="Calibri" panose="020F0502020204030204" pitchFamily="34" charset="0"/>
              <a:cs typeface="Arial" panose="020B0604020202020204" pitchFamily="34" charset="0"/>
            </a:endParaRPr>
          </a:p>
          <a:p>
            <a:pPr marL="0" indent="0">
              <a:buNone/>
            </a:pPr>
            <a:endParaRPr lang="en-GB" b="1" dirty="0"/>
          </a:p>
        </p:txBody>
      </p:sp>
      <p:sp>
        <p:nvSpPr>
          <p:cNvPr id="4" name="Footer Placeholder 3"/>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57833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8E743B55-7E4D-4DEA-B679-2809DD57C27D}"/>
              </a:ext>
            </a:extLst>
          </p:cNvPr>
          <p:cNvSpPr>
            <a:spLocks noGrp="1"/>
          </p:cNvSpPr>
          <p:nvPr>
            <p:ph type="title"/>
          </p:nvPr>
        </p:nvSpPr>
        <p:spPr>
          <a:xfrm>
            <a:off x="838200" y="365125"/>
            <a:ext cx="5393361" cy="1325563"/>
          </a:xfrm>
        </p:spPr>
        <p:txBody>
          <a:bodyPr>
            <a:normAutofit/>
          </a:bodyPr>
          <a:lstStyle/>
          <a:p>
            <a:endParaRPr lang="en-GB"/>
          </a:p>
        </p:txBody>
      </p:sp>
      <p:sp>
        <p:nvSpPr>
          <p:cNvPr id="3" name="Content Placeholder 2">
            <a:extLst>
              <a:ext uri="{FF2B5EF4-FFF2-40B4-BE49-F238E27FC236}">
                <a16:creationId xmlns:a16="http://schemas.microsoft.com/office/drawing/2014/main" xmlns="" id="{4C433825-B555-48CF-93A2-374EA5BFD5AF}"/>
              </a:ext>
            </a:extLst>
          </p:cNvPr>
          <p:cNvSpPr>
            <a:spLocks noGrp="1"/>
          </p:cNvSpPr>
          <p:nvPr>
            <p:ph idx="1"/>
          </p:nvPr>
        </p:nvSpPr>
        <p:spPr>
          <a:xfrm>
            <a:off x="838200" y="1825625"/>
            <a:ext cx="5393361" cy="4351338"/>
          </a:xfrm>
        </p:spPr>
        <p:txBody>
          <a:bodyPr>
            <a:normAutofit/>
          </a:bodyPr>
          <a:lstStyle/>
          <a:p>
            <a:pPr marL="0" indent="0">
              <a:buNone/>
            </a:pPr>
            <a:r>
              <a:rPr lang="en-GB" b="1" dirty="0"/>
              <a:t>How many STIs or BBVs have you heard of? </a:t>
            </a:r>
            <a:endParaRPr lang="en-GB" dirty="0"/>
          </a:p>
        </p:txBody>
      </p:sp>
      <p:pic>
        <p:nvPicPr>
          <p:cNvPr id="5" name="Picture 4" descr="A close up of a logo&#10;&#10;Description automatically generated">
            <a:extLst>
              <a:ext uri="{FF2B5EF4-FFF2-40B4-BE49-F238E27FC236}">
                <a16:creationId xmlns:a16="http://schemas.microsoft.com/office/drawing/2014/main" xmlns="" id="{9CBBFB71-DEDE-4F9D-926D-1D799452E868}"/>
              </a:ext>
            </a:extLst>
          </p:cNvPr>
          <p:cNvPicPr/>
          <p:nvPr/>
        </p:nvPicPr>
        <p:blipFill rotWithShape="1">
          <a:blip r:embed="rId2" cstate="screen">
            <a:extLst>
              <a:ext uri="{28A0092B-C50C-407E-A947-70E740481C1C}">
                <a14:useLocalDpi xmlns:a14="http://schemas.microsoft.com/office/drawing/2010/main"/>
              </a:ext>
            </a:extLst>
          </a:blip>
          <a:srcRect l="2590" r="391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xmlns="" id="{4DB3DF1A-E1CF-4AE9-A092-0BC18774762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2" name="Arc 11">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57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3D0C529A-526C-47E5-A182-19C5B84E67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7"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81ECE68D-BF72-4472-BABF-D86B391417CA}"/>
              </a:ext>
            </a:extLst>
          </p:cNvPr>
          <p:cNvSpPr>
            <a:spLocks noGrp="1"/>
          </p:cNvSpPr>
          <p:nvPr>
            <p:ph idx="1"/>
          </p:nvPr>
        </p:nvSpPr>
        <p:spPr>
          <a:xfrm>
            <a:off x="5390492" y="1288480"/>
            <a:ext cx="5721484" cy="4351338"/>
          </a:xfrm>
        </p:spPr>
        <p:txBody>
          <a:bodyPr>
            <a:noAutofit/>
          </a:bodyPr>
          <a:lstStyle/>
          <a:p>
            <a:pPr marL="0" indent="0">
              <a:buNone/>
            </a:pPr>
            <a:r>
              <a:rPr lang="en-GB" sz="2400" b="1" dirty="0"/>
              <a:t>Where can I go for information, help and advice?</a:t>
            </a:r>
            <a:endParaRPr lang="en-GB" sz="2400" dirty="0"/>
          </a:p>
          <a:p>
            <a:pPr marL="0" indent="0">
              <a:buNone/>
            </a:pPr>
            <a:endParaRPr lang="en-GB" sz="2400" b="1" dirty="0"/>
          </a:p>
          <a:p>
            <a:pPr marL="0" indent="0">
              <a:buNone/>
            </a:pPr>
            <a:r>
              <a:rPr lang="en-GB" sz="2400" b="1" dirty="0">
                <a:solidFill>
                  <a:srgbClr val="FF0000"/>
                </a:solidFill>
              </a:rPr>
              <a:t>INSERT LOCAL INFORMATION HERE</a:t>
            </a:r>
            <a:endParaRPr lang="en-GB" sz="2400" dirty="0">
              <a:solidFill>
                <a:srgbClr val="FF0000"/>
              </a:solidFill>
            </a:endParaRPr>
          </a:p>
          <a:p>
            <a:pPr marL="0" indent="0">
              <a:buNone/>
            </a:pPr>
            <a:endParaRPr lang="en-GB" sz="2400" dirty="0">
              <a:solidFill>
                <a:srgbClr val="FF0000"/>
              </a:solidFill>
            </a:endParaRPr>
          </a:p>
          <a:p>
            <a:pPr marL="0" indent="0">
              <a:buNone/>
            </a:pPr>
            <a:r>
              <a:rPr lang="en-GB" sz="2400" dirty="0"/>
              <a:t>ChildLine provides confidential information on any subject </a:t>
            </a:r>
            <a:r>
              <a:rPr lang="en-US" sz="2400" b="1" dirty="0"/>
              <a:t>Information and chat online </a:t>
            </a:r>
            <a:r>
              <a:rPr lang="en-US" sz="2400" b="1" u="sng" dirty="0">
                <a:hlinkClick r:id="rId3"/>
              </a:rPr>
              <a:t>https://www.childline.org.uk/</a:t>
            </a:r>
            <a:endParaRPr lang="en-US" sz="2400" u="sng" dirty="0"/>
          </a:p>
          <a:p>
            <a:pPr marL="0" indent="0">
              <a:buNone/>
            </a:pPr>
            <a:r>
              <a:rPr lang="en-US" sz="2400" b="1" dirty="0"/>
              <a:t>Phone 0800 1111</a:t>
            </a:r>
            <a:endParaRPr lang="en-US" sz="2400" dirty="0"/>
          </a:p>
          <a:p>
            <a:pPr marL="0" indent="0">
              <a:buNone/>
            </a:pPr>
            <a:endParaRPr lang="en-GB" sz="2400" dirty="0"/>
          </a:p>
          <a:p>
            <a:pPr marL="0" indent="0">
              <a:buNone/>
            </a:pPr>
            <a:r>
              <a:rPr lang="en-GB" sz="2400" dirty="0"/>
              <a:t>You can speak to an adult you trust and who will help you with any worry.</a:t>
            </a:r>
          </a:p>
          <a:p>
            <a:pPr marL="0" indent="0">
              <a:buNone/>
            </a:pPr>
            <a:endParaRPr lang="en-GB" sz="2400" dirty="0"/>
          </a:p>
        </p:txBody>
      </p:sp>
      <p:sp>
        <p:nvSpPr>
          <p:cNvPr id="4" name="Footer Placeholder 3">
            <a:extLst>
              <a:ext uri="{FF2B5EF4-FFF2-40B4-BE49-F238E27FC236}">
                <a16:creationId xmlns:a16="http://schemas.microsoft.com/office/drawing/2014/main" xmlns="" id="{B773F96F-A4EA-483D-8900-A1E108E4FFFC}"/>
              </a:ext>
            </a:extLst>
          </p:cNvPr>
          <p:cNvSpPr>
            <a:spLocks noGrp="1"/>
          </p:cNvSpPr>
          <p:nvPr>
            <p:ph type="ftr" sz="quarter" idx="11"/>
          </p:nvPr>
        </p:nvSpPr>
        <p:spPr>
          <a:xfrm>
            <a:off x="5827047" y="6356350"/>
            <a:ext cx="3864123"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67149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743B55-7E4D-4DEA-B679-2809DD57C27D}"/>
              </a:ext>
            </a:extLst>
          </p:cNvPr>
          <p:cNvSpPr>
            <a:spLocks noGrp="1"/>
          </p:cNvSpPr>
          <p:nvPr>
            <p:ph type="title"/>
          </p:nvPr>
        </p:nvSpPr>
        <p:spPr>
          <a:xfrm>
            <a:off x="1045028" y="1336329"/>
            <a:ext cx="3892732" cy="4382588"/>
          </a:xfrm>
        </p:spPr>
        <p:txBody>
          <a:bodyPr anchor="ctr">
            <a:normAutofit/>
          </a:bodyPr>
          <a:lstStyle/>
          <a:p>
            <a:r>
              <a:rPr lang="en-GB" sz="2800" b="1" dirty="0">
                <a:latin typeface="+mn-lt"/>
              </a:rPr>
              <a:t>How many STIs or BBVs have you heard of?</a:t>
            </a:r>
            <a:br>
              <a:rPr lang="en-GB" sz="2800" b="1" dirty="0">
                <a:latin typeface="+mn-lt"/>
              </a:rPr>
            </a:br>
            <a:endParaRPr lang="en-GB" sz="2800" dirty="0">
              <a:latin typeface="+mn-lt"/>
            </a:endParaRPr>
          </a:p>
        </p:txBody>
      </p:sp>
      <p:grpSp>
        <p:nvGrpSpPr>
          <p:cNvPr id="11" name="Group 10">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C433825-B555-48CF-93A2-374EA5BFD5AF}"/>
              </a:ext>
            </a:extLst>
          </p:cNvPr>
          <p:cNvSpPr>
            <a:spLocks noGrp="1"/>
          </p:cNvSpPr>
          <p:nvPr>
            <p:ph idx="1"/>
          </p:nvPr>
        </p:nvSpPr>
        <p:spPr>
          <a:xfrm>
            <a:off x="6096001" y="1336329"/>
            <a:ext cx="5260848" cy="4382588"/>
          </a:xfrm>
        </p:spPr>
        <p:txBody>
          <a:bodyPr anchor="ctr">
            <a:normAutofit fontScale="92500" lnSpcReduction="10000"/>
          </a:bodyPr>
          <a:lstStyle/>
          <a:p>
            <a:pPr marL="514350" lvl="0" indent="-514350">
              <a:buFont typeface="+mj-lt"/>
              <a:buAutoNum type="arabicPeriod"/>
            </a:pPr>
            <a:r>
              <a:rPr lang="en-GB" sz="2000" dirty="0"/>
              <a:t>Chlamydia</a:t>
            </a:r>
          </a:p>
          <a:p>
            <a:pPr marL="514350" lvl="0" indent="-514350">
              <a:buFont typeface="+mj-lt"/>
              <a:buAutoNum type="arabicPeriod"/>
            </a:pPr>
            <a:r>
              <a:rPr lang="en-GB" sz="2000" dirty="0"/>
              <a:t>Genital Herpes</a:t>
            </a:r>
          </a:p>
          <a:p>
            <a:pPr marL="514350" lvl="0" indent="-514350">
              <a:buFont typeface="+mj-lt"/>
              <a:buAutoNum type="arabicPeriod"/>
            </a:pPr>
            <a:r>
              <a:rPr lang="en-GB" sz="2000" dirty="0"/>
              <a:t>Genital Warts (HPV)</a:t>
            </a:r>
          </a:p>
          <a:p>
            <a:pPr marL="514350" lvl="0" indent="-514350">
              <a:buFont typeface="+mj-lt"/>
              <a:buAutoNum type="arabicPeriod"/>
            </a:pPr>
            <a:r>
              <a:rPr lang="en-GB" sz="2000" dirty="0"/>
              <a:t>Gonorrhoea</a:t>
            </a:r>
          </a:p>
          <a:p>
            <a:pPr marL="514350" lvl="0" indent="-514350">
              <a:buFont typeface="+mj-lt"/>
              <a:buAutoNum type="arabicPeriod"/>
            </a:pPr>
            <a:r>
              <a:rPr lang="en-GB" sz="2000" dirty="0"/>
              <a:t>Hepatitis</a:t>
            </a:r>
          </a:p>
          <a:p>
            <a:pPr marL="514350" lvl="0" indent="-514350">
              <a:buFont typeface="+mj-lt"/>
              <a:buAutoNum type="arabicPeriod"/>
            </a:pPr>
            <a:r>
              <a:rPr lang="en-GB" sz="2000" dirty="0"/>
              <a:t>HIV</a:t>
            </a:r>
          </a:p>
          <a:p>
            <a:pPr marL="514350" lvl="0" indent="-514350">
              <a:buFont typeface="+mj-lt"/>
              <a:buAutoNum type="arabicPeriod"/>
            </a:pPr>
            <a:r>
              <a:rPr lang="en-GB" sz="2000" dirty="0"/>
              <a:t>Pelvic Inflammatory Disease</a:t>
            </a:r>
          </a:p>
          <a:p>
            <a:pPr marL="514350" lvl="0" indent="-514350">
              <a:buFont typeface="+mj-lt"/>
              <a:buAutoNum type="arabicPeriod"/>
            </a:pPr>
            <a:r>
              <a:rPr lang="en-GB" sz="2000" dirty="0"/>
              <a:t>Pubic Lice (Crabs)</a:t>
            </a:r>
          </a:p>
          <a:p>
            <a:pPr marL="514350" lvl="0" indent="-514350">
              <a:buFont typeface="+mj-lt"/>
              <a:buAutoNum type="arabicPeriod"/>
            </a:pPr>
            <a:r>
              <a:rPr lang="en-GB" sz="2000" dirty="0"/>
              <a:t>Syphilis</a:t>
            </a:r>
          </a:p>
          <a:p>
            <a:pPr marL="514350" lvl="0" indent="-514350">
              <a:buFont typeface="+mj-lt"/>
              <a:buAutoNum type="arabicPeriod"/>
            </a:pPr>
            <a:r>
              <a:rPr lang="en-GB" sz="2000" dirty="0"/>
              <a:t>Trichomoniasis (Trich)</a:t>
            </a:r>
          </a:p>
          <a:p>
            <a:pPr marL="514350" lvl="0" indent="-514350">
              <a:buFont typeface="+mj-lt"/>
              <a:buAutoNum type="arabicPeriod"/>
            </a:pPr>
            <a:r>
              <a:rPr lang="en-GB" sz="2000" dirty="0" err="1"/>
              <a:t>Mpox</a:t>
            </a:r>
            <a:endParaRPr lang="en-GB" sz="2000" dirty="0"/>
          </a:p>
          <a:p>
            <a:pPr marL="0" indent="0">
              <a:buNone/>
            </a:pPr>
            <a:r>
              <a:rPr lang="en-GB" sz="2000" b="1" dirty="0"/>
              <a:t> </a:t>
            </a:r>
            <a:endParaRPr lang="en-GB" sz="2000" dirty="0"/>
          </a:p>
        </p:txBody>
      </p:sp>
      <p:sp>
        <p:nvSpPr>
          <p:cNvPr id="4" name="Footer Placeholder 3">
            <a:extLst>
              <a:ext uri="{FF2B5EF4-FFF2-40B4-BE49-F238E27FC236}">
                <a16:creationId xmlns:a16="http://schemas.microsoft.com/office/drawing/2014/main" xmlns="" id="{4DB3DF1A-E1CF-4AE9-A092-0BC187747622}"/>
              </a:ext>
            </a:extLst>
          </p:cNvPr>
          <p:cNvSpPr>
            <a:spLocks noGrp="1"/>
          </p:cNvSpPr>
          <p:nvPr>
            <p:ph type="ftr" sz="quarter" idx="11"/>
          </p:nvPr>
        </p:nvSpPr>
        <p:spPr>
          <a:xfrm>
            <a:off x="5685810" y="6492240"/>
            <a:ext cx="350887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37407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F24BB23D-154F-7D4E-97C3-991352DD38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479"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329176" y="1081915"/>
            <a:ext cx="5458838" cy="4192520"/>
          </a:xfrm>
        </p:spPr>
        <p:txBody>
          <a:bodyPr>
            <a:noAutofit/>
          </a:bodyPr>
          <a:lstStyle/>
          <a:p>
            <a:pPr marL="0" indent="0">
              <a:buNone/>
            </a:pPr>
            <a:r>
              <a:rPr lang="en-GB" sz="2400" b="1" dirty="0"/>
              <a:t>STIs and BBVs</a:t>
            </a:r>
          </a:p>
          <a:p>
            <a:pPr marL="0" indent="0">
              <a:buNone/>
            </a:pPr>
            <a:r>
              <a:rPr lang="en-GB" sz="2400" b="1" dirty="0"/>
              <a:t>Some are viruses.</a:t>
            </a:r>
          </a:p>
          <a:p>
            <a:pPr marL="0" indent="0">
              <a:buNone/>
            </a:pPr>
            <a:r>
              <a:rPr lang="en-GB" sz="2400" dirty="0"/>
              <a:t>A virus is a small infectious agent that grows inside the living cells of other organisms. </a:t>
            </a:r>
          </a:p>
          <a:p>
            <a:pPr marL="0" indent="0">
              <a:buNone/>
            </a:pPr>
            <a:r>
              <a:rPr lang="en-GB" sz="2400" dirty="0"/>
              <a:t>Viruses can infect humans, other animals and plants. For example, the common cold and the flu are caused by a virus. </a:t>
            </a:r>
          </a:p>
          <a:p>
            <a:pPr marL="0" indent="0">
              <a:buNone/>
            </a:pPr>
            <a:r>
              <a:rPr lang="en-GB" sz="2400" dirty="0"/>
              <a:t>Genital Herpes, Genital Warts, Hepatitis A, B and C, </a:t>
            </a:r>
            <a:r>
              <a:rPr lang="en-GB" sz="2400" dirty="0" smtClean="0"/>
              <a:t>HIV and </a:t>
            </a:r>
            <a:r>
              <a:rPr lang="en-GB" sz="2400" dirty="0" err="1" smtClean="0"/>
              <a:t>Mpox</a:t>
            </a:r>
            <a:r>
              <a:rPr lang="en-GB" sz="2400" dirty="0" smtClean="0"/>
              <a:t> </a:t>
            </a:r>
            <a:r>
              <a:rPr lang="en-GB" sz="2400" dirty="0"/>
              <a:t>are sexually transmitted viruses.</a:t>
            </a:r>
          </a:p>
          <a:p>
            <a:pPr marL="0" indent="0">
              <a:buNone/>
            </a:pPr>
            <a:r>
              <a:rPr lang="en-GB" sz="2400" dirty="0"/>
              <a:t>Treatment can include lotion, anti-viral drugs and medicine.</a:t>
            </a:r>
          </a:p>
          <a:p>
            <a:pPr marL="0" indent="0">
              <a:buNone/>
            </a:pPr>
            <a:endParaRPr lang="en-GB" sz="2400" b="1"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2955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BF1C9E36-332D-794A-8361-0542FD8988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425033" y="1332740"/>
            <a:ext cx="5458838" cy="4192520"/>
          </a:xfrm>
        </p:spPr>
        <p:txBody>
          <a:bodyPr>
            <a:normAutofit/>
          </a:bodyPr>
          <a:lstStyle/>
          <a:p>
            <a:pPr marL="0" indent="0">
              <a:buNone/>
            </a:pPr>
            <a:r>
              <a:rPr lang="en-GB" sz="2400" b="1" dirty="0"/>
              <a:t>STIs and BBVs</a:t>
            </a:r>
          </a:p>
          <a:p>
            <a:pPr marL="0" indent="0">
              <a:buNone/>
            </a:pPr>
            <a:r>
              <a:rPr lang="en-GB" sz="2400" b="1" dirty="0"/>
              <a:t>Some are bacteria.</a:t>
            </a:r>
          </a:p>
          <a:p>
            <a:pPr marL="0" indent="0">
              <a:buNone/>
            </a:pPr>
            <a:r>
              <a:rPr lang="en-GB" sz="2400" dirty="0"/>
              <a:t>Bacteria are very small organisms. Some bacteria can cause disease. </a:t>
            </a:r>
          </a:p>
          <a:p>
            <a:pPr marL="0" indent="0">
              <a:buNone/>
            </a:pPr>
            <a:r>
              <a:rPr lang="en-GB" sz="2400" dirty="0"/>
              <a:t>Treatment is often with antibiotics. </a:t>
            </a:r>
          </a:p>
          <a:p>
            <a:pPr marL="0" indent="0">
              <a:buNone/>
            </a:pPr>
            <a:r>
              <a:rPr lang="en-GB" sz="2400" dirty="0"/>
              <a:t>STIs that are a bacteria include Chlamydia, Gonorrhoea and Syphilis.</a:t>
            </a:r>
          </a:p>
          <a:p>
            <a:pPr marL="0" indent="0">
              <a:buNone/>
            </a:pPr>
            <a:r>
              <a:rPr lang="en-GB" sz="2400" dirty="0"/>
              <a:t>Treatment is often with antibiotics. </a:t>
            </a:r>
          </a:p>
          <a:p>
            <a:pPr marL="0" indent="0">
              <a:buNone/>
            </a:pPr>
            <a:endParaRPr lang="en-GB" sz="2400" b="1"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51412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32AC0EB7-1A3A-A647-B5C1-8AE1575A8A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452186" y="1443022"/>
            <a:ext cx="5458838" cy="4192520"/>
          </a:xfrm>
        </p:spPr>
        <p:txBody>
          <a:bodyPr>
            <a:normAutofit/>
          </a:bodyPr>
          <a:lstStyle/>
          <a:p>
            <a:pPr marL="0" indent="0">
              <a:buNone/>
            </a:pPr>
            <a:r>
              <a:rPr lang="en-GB" sz="2400" b="1" dirty="0"/>
              <a:t>STIs and BBVs</a:t>
            </a:r>
          </a:p>
          <a:p>
            <a:pPr marL="0" indent="0">
              <a:buNone/>
            </a:pPr>
            <a:r>
              <a:rPr lang="en-GB" sz="2400" b="1" dirty="0"/>
              <a:t>Some are parasites.</a:t>
            </a:r>
          </a:p>
          <a:p>
            <a:pPr marL="0" indent="0">
              <a:buNone/>
            </a:pPr>
            <a:r>
              <a:rPr lang="en-GB" sz="2400" dirty="0"/>
              <a:t>A parasite lives or feeds on the body. </a:t>
            </a:r>
          </a:p>
          <a:p>
            <a:pPr marL="0" indent="0">
              <a:buNone/>
            </a:pPr>
            <a:r>
              <a:rPr lang="en-GB" sz="2400" dirty="0"/>
              <a:t>STIs that are a parasite include Pubic Lice (also called crabs), Trichomoniasis (Trich for short). </a:t>
            </a:r>
          </a:p>
          <a:p>
            <a:pPr marL="0" indent="0">
              <a:buNone/>
            </a:pPr>
            <a:r>
              <a:rPr lang="en-GB" sz="2400" dirty="0"/>
              <a:t>The parasite lives in body hair or the genital area. They are very small. Treatment for lice is a cream or lotion. Treatment for Trich is antibiotics.</a:t>
            </a:r>
          </a:p>
          <a:p>
            <a:pPr marL="0" indent="0">
              <a:buNone/>
            </a:pPr>
            <a:endParaRPr lang="en-GB" sz="2400" b="1"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91545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D046D522-7940-4736-A7C5-E98557AA81F9}"/>
              </a:ext>
            </a:extLst>
          </p:cNvPr>
          <p:cNvSpPr>
            <a:spLocks noGrp="1"/>
          </p:cNvSpPr>
          <p:nvPr>
            <p:ph type="title"/>
          </p:nvPr>
        </p:nvSpPr>
        <p:spPr>
          <a:xfrm>
            <a:off x="838200" y="365125"/>
            <a:ext cx="10515599" cy="1325563"/>
          </a:xfrm>
        </p:spPr>
        <p:txBody>
          <a:bodyPr>
            <a:normAutofit/>
          </a:bodyPr>
          <a:lstStyle/>
          <a:p>
            <a:endParaRPr lang="en-GB"/>
          </a:p>
        </p:txBody>
      </p:sp>
      <p:sp>
        <p:nvSpPr>
          <p:cNvPr id="3" name="Content Placeholder 2">
            <a:extLst>
              <a:ext uri="{FF2B5EF4-FFF2-40B4-BE49-F238E27FC236}">
                <a16:creationId xmlns:a16="http://schemas.microsoft.com/office/drawing/2014/main" xmlns="" id="{C16185C8-7AC5-4B9E-A205-A33C2C17432F}"/>
              </a:ext>
            </a:extLst>
          </p:cNvPr>
          <p:cNvSpPr>
            <a:spLocks noGrp="1"/>
          </p:cNvSpPr>
          <p:nvPr>
            <p:ph idx="1"/>
          </p:nvPr>
        </p:nvSpPr>
        <p:spPr>
          <a:xfrm>
            <a:off x="1085004" y="2277184"/>
            <a:ext cx="5393361" cy="4351338"/>
          </a:xfrm>
        </p:spPr>
        <p:txBody>
          <a:bodyPr>
            <a:normAutofit/>
          </a:bodyPr>
          <a:lstStyle/>
          <a:p>
            <a:pPr marL="0" indent="0">
              <a:buNone/>
            </a:pPr>
            <a:r>
              <a:rPr lang="en-GB" b="1" dirty="0"/>
              <a:t>How are STIs or BBVs transmitted? (How do you get them?)</a:t>
            </a:r>
            <a:endParaRPr lang="en-GB" dirty="0"/>
          </a:p>
        </p:txBody>
      </p:sp>
      <p:pic>
        <p:nvPicPr>
          <p:cNvPr id="5" name="Picture 4" descr="A close up of a logo&#10;&#10;Description automatically generated">
            <a:extLst>
              <a:ext uri="{FF2B5EF4-FFF2-40B4-BE49-F238E27FC236}">
                <a16:creationId xmlns:a16="http://schemas.microsoft.com/office/drawing/2014/main" xmlns="" id="{3F639180-96D5-47FB-9EE9-CF8283D5F391}"/>
              </a:ext>
            </a:extLst>
          </p:cNvPr>
          <p:cNvPicPr/>
          <p:nvPr/>
        </p:nvPicPr>
        <p:blipFill rotWithShape="1">
          <a:blip r:embed="rId2" cstate="screen">
            <a:extLst>
              <a:ext uri="{28A0092B-C50C-407E-A947-70E740481C1C}">
                <a14:useLocalDpi xmlns:a14="http://schemas.microsoft.com/office/drawing/2010/main"/>
              </a:ext>
            </a:extLst>
          </a:blip>
          <a:srcRect l="2590" r="3909"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xmlns="" id="{5B95CB4F-9BE3-4638-8056-9CF0867A1CE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2" name="Arc 11">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184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1758</Words>
  <Application>Microsoft Office PowerPoint</Application>
  <PresentationFormat>Widescreen</PresentationFormat>
  <Paragraphs>167</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Symbol</vt:lpstr>
      <vt:lpstr>Times New Roman</vt:lpstr>
      <vt:lpstr>Office Theme</vt:lpstr>
      <vt:lpstr>About Sexually Transmitted Infections (STIs) and Blood Borne Viruses (BBVs) </vt:lpstr>
      <vt:lpstr>PowerPoint Presentation</vt:lpstr>
      <vt:lpstr>PowerPoint Presentation</vt:lpstr>
      <vt:lpstr>PowerPoint Presentation</vt:lpstr>
      <vt:lpstr>How many STIs or BBVs have you heard of? </vt:lpstr>
      <vt:lpstr>PowerPoint Presentation</vt:lpstr>
      <vt:lpstr>PowerPoint Presentation</vt:lpstr>
      <vt:lpstr>PowerPoint Presentation</vt:lpstr>
      <vt:lpstr>PowerPoint Presentation</vt:lpstr>
      <vt:lpstr>How are STIs or BBVs transmitted? (How do you get them?) </vt:lpstr>
      <vt:lpstr>PowerPoint Presentation</vt:lpstr>
      <vt:lpstr>PowerPoint Presentation</vt:lpstr>
      <vt:lpstr>PowerPoint Presentation</vt:lpstr>
      <vt:lpstr>PowerPoint Presentation</vt:lpstr>
      <vt:lpstr>What are the best ways to make sure you don’t get an STI/BBV? </vt:lpstr>
      <vt:lpstr>What are the best ways to make sure you don’t get an STI/BBV?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Sexually Transmitted Infections (STIs) and Blood Borne Viruses (BBVs) </dc:title>
  <dc:creator>Colin Morrison</dc:creator>
  <cp:lastModifiedBy>McCormack, Elaine</cp:lastModifiedBy>
  <cp:revision>2</cp:revision>
  <dcterms:created xsi:type="dcterms:W3CDTF">2020-04-16T06:56:13Z</dcterms:created>
  <dcterms:modified xsi:type="dcterms:W3CDTF">2024-01-24T14:21:38Z</dcterms:modified>
</cp:coreProperties>
</file>