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17"/>
  </p:notesMasterIdLst>
  <p:sldIdLst>
    <p:sldId id="256" r:id="rId2"/>
    <p:sldId id="301" r:id="rId3"/>
    <p:sldId id="264" r:id="rId4"/>
    <p:sldId id="305" r:id="rId5"/>
    <p:sldId id="299" r:id="rId6"/>
    <p:sldId id="302" r:id="rId7"/>
    <p:sldId id="303" r:id="rId8"/>
    <p:sldId id="304" r:id="rId9"/>
    <p:sldId id="297" r:id="rId10"/>
    <p:sldId id="283" r:id="rId11"/>
    <p:sldId id="292" r:id="rId12"/>
    <p:sldId id="293" r:id="rId13"/>
    <p:sldId id="294" r:id="rId14"/>
    <p:sldId id="295" r:id="rId15"/>
    <p:sldId id="29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333D39-03B7-F54A-95E9-8CA67A16EA0D}" v="1" dt="2021-10-14T13:10:57.3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223"/>
    <p:restoredTop sz="94422"/>
  </p:normalViewPr>
  <p:slideViewPr>
    <p:cSldViewPr snapToGrid="0" snapToObjects="1">
      <p:cViewPr varScale="1">
        <p:scale>
          <a:sx n="110" d="100"/>
          <a:sy n="110" d="100"/>
        </p:scale>
        <p:origin x="176"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s Robertson" userId="cb37bfa76ebf819d" providerId="LiveId" clId="{AD333D39-03B7-F54A-95E9-8CA67A16EA0D}"/>
    <pc:docChg chg="custSel delSld modSld">
      <pc:chgData name="Ross Robertson" userId="cb37bfa76ebf819d" providerId="LiveId" clId="{AD333D39-03B7-F54A-95E9-8CA67A16EA0D}" dt="2021-10-14T13:10:46.988" v="18" actId="2696"/>
      <pc:docMkLst>
        <pc:docMk/>
      </pc:docMkLst>
      <pc:sldChg chg="del">
        <pc:chgData name="Ross Robertson" userId="cb37bfa76ebf819d" providerId="LiveId" clId="{AD333D39-03B7-F54A-95E9-8CA67A16EA0D}" dt="2021-10-14T13:10:46.988" v="18" actId="2696"/>
        <pc:sldMkLst>
          <pc:docMk/>
          <pc:sldMk cId="598417138" sldId="300"/>
        </pc:sldMkLst>
      </pc:sldChg>
      <pc:sldChg chg="modSp mod">
        <pc:chgData name="Ross Robertson" userId="cb37bfa76ebf819d" providerId="LiveId" clId="{AD333D39-03B7-F54A-95E9-8CA67A16EA0D}" dt="2021-10-14T13:10:34.961" v="17" actId="115"/>
        <pc:sldMkLst>
          <pc:docMk/>
          <pc:sldMk cId="1655403367" sldId="301"/>
        </pc:sldMkLst>
        <pc:spChg chg="mod">
          <ac:chgData name="Ross Robertson" userId="cb37bfa76ebf819d" providerId="LiveId" clId="{AD333D39-03B7-F54A-95E9-8CA67A16EA0D}" dt="2021-10-14T13:10:34.961" v="17" actId="115"/>
          <ac:spMkLst>
            <pc:docMk/>
            <pc:sldMk cId="1655403367" sldId="301"/>
            <ac:spMk id="3" creationId="{D49DA655-E179-4921-9526-BEB2E0A3FCF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C4DEC2-D373-C144-9989-E48E3CF07E99}" type="datetimeFigureOut">
              <a:rPr lang="en-US" smtClean="0"/>
              <a:t>10/14/21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FF0F7F-A767-6F44-8124-CE485D4C9FEB}" type="slidenum">
              <a:rPr lang="en-US" smtClean="0"/>
              <a:t>‹#›</a:t>
            </a:fld>
            <a:endParaRPr lang="en-US"/>
          </a:p>
        </p:txBody>
      </p:sp>
    </p:spTree>
    <p:extLst>
      <p:ext uri="{BB962C8B-B14F-4D97-AF65-F5344CB8AC3E}">
        <p14:creationId xmlns:p14="http://schemas.microsoft.com/office/powerpoint/2010/main" val="567738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F0F7F-A767-6F44-8124-CE485D4C9FEB}" type="slidenum">
              <a:rPr lang="en-US" smtClean="0"/>
              <a:t>1</a:t>
            </a:fld>
            <a:endParaRPr lang="en-US"/>
          </a:p>
        </p:txBody>
      </p:sp>
    </p:spTree>
    <p:extLst>
      <p:ext uri="{BB962C8B-B14F-4D97-AF65-F5344CB8AC3E}">
        <p14:creationId xmlns:p14="http://schemas.microsoft.com/office/powerpoint/2010/main" val="1350257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1FF0F7F-A767-6F44-8124-CE485D4C9FEB}" type="slidenum">
              <a:rPr lang="en-US" smtClean="0"/>
              <a:t>2</a:t>
            </a:fld>
            <a:endParaRPr lang="en-US"/>
          </a:p>
        </p:txBody>
      </p:sp>
    </p:spTree>
    <p:extLst>
      <p:ext uri="{BB962C8B-B14F-4D97-AF65-F5344CB8AC3E}">
        <p14:creationId xmlns:p14="http://schemas.microsoft.com/office/powerpoint/2010/main" val="3103266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B112EAA-BA00-2147-ABD6-74B03946A8D6}" type="datetime1">
              <a:rPr lang="en-GB" smtClean="0"/>
              <a:t>14/10/2021</a:t>
            </a:fld>
            <a:endParaRPr lang="en-US"/>
          </a:p>
        </p:txBody>
      </p:sp>
      <p:sp>
        <p:nvSpPr>
          <p:cNvPr id="5" name="Footer Placeholder 4"/>
          <p:cNvSpPr>
            <a:spLocks noGrp="1"/>
          </p:cNvSpPr>
          <p:nvPr>
            <p:ph type="ftr" sz="quarter" idx="11"/>
          </p:nvPr>
        </p:nvSpPr>
        <p:spPr/>
        <p:txBody>
          <a:bodyPr/>
          <a:lstStyle/>
          <a:p>
            <a:r>
              <a:rPr lang="en-US"/>
              <a:t>rshp.scot</a:t>
            </a:r>
          </a:p>
        </p:txBody>
      </p:sp>
      <p:sp>
        <p:nvSpPr>
          <p:cNvPr id="6" name="Slide Number Placeholder 5"/>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50A56C-63C6-2C4E-A356-F272D297E791}" type="datetime1">
              <a:rPr lang="en-GB" smtClean="0"/>
              <a:t>14/10/2021</a:t>
            </a:fld>
            <a:endParaRPr lang="en-US"/>
          </a:p>
        </p:txBody>
      </p:sp>
      <p:sp>
        <p:nvSpPr>
          <p:cNvPr id="5" name="Footer Placeholder 4"/>
          <p:cNvSpPr>
            <a:spLocks noGrp="1"/>
          </p:cNvSpPr>
          <p:nvPr>
            <p:ph type="ftr" sz="quarter" idx="11"/>
          </p:nvPr>
        </p:nvSpPr>
        <p:spPr/>
        <p:txBody>
          <a:bodyPr/>
          <a:lstStyle/>
          <a:p>
            <a:r>
              <a:rPr lang="en-US"/>
              <a:t>rshp.scot</a:t>
            </a:r>
          </a:p>
        </p:txBody>
      </p:sp>
      <p:sp>
        <p:nvSpPr>
          <p:cNvPr id="6" name="Slide Number Placeholder 5"/>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8AF4B7-5C40-B147-BA95-9C339BAB8859}" type="datetime1">
              <a:rPr lang="en-GB" smtClean="0"/>
              <a:t>14/10/2021</a:t>
            </a:fld>
            <a:endParaRPr lang="en-US"/>
          </a:p>
        </p:txBody>
      </p:sp>
      <p:sp>
        <p:nvSpPr>
          <p:cNvPr id="5" name="Footer Placeholder 4"/>
          <p:cNvSpPr>
            <a:spLocks noGrp="1"/>
          </p:cNvSpPr>
          <p:nvPr>
            <p:ph type="ftr" sz="quarter" idx="11"/>
          </p:nvPr>
        </p:nvSpPr>
        <p:spPr/>
        <p:txBody>
          <a:bodyPr/>
          <a:lstStyle/>
          <a:p>
            <a:r>
              <a:rPr lang="en-US"/>
              <a:t>rshp.scot</a:t>
            </a:r>
          </a:p>
        </p:txBody>
      </p:sp>
      <p:sp>
        <p:nvSpPr>
          <p:cNvPr id="6" name="Slide Number Placeholder 5"/>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B6705F-C3EB-FF4F-87E5-9C46E36743D0}" type="datetime1">
              <a:rPr lang="en-GB" smtClean="0"/>
              <a:t>14/10/2021</a:t>
            </a:fld>
            <a:endParaRPr lang="en-US"/>
          </a:p>
        </p:txBody>
      </p:sp>
      <p:sp>
        <p:nvSpPr>
          <p:cNvPr id="5" name="Footer Placeholder 4"/>
          <p:cNvSpPr>
            <a:spLocks noGrp="1"/>
          </p:cNvSpPr>
          <p:nvPr>
            <p:ph type="ftr" sz="quarter" idx="11"/>
          </p:nvPr>
        </p:nvSpPr>
        <p:spPr/>
        <p:txBody>
          <a:bodyPr/>
          <a:lstStyle/>
          <a:p>
            <a:r>
              <a:rPr lang="en-US"/>
              <a:t>rshp.scot</a:t>
            </a:r>
          </a:p>
        </p:txBody>
      </p:sp>
      <p:sp>
        <p:nvSpPr>
          <p:cNvPr id="6" name="Slide Number Placeholder 5"/>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5DC1C7-0CCE-9F40-AD83-72FAAD15F1AB}" type="datetime1">
              <a:rPr lang="en-GB" smtClean="0"/>
              <a:t>14/10/2021</a:t>
            </a:fld>
            <a:endParaRPr lang="en-US"/>
          </a:p>
        </p:txBody>
      </p:sp>
      <p:sp>
        <p:nvSpPr>
          <p:cNvPr id="5" name="Footer Placeholder 4"/>
          <p:cNvSpPr>
            <a:spLocks noGrp="1"/>
          </p:cNvSpPr>
          <p:nvPr>
            <p:ph type="ftr" sz="quarter" idx="11"/>
          </p:nvPr>
        </p:nvSpPr>
        <p:spPr/>
        <p:txBody>
          <a:bodyPr/>
          <a:lstStyle/>
          <a:p>
            <a:r>
              <a:rPr lang="en-US"/>
              <a:t>rshp.scot</a:t>
            </a:r>
          </a:p>
        </p:txBody>
      </p:sp>
      <p:sp>
        <p:nvSpPr>
          <p:cNvPr id="6" name="Slide Number Placeholder 5"/>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59FA1B-12CC-2041-8555-EC33A6D58207}" type="datetime1">
              <a:rPr lang="en-GB" smtClean="0"/>
              <a:t>14/10/2021</a:t>
            </a:fld>
            <a:endParaRPr lang="en-US"/>
          </a:p>
        </p:txBody>
      </p:sp>
      <p:sp>
        <p:nvSpPr>
          <p:cNvPr id="6" name="Footer Placeholder 5"/>
          <p:cNvSpPr>
            <a:spLocks noGrp="1"/>
          </p:cNvSpPr>
          <p:nvPr>
            <p:ph type="ftr" sz="quarter" idx="11"/>
          </p:nvPr>
        </p:nvSpPr>
        <p:spPr/>
        <p:txBody>
          <a:bodyPr/>
          <a:lstStyle/>
          <a:p>
            <a:r>
              <a:rPr lang="en-US"/>
              <a:t>rshp.scot</a:t>
            </a:r>
          </a:p>
        </p:txBody>
      </p:sp>
      <p:sp>
        <p:nvSpPr>
          <p:cNvPr id="7" name="Slide Number Placeholder 6"/>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8E377C-CC5F-A249-8F15-9711F1AB9308}" type="datetime1">
              <a:rPr lang="en-GB" smtClean="0"/>
              <a:t>14/10/2021</a:t>
            </a:fld>
            <a:endParaRPr lang="en-US"/>
          </a:p>
        </p:txBody>
      </p:sp>
      <p:sp>
        <p:nvSpPr>
          <p:cNvPr id="8" name="Footer Placeholder 7"/>
          <p:cNvSpPr>
            <a:spLocks noGrp="1"/>
          </p:cNvSpPr>
          <p:nvPr>
            <p:ph type="ftr" sz="quarter" idx="11"/>
          </p:nvPr>
        </p:nvSpPr>
        <p:spPr/>
        <p:txBody>
          <a:bodyPr/>
          <a:lstStyle/>
          <a:p>
            <a:r>
              <a:rPr lang="en-US"/>
              <a:t>rshp.scot</a:t>
            </a:r>
          </a:p>
        </p:txBody>
      </p:sp>
      <p:sp>
        <p:nvSpPr>
          <p:cNvPr id="9" name="Slide Number Placeholder 8"/>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EB2607-D85E-5542-928B-D3CCCE2355D1}" type="datetime1">
              <a:rPr lang="en-GB" smtClean="0"/>
              <a:t>14/10/2021</a:t>
            </a:fld>
            <a:endParaRPr lang="en-US"/>
          </a:p>
        </p:txBody>
      </p:sp>
      <p:sp>
        <p:nvSpPr>
          <p:cNvPr id="4" name="Footer Placeholder 3"/>
          <p:cNvSpPr>
            <a:spLocks noGrp="1"/>
          </p:cNvSpPr>
          <p:nvPr>
            <p:ph type="ftr" sz="quarter" idx="11"/>
          </p:nvPr>
        </p:nvSpPr>
        <p:spPr/>
        <p:txBody>
          <a:bodyPr/>
          <a:lstStyle/>
          <a:p>
            <a:r>
              <a:rPr lang="en-US"/>
              <a:t>rshp.scot</a:t>
            </a:r>
          </a:p>
        </p:txBody>
      </p:sp>
      <p:sp>
        <p:nvSpPr>
          <p:cNvPr id="5" name="Slide Number Placeholder 4"/>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9C97-0E73-5743-AB91-3CA412E8CD33}" type="datetime1">
              <a:rPr lang="en-GB" smtClean="0"/>
              <a:t>14/10/2021</a:t>
            </a:fld>
            <a:endParaRPr lang="en-US"/>
          </a:p>
        </p:txBody>
      </p:sp>
      <p:sp>
        <p:nvSpPr>
          <p:cNvPr id="3" name="Footer Placeholder 2"/>
          <p:cNvSpPr>
            <a:spLocks noGrp="1"/>
          </p:cNvSpPr>
          <p:nvPr>
            <p:ph type="ftr" sz="quarter" idx="11"/>
          </p:nvPr>
        </p:nvSpPr>
        <p:spPr/>
        <p:txBody>
          <a:bodyPr/>
          <a:lstStyle/>
          <a:p>
            <a:r>
              <a:rPr lang="en-US"/>
              <a:t>rshp.scot</a:t>
            </a:r>
          </a:p>
        </p:txBody>
      </p:sp>
      <p:sp>
        <p:nvSpPr>
          <p:cNvPr id="4" name="Slide Number Placeholder 3"/>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3252E4-20F1-EA48-8DD4-61F9E212110B}" type="datetime1">
              <a:rPr lang="en-GB" smtClean="0"/>
              <a:t>14/10/2021</a:t>
            </a:fld>
            <a:endParaRPr lang="en-US"/>
          </a:p>
        </p:txBody>
      </p:sp>
      <p:sp>
        <p:nvSpPr>
          <p:cNvPr id="6" name="Footer Placeholder 5"/>
          <p:cNvSpPr>
            <a:spLocks noGrp="1"/>
          </p:cNvSpPr>
          <p:nvPr>
            <p:ph type="ftr" sz="quarter" idx="11"/>
          </p:nvPr>
        </p:nvSpPr>
        <p:spPr/>
        <p:txBody>
          <a:bodyPr/>
          <a:lstStyle/>
          <a:p>
            <a:r>
              <a:rPr lang="en-US"/>
              <a:t>rshp.scot</a:t>
            </a:r>
          </a:p>
        </p:txBody>
      </p:sp>
      <p:sp>
        <p:nvSpPr>
          <p:cNvPr id="7" name="Slide Number Placeholder 6"/>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9153BB-8561-924D-A6E8-6BB383B31666}" type="datetime1">
              <a:rPr lang="en-GB" smtClean="0"/>
              <a:t>14/10/2021</a:t>
            </a:fld>
            <a:endParaRPr lang="en-US"/>
          </a:p>
        </p:txBody>
      </p:sp>
      <p:sp>
        <p:nvSpPr>
          <p:cNvPr id="6" name="Footer Placeholder 5"/>
          <p:cNvSpPr>
            <a:spLocks noGrp="1"/>
          </p:cNvSpPr>
          <p:nvPr>
            <p:ph type="ftr" sz="quarter" idx="11"/>
          </p:nvPr>
        </p:nvSpPr>
        <p:spPr/>
        <p:txBody>
          <a:bodyPr/>
          <a:lstStyle/>
          <a:p>
            <a:r>
              <a:rPr lang="en-US"/>
              <a:t>rshp.scot</a:t>
            </a:r>
          </a:p>
        </p:txBody>
      </p:sp>
      <p:sp>
        <p:nvSpPr>
          <p:cNvPr id="7" name="Slide Number Placeholder 6"/>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27B188-933C-F54B-A7A5-8CEBDC99A23F}" type="datetime1">
              <a:rPr lang="en-GB" smtClean="0"/>
              <a:t>14/10/2021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rshp.scot</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0C5059-AB0B-AD49-9B4E-EA2F275CAE69}" type="slidenum">
              <a:rPr lang="en-US" smtClean="0"/>
              <a:t>‹#›</a:t>
            </a:fld>
            <a:endParaRPr lang="en-US"/>
          </a:p>
        </p:txBody>
      </p:sp>
    </p:spTree>
    <p:extLst>
      <p:ext uri="{BB962C8B-B14F-4D97-AF65-F5344CB8AC3E}">
        <p14:creationId xmlns:p14="http://schemas.microsoft.com/office/powerpoint/2010/main" val="203098829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fightthenewdrug.org/emmas-story-overcoming-her-struggles-with-pornography-shame-and-self-worth-vide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fightthenewdrug.org/dans-story-i-feel-human-again-after-quitting-por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fightthenewdrug.org/pauls-story-im-not-discouraged-and-ashamed-anymore-by-my-porn-struggle-vide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fightthenewdrug.org/ashs-story-how-an-online-porn-habit-nearly-led-to-a-risky-in-person-encounter-video/"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6834" y="1153572"/>
            <a:ext cx="3200400" cy="4461163"/>
          </a:xfrm>
        </p:spPr>
        <p:txBody>
          <a:bodyPr vert="horz" lIns="91440" tIns="45720" rIns="91440" bIns="45720" rtlCol="0" anchor="ctr">
            <a:normAutofit/>
          </a:bodyPr>
          <a:lstStyle/>
          <a:p>
            <a:pPr algn="l"/>
            <a:r>
              <a:rPr lang="en-US" sz="4400" b="1" kern="1200" dirty="0">
                <a:solidFill>
                  <a:srgbClr val="FFFFFF"/>
                </a:solidFill>
                <a:latin typeface="+mn-lt"/>
                <a:ea typeface="+mj-ea"/>
                <a:cs typeface="+mj-cs"/>
              </a:rPr>
              <a:t>What is porn and what is it doing to us?</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ubtitle 2"/>
          <p:cNvSpPr>
            <a:spLocks noGrp="1"/>
          </p:cNvSpPr>
          <p:nvPr>
            <p:ph type="subTitle" idx="1"/>
          </p:nvPr>
        </p:nvSpPr>
        <p:spPr>
          <a:xfrm>
            <a:off x="4447308" y="591344"/>
            <a:ext cx="6906491" cy="5585619"/>
          </a:xfrm>
        </p:spPr>
        <p:txBody>
          <a:bodyPr vert="horz" lIns="91440" tIns="45720" rIns="91440" bIns="45720" rtlCol="0" anchor="ctr">
            <a:normAutofit/>
          </a:bodyPr>
          <a:lstStyle/>
          <a:p>
            <a:pPr marL="342900" lvl="0" indent="-228600" algn="l">
              <a:buFont typeface="Arial" panose="020B0604020202020204" pitchFamily="34" charset="0"/>
              <a:buChar char="•"/>
            </a:pPr>
            <a:r>
              <a:rPr lang="en-US" dirty="0"/>
              <a:t>I can describe the affect that exposure to pornography can have on the individual.</a:t>
            </a:r>
          </a:p>
          <a:p>
            <a:pPr marL="342900" lvl="0" indent="-228600" algn="l">
              <a:buFont typeface="Arial" panose="020B0604020202020204" pitchFamily="34" charset="0"/>
              <a:buChar char="•"/>
            </a:pPr>
            <a:r>
              <a:rPr lang="en-US" dirty="0"/>
              <a:t>I can explain that pornography presents behaviours that can be violent or degrading, and that these behaviours are not appropriate in real-life relationships. </a:t>
            </a:r>
          </a:p>
          <a:p>
            <a:pPr marL="342900" lvl="0" indent="-228600" algn="l">
              <a:buFont typeface="Arial" panose="020B0604020202020204" pitchFamily="34" charset="0"/>
              <a:buChar char="•"/>
            </a:pPr>
            <a:r>
              <a:rPr lang="en-US" dirty="0"/>
              <a:t>I understand the law on pornography.</a:t>
            </a:r>
          </a:p>
          <a:p>
            <a:pPr marL="342900" lvl="0" indent="-228600" algn="l">
              <a:buFont typeface="Arial" panose="020B0604020202020204" pitchFamily="34" charset="0"/>
              <a:buChar char="•"/>
            </a:pPr>
            <a:r>
              <a:rPr lang="en-US" dirty="0"/>
              <a:t>I can express my own views on pornography. </a:t>
            </a:r>
          </a:p>
          <a:p>
            <a:pPr lvl="0" indent="-228600" algn="l">
              <a:buFont typeface="Arial" panose="020B0604020202020204" pitchFamily="34" charset="0"/>
              <a:buChar char="•"/>
            </a:pPr>
            <a:endParaRPr lang="en-US" dirty="0"/>
          </a:p>
        </p:txBody>
      </p:sp>
      <p:sp>
        <p:nvSpPr>
          <p:cNvPr id="4" name="Footer Placeholder 3"/>
          <p:cNvSpPr>
            <a:spLocks noGrp="1"/>
          </p:cNvSpPr>
          <p:nvPr>
            <p:ph type="ftr" sz="quarter" idx="11"/>
          </p:nvPr>
        </p:nvSpPr>
        <p:spPr>
          <a:xfrm>
            <a:off x="4038600" y="6356350"/>
            <a:ext cx="5251174"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rshp.scot</a:t>
            </a:r>
          </a:p>
        </p:txBody>
      </p:sp>
    </p:spTree>
    <p:extLst>
      <p:ext uri="{BB962C8B-B14F-4D97-AF65-F5344CB8AC3E}">
        <p14:creationId xmlns:p14="http://schemas.microsoft.com/office/powerpoint/2010/main" val="979449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CB6E2F43-29E9-49D9-91FC-E5FEFAAA70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6">
            <a:extLst>
              <a:ext uri="{FF2B5EF4-FFF2-40B4-BE49-F238E27FC236}">
                <a16:creationId xmlns:a16="http://schemas.microsoft.com/office/drawing/2014/main" id="{6FD68F39-5CB8-3242-8B6A-2773C58C7F3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738637" y="501317"/>
            <a:ext cx="6537157" cy="6537157"/>
          </a:xfrm>
          <a:custGeom>
            <a:avLst/>
            <a:gdLst/>
            <a:ahLst/>
            <a:cxnLst/>
            <a:rect l="l" t="t" r="r" b="b"/>
            <a:pathLst>
              <a:path w="5580942" h="5519103">
                <a:moveTo>
                  <a:pt x="169765" y="0"/>
                </a:moveTo>
                <a:lnTo>
                  <a:pt x="5580942" y="0"/>
                </a:lnTo>
                <a:lnTo>
                  <a:pt x="5580942" y="5519103"/>
                </a:lnTo>
                <a:lnTo>
                  <a:pt x="9100" y="5519103"/>
                </a:lnTo>
                <a:lnTo>
                  <a:pt x="0" y="5474029"/>
                </a:lnTo>
                <a:lnTo>
                  <a:pt x="0" y="169765"/>
                </a:lnTo>
                <a:cubicBezTo>
                  <a:pt x="0" y="76006"/>
                  <a:pt x="76006" y="0"/>
                  <a:pt x="169765" y="0"/>
                </a:cubicBezTo>
                <a:close/>
              </a:path>
            </a:pathLst>
          </a:custGeom>
        </p:spPr>
      </p:pic>
      <p:sp>
        <p:nvSpPr>
          <p:cNvPr id="14" name="Arc 13">
            <a:extLst>
              <a:ext uri="{FF2B5EF4-FFF2-40B4-BE49-F238E27FC236}">
                <a16:creationId xmlns:a16="http://schemas.microsoft.com/office/drawing/2014/main" id="{3BA62E19-CD42-4C09-B825-844B4943D4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87212" y="587516"/>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TextBox 2"/>
          <p:cNvSpPr txBox="1"/>
          <p:nvPr/>
        </p:nvSpPr>
        <p:spPr>
          <a:xfrm>
            <a:off x="845265" y="993365"/>
            <a:ext cx="5173232"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2800" b="1" kern="1200" dirty="0">
                <a:solidFill>
                  <a:schemeClr val="tx1"/>
                </a:solidFill>
                <a:ea typeface="+mj-ea"/>
                <a:cs typeface="+mj-cs"/>
              </a:rPr>
              <a:t>Things to remember about porn</a:t>
            </a:r>
          </a:p>
        </p:txBody>
      </p:sp>
      <p:sp>
        <p:nvSpPr>
          <p:cNvPr id="5" name="TextBox 4"/>
          <p:cNvSpPr txBox="1"/>
          <p:nvPr/>
        </p:nvSpPr>
        <p:spPr>
          <a:xfrm>
            <a:off x="845265" y="2370137"/>
            <a:ext cx="5393361" cy="4351338"/>
          </a:xfrm>
          <a:prstGeom prst="rect">
            <a:avLst/>
          </a:prstGeom>
        </p:spPr>
        <p:txBody>
          <a:bodyPr vert="horz" lIns="91440" tIns="45720" rIns="91440" bIns="45720" rtlCol="0">
            <a:normAutofit/>
          </a:bodyPr>
          <a:lstStyle/>
          <a:p>
            <a:pPr lvl="0">
              <a:lnSpc>
                <a:spcPct val="90000"/>
              </a:lnSpc>
              <a:spcAft>
                <a:spcPts val="600"/>
              </a:spcAft>
            </a:pPr>
            <a:r>
              <a:rPr lang="en-US" sz="2800" dirty="0"/>
              <a:t>You don’t have to watch porn and you also don’t have to watch it just because your friends are. You have a choice to switch off anything that you don’t want to see.</a:t>
            </a:r>
          </a:p>
        </p:txBody>
      </p:sp>
      <p:sp>
        <p:nvSpPr>
          <p:cNvPr id="16" name="Oval 15">
            <a:extLst>
              <a:ext uri="{FF2B5EF4-FFF2-40B4-BE49-F238E27FC236}">
                <a16:creationId xmlns:a16="http://schemas.microsoft.com/office/drawing/2014/main" id="{8E63CC27-1C86-4653-8866-79C24C5C5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95924" y="1656147"/>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a:xfrm>
            <a:off x="3258106" y="6356350"/>
            <a:ext cx="2973456" cy="365125"/>
          </a:xfrm>
        </p:spPr>
        <p:txBody>
          <a:bodyPr vert="horz" lIns="91440" tIns="45720" rIns="91440" bIns="45720" rtlCol="0" anchor="ctr">
            <a:normAutofit/>
          </a:bodyPr>
          <a:lstStyle/>
          <a:p>
            <a:pPr algn="r">
              <a:spcAft>
                <a:spcPts val="600"/>
              </a:spcAft>
            </a:pPr>
            <a:r>
              <a:rPr lang="en-US" kern="1200">
                <a:solidFill>
                  <a:schemeClr val="tx1">
                    <a:tint val="75000"/>
                  </a:schemeClr>
                </a:solidFill>
                <a:latin typeface="+mn-lt"/>
                <a:ea typeface="+mn-ea"/>
                <a:cs typeface="+mn-cs"/>
              </a:rPr>
              <a:t>rshp.scot</a:t>
            </a:r>
          </a:p>
        </p:txBody>
      </p:sp>
    </p:spTree>
    <p:extLst>
      <p:ext uri="{BB962C8B-B14F-4D97-AF65-F5344CB8AC3E}">
        <p14:creationId xmlns:p14="http://schemas.microsoft.com/office/powerpoint/2010/main" val="1483642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B6E2F43-29E9-49D9-91FC-E5FEFAAA70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Picture 5">
            <a:extLst>
              <a:ext uri="{FF2B5EF4-FFF2-40B4-BE49-F238E27FC236}">
                <a16:creationId xmlns:a16="http://schemas.microsoft.com/office/drawing/2014/main" id="{29C9D907-96A1-D64F-9A1F-CB72E27F261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126516" y="1792518"/>
            <a:ext cx="5065483" cy="5065483"/>
          </a:xfrm>
          <a:custGeom>
            <a:avLst/>
            <a:gdLst/>
            <a:ahLst/>
            <a:cxnLst/>
            <a:rect l="l" t="t" r="r" b="b"/>
            <a:pathLst>
              <a:path w="5580942" h="5519103">
                <a:moveTo>
                  <a:pt x="169765" y="0"/>
                </a:moveTo>
                <a:lnTo>
                  <a:pt x="5580942" y="0"/>
                </a:lnTo>
                <a:lnTo>
                  <a:pt x="5580942" y="5519103"/>
                </a:lnTo>
                <a:lnTo>
                  <a:pt x="9100" y="5519103"/>
                </a:lnTo>
                <a:lnTo>
                  <a:pt x="0" y="5474029"/>
                </a:lnTo>
                <a:lnTo>
                  <a:pt x="0" y="169765"/>
                </a:lnTo>
                <a:cubicBezTo>
                  <a:pt x="0" y="76006"/>
                  <a:pt x="76006" y="0"/>
                  <a:pt x="169765" y="0"/>
                </a:cubicBezTo>
                <a:close/>
              </a:path>
            </a:pathLst>
          </a:custGeom>
        </p:spPr>
      </p:pic>
      <p:sp>
        <p:nvSpPr>
          <p:cNvPr id="13" name="Arc 12">
            <a:extLst>
              <a:ext uri="{FF2B5EF4-FFF2-40B4-BE49-F238E27FC236}">
                <a16:creationId xmlns:a16="http://schemas.microsoft.com/office/drawing/2014/main" id="{3BA62E19-CD42-4C09-B825-844B4943D4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87212" y="587516"/>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TextBox 2"/>
          <p:cNvSpPr txBox="1"/>
          <p:nvPr/>
        </p:nvSpPr>
        <p:spPr>
          <a:xfrm>
            <a:off x="934358" y="1129736"/>
            <a:ext cx="5257800"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2800" b="1" kern="1200" dirty="0">
                <a:solidFill>
                  <a:schemeClr val="tx1"/>
                </a:solidFill>
                <a:ea typeface="+mj-ea"/>
                <a:cs typeface="+mj-cs"/>
              </a:rPr>
              <a:t>Things to remember about porn</a:t>
            </a:r>
          </a:p>
        </p:txBody>
      </p:sp>
      <p:sp>
        <p:nvSpPr>
          <p:cNvPr id="5" name="TextBox 4"/>
          <p:cNvSpPr txBox="1"/>
          <p:nvPr/>
        </p:nvSpPr>
        <p:spPr>
          <a:xfrm>
            <a:off x="976962" y="2455299"/>
            <a:ext cx="5393361" cy="4351338"/>
          </a:xfrm>
          <a:prstGeom prst="rect">
            <a:avLst/>
          </a:prstGeom>
        </p:spPr>
        <p:txBody>
          <a:bodyPr vert="horz" lIns="91440" tIns="45720" rIns="91440" bIns="45720" rtlCol="0">
            <a:normAutofit/>
          </a:bodyPr>
          <a:lstStyle/>
          <a:p>
            <a:pPr lvl="0">
              <a:lnSpc>
                <a:spcPct val="90000"/>
              </a:lnSpc>
              <a:spcAft>
                <a:spcPts val="600"/>
              </a:spcAft>
            </a:pPr>
            <a:r>
              <a:rPr lang="en-US" sz="2800" dirty="0"/>
              <a:t>Pornography is fantasy, and not realistic. People who act in porn do not have realistic bodies. Porn can show some extreme and uncommon sex acts. It does not show the kind of sex that most people enjoy in real life. Watching porn a lot can sometimes make real-world sex less enjoyable.</a:t>
            </a:r>
          </a:p>
        </p:txBody>
      </p:sp>
      <p:sp>
        <p:nvSpPr>
          <p:cNvPr id="15" name="Oval 14">
            <a:extLst>
              <a:ext uri="{FF2B5EF4-FFF2-40B4-BE49-F238E27FC236}">
                <a16:creationId xmlns:a16="http://schemas.microsoft.com/office/drawing/2014/main" id="{8E63CC27-1C86-4653-8866-79C24C5C5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95924" y="1656147"/>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a:xfrm>
            <a:off x="3258106" y="6356350"/>
            <a:ext cx="2973456" cy="365125"/>
          </a:xfrm>
        </p:spPr>
        <p:txBody>
          <a:bodyPr vert="horz" lIns="91440" tIns="45720" rIns="91440" bIns="45720" rtlCol="0" anchor="ctr">
            <a:normAutofit/>
          </a:bodyPr>
          <a:lstStyle/>
          <a:p>
            <a:pPr algn="r">
              <a:spcAft>
                <a:spcPts val="600"/>
              </a:spcAft>
            </a:pPr>
            <a:r>
              <a:rPr lang="en-US" kern="1200">
                <a:solidFill>
                  <a:schemeClr val="tx1">
                    <a:tint val="75000"/>
                  </a:schemeClr>
                </a:solidFill>
                <a:latin typeface="+mn-lt"/>
                <a:ea typeface="+mn-ea"/>
                <a:cs typeface="+mn-cs"/>
              </a:rPr>
              <a:t>rshp.scot</a:t>
            </a:r>
          </a:p>
        </p:txBody>
      </p:sp>
    </p:spTree>
    <p:extLst>
      <p:ext uri="{BB962C8B-B14F-4D97-AF65-F5344CB8AC3E}">
        <p14:creationId xmlns:p14="http://schemas.microsoft.com/office/powerpoint/2010/main" val="1526327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CB6E2F43-29E9-49D9-91FC-E5FEFAAA70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6">
            <a:extLst>
              <a:ext uri="{FF2B5EF4-FFF2-40B4-BE49-F238E27FC236}">
                <a16:creationId xmlns:a16="http://schemas.microsoft.com/office/drawing/2014/main" id="{57DA7B47-DA72-1345-B00D-C28CD4F503A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83516" y="1792518"/>
            <a:ext cx="6078447" cy="6078447"/>
          </a:xfrm>
          <a:custGeom>
            <a:avLst/>
            <a:gdLst/>
            <a:ahLst/>
            <a:cxnLst/>
            <a:rect l="l" t="t" r="r" b="b"/>
            <a:pathLst>
              <a:path w="5580942" h="5519103">
                <a:moveTo>
                  <a:pt x="169765" y="0"/>
                </a:moveTo>
                <a:lnTo>
                  <a:pt x="5580942" y="0"/>
                </a:lnTo>
                <a:lnTo>
                  <a:pt x="5580942" y="5519103"/>
                </a:lnTo>
                <a:lnTo>
                  <a:pt x="9100" y="5519103"/>
                </a:lnTo>
                <a:lnTo>
                  <a:pt x="0" y="5474029"/>
                </a:lnTo>
                <a:lnTo>
                  <a:pt x="0" y="169765"/>
                </a:lnTo>
                <a:cubicBezTo>
                  <a:pt x="0" y="76006"/>
                  <a:pt x="76006" y="0"/>
                  <a:pt x="169765" y="0"/>
                </a:cubicBezTo>
                <a:close/>
              </a:path>
            </a:pathLst>
          </a:custGeom>
        </p:spPr>
      </p:pic>
      <p:sp>
        <p:nvSpPr>
          <p:cNvPr id="14" name="Arc 13">
            <a:extLst>
              <a:ext uri="{FF2B5EF4-FFF2-40B4-BE49-F238E27FC236}">
                <a16:creationId xmlns:a16="http://schemas.microsoft.com/office/drawing/2014/main" id="{3BA62E19-CD42-4C09-B825-844B4943D4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87212" y="587516"/>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5" name="TextBox 4"/>
          <p:cNvSpPr txBox="1"/>
          <p:nvPr/>
        </p:nvSpPr>
        <p:spPr>
          <a:xfrm>
            <a:off x="902867" y="1792518"/>
            <a:ext cx="5393361" cy="4351338"/>
          </a:xfrm>
          <a:prstGeom prst="rect">
            <a:avLst/>
          </a:prstGeom>
        </p:spPr>
        <p:txBody>
          <a:bodyPr vert="horz" lIns="91440" tIns="45720" rIns="91440" bIns="45720" rtlCol="0">
            <a:normAutofit/>
          </a:bodyPr>
          <a:lstStyle/>
          <a:p>
            <a:pPr>
              <a:lnSpc>
                <a:spcPct val="90000"/>
              </a:lnSpc>
              <a:spcAft>
                <a:spcPts val="600"/>
              </a:spcAft>
            </a:pPr>
            <a:r>
              <a:rPr lang="en-US" sz="2800" b="1" dirty="0"/>
              <a:t>Things to remember about porn</a:t>
            </a:r>
          </a:p>
          <a:p>
            <a:pPr lvl="0" indent="-228600">
              <a:lnSpc>
                <a:spcPct val="90000"/>
              </a:lnSpc>
              <a:spcAft>
                <a:spcPts val="600"/>
              </a:spcAft>
              <a:buFont typeface="Arial" panose="020B0604020202020204" pitchFamily="34" charset="0"/>
              <a:buChar char="•"/>
            </a:pPr>
            <a:endParaRPr lang="en-US" sz="2800" dirty="0"/>
          </a:p>
          <a:p>
            <a:pPr lvl="0">
              <a:lnSpc>
                <a:spcPct val="90000"/>
              </a:lnSpc>
              <a:spcAft>
                <a:spcPts val="600"/>
              </a:spcAft>
            </a:pPr>
            <a:r>
              <a:rPr lang="en-US" sz="2800" dirty="0"/>
              <a:t>Pornography is a business designed to make money.</a:t>
            </a:r>
          </a:p>
        </p:txBody>
      </p:sp>
      <p:sp>
        <p:nvSpPr>
          <p:cNvPr id="16" name="Oval 15">
            <a:extLst>
              <a:ext uri="{FF2B5EF4-FFF2-40B4-BE49-F238E27FC236}">
                <a16:creationId xmlns:a16="http://schemas.microsoft.com/office/drawing/2014/main" id="{8E63CC27-1C86-4653-8866-79C24C5C5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95924" y="1656147"/>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a:xfrm>
            <a:off x="3258106" y="6356350"/>
            <a:ext cx="2973456" cy="365125"/>
          </a:xfrm>
        </p:spPr>
        <p:txBody>
          <a:bodyPr vert="horz" lIns="91440" tIns="45720" rIns="91440" bIns="45720" rtlCol="0" anchor="ctr">
            <a:normAutofit/>
          </a:bodyPr>
          <a:lstStyle/>
          <a:p>
            <a:pPr algn="r">
              <a:spcAft>
                <a:spcPts val="600"/>
              </a:spcAft>
            </a:pPr>
            <a:r>
              <a:rPr lang="en-US" kern="1200">
                <a:solidFill>
                  <a:schemeClr val="tx1">
                    <a:tint val="75000"/>
                  </a:schemeClr>
                </a:solidFill>
                <a:latin typeface="+mn-lt"/>
                <a:ea typeface="+mn-ea"/>
                <a:cs typeface="+mn-cs"/>
              </a:rPr>
              <a:t>rshp.scot</a:t>
            </a:r>
          </a:p>
        </p:txBody>
      </p:sp>
    </p:spTree>
    <p:extLst>
      <p:ext uri="{BB962C8B-B14F-4D97-AF65-F5344CB8AC3E}">
        <p14:creationId xmlns:p14="http://schemas.microsoft.com/office/powerpoint/2010/main" val="3979070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CD81A2A-6ED4-4EF4-A14C-912D31E14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Freeform: Shape 12">
            <a:extLst>
              <a:ext uri="{FF2B5EF4-FFF2-40B4-BE49-F238E27FC236}">
                <a16:creationId xmlns:a16="http://schemas.microsoft.com/office/drawing/2014/main" id="{1661932C-CA15-4E17-B115-FAE7CBEE47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extBox 4"/>
          <p:cNvSpPr txBox="1"/>
          <p:nvPr/>
        </p:nvSpPr>
        <p:spPr>
          <a:xfrm>
            <a:off x="677471" y="1167858"/>
            <a:ext cx="5393361" cy="4351338"/>
          </a:xfrm>
          <a:prstGeom prst="rect">
            <a:avLst/>
          </a:prstGeom>
        </p:spPr>
        <p:txBody>
          <a:bodyPr vert="horz" lIns="91440" tIns="45720" rIns="91440" bIns="45720" rtlCol="0">
            <a:normAutofit/>
          </a:bodyPr>
          <a:lstStyle/>
          <a:p>
            <a:pPr>
              <a:lnSpc>
                <a:spcPct val="90000"/>
              </a:lnSpc>
              <a:spcAft>
                <a:spcPts val="600"/>
              </a:spcAft>
            </a:pPr>
            <a:r>
              <a:rPr lang="en-US" sz="2800" b="1" kern="1200" dirty="0">
                <a:solidFill>
                  <a:schemeClr val="tx1"/>
                </a:solidFill>
                <a:ea typeface="+mj-ea"/>
                <a:cs typeface="+mj-cs"/>
              </a:rPr>
              <a:t>Things to remember about porn</a:t>
            </a:r>
          </a:p>
          <a:p>
            <a:pPr lvl="0">
              <a:lnSpc>
                <a:spcPct val="90000"/>
              </a:lnSpc>
              <a:spcAft>
                <a:spcPts val="600"/>
              </a:spcAft>
            </a:pPr>
            <a:endParaRPr lang="en-US" sz="2800" dirty="0"/>
          </a:p>
          <a:p>
            <a:pPr lvl="0">
              <a:lnSpc>
                <a:spcPct val="90000"/>
              </a:lnSpc>
              <a:spcAft>
                <a:spcPts val="600"/>
              </a:spcAft>
            </a:pPr>
            <a:r>
              <a:rPr lang="en-US" sz="2800" dirty="0"/>
              <a:t>You can legally buy porn at 18. Porn websites are legally obliged to ensure a user is 18+ (called age verification). </a:t>
            </a:r>
          </a:p>
          <a:p>
            <a:pPr lvl="0">
              <a:lnSpc>
                <a:spcPct val="90000"/>
              </a:lnSpc>
              <a:spcAft>
                <a:spcPts val="600"/>
              </a:spcAft>
            </a:pPr>
            <a:r>
              <a:rPr lang="en-US" sz="2800" dirty="0"/>
              <a:t>It is illegal for an adult over 18 to show an under 18 pornography, or allow the under 18 year old to watch it.</a:t>
            </a:r>
          </a:p>
        </p:txBody>
      </p:sp>
      <p:sp>
        <p:nvSpPr>
          <p:cNvPr id="15" name="Oval 14">
            <a:extLst>
              <a:ext uri="{FF2B5EF4-FFF2-40B4-BE49-F238E27FC236}">
                <a16:creationId xmlns:a16="http://schemas.microsoft.com/office/drawing/2014/main" id="{8590ADD5-9383-4D3D-9047-3DA2593CC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540822" cy="540822"/>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89AD6140-5996-254B-A515-A3A86D3332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847469" y="1216485"/>
            <a:ext cx="4820767" cy="4302711"/>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17" name="Freeform: Shape 16">
            <a:extLst>
              <a:ext uri="{FF2B5EF4-FFF2-40B4-BE49-F238E27FC236}">
                <a16:creationId xmlns:a16="http://schemas.microsoft.com/office/drawing/2014/main" id="{DABE3E45-88CF-45D8-8D40-C773324D9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19" name="Straight Connector 18">
            <a:extLst>
              <a:ext uri="{FF2B5EF4-FFF2-40B4-BE49-F238E27FC236}">
                <a16:creationId xmlns:a16="http://schemas.microsoft.com/office/drawing/2014/main" id="{49CD1692-827B-4C8D-B4A1-134FD04CF4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a:xfrm>
            <a:off x="2858610" y="6356350"/>
            <a:ext cx="3372951" cy="365125"/>
          </a:xfrm>
        </p:spPr>
        <p:txBody>
          <a:bodyPr vert="horz" lIns="91440" tIns="45720" rIns="91440" bIns="45720" rtlCol="0" anchor="ctr">
            <a:normAutofit/>
          </a:bodyPr>
          <a:lstStyle/>
          <a:p>
            <a:pPr algn="r">
              <a:spcAft>
                <a:spcPts val="600"/>
              </a:spcAft>
            </a:pPr>
            <a:r>
              <a:rPr lang="en-US" kern="1200">
                <a:solidFill>
                  <a:schemeClr val="tx1">
                    <a:tint val="75000"/>
                  </a:schemeClr>
                </a:solidFill>
                <a:latin typeface="+mn-lt"/>
                <a:ea typeface="+mn-ea"/>
                <a:cs typeface="+mn-cs"/>
              </a:rPr>
              <a:t>rshp.scot</a:t>
            </a:r>
          </a:p>
        </p:txBody>
      </p:sp>
      <p:sp>
        <p:nvSpPr>
          <p:cNvPr id="21" name="Freeform: Shape 20">
            <a:extLst>
              <a:ext uri="{FF2B5EF4-FFF2-40B4-BE49-F238E27FC236}">
                <a16:creationId xmlns:a16="http://schemas.microsoft.com/office/drawing/2014/main" id="{B91ECDA9-56DC-4270-8F33-01C5637B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6580"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75F47824-961D-465D-84F9-EAE11BC61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Shape 24">
            <a:extLst>
              <a:ext uri="{FF2B5EF4-FFF2-40B4-BE49-F238E27FC236}">
                <a16:creationId xmlns:a16="http://schemas.microsoft.com/office/drawing/2014/main" id="{FEC9DA3E-C1D7-472D-B7C0-F71AE41FB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1088798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77C59BEC-C4CC-4741-B975-08C543178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3" name="Arc 22">
            <a:extLst>
              <a:ext uri="{FF2B5EF4-FFF2-40B4-BE49-F238E27FC236}">
                <a16:creationId xmlns:a16="http://schemas.microsoft.com/office/drawing/2014/main" id="{72DEF309-605D-4117-9340-6D589B6C3A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986173" flipV="1">
            <a:off x="3930947" y="651615"/>
            <a:ext cx="4083433" cy="4083433"/>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extBox 2"/>
          <p:cNvSpPr txBox="1"/>
          <p:nvPr/>
        </p:nvSpPr>
        <p:spPr>
          <a:xfrm>
            <a:off x="838200" y="365125"/>
            <a:ext cx="10515599"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2800" b="1" kern="1200" dirty="0">
                <a:solidFill>
                  <a:schemeClr val="tx1"/>
                </a:solidFill>
                <a:ea typeface="+mj-ea"/>
                <a:cs typeface="+mj-cs"/>
              </a:rPr>
              <a:t>Things to remember about porn</a:t>
            </a:r>
          </a:p>
        </p:txBody>
      </p:sp>
      <p:sp>
        <p:nvSpPr>
          <p:cNvPr id="5" name="TextBox 4"/>
          <p:cNvSpPr txBox="1"/>
          <p:nvPr/>
        </p:nvSpPr>
        <p:spPr>
          <a:xfrm>
            <a:off x="591528" y="1553883"/>
            <a:ext cx="6741695" cy="4351338"/>
          </a:xfrm>
          <a:prstGeom prst="rect">
            <a:avLst/>
          </a:prstGeom>
        </p:spPr>
        <p:txBody>
          <a:bodyPr vert="horz" lIns="91440" tIns="45720" rIns="91440" bIns="45720" rtlCol="0">
            <a:noAutofit/>
          </a:bodyPr>
          <a:lstStyle/>
          <a:p>
            <a:pPr lvl="0">
              <a:lnSpc>
                <a:spcPct val="90000"/>
              </a:lnSpc>
              <a:spcAft>
                <a:spcPts val="600"/>
              </a:spcAft>
            </a:pPr>
            <a:r>
              <a:rPr lang="en-US" sz="2800" dirty="0"/>
              <a:t>There are certain types of porn that are illegal even for adults. These are called "extreme pornographic images". This includes porn where what people do threatens a person's life, or things they do that are likely to or will cause serious injury. This also includes degrading porn, violent porn (which includes rape and abuse) or anything involving young people under the age of 18.</a:t>
            </a:r>
          </a:p>
        </p:txBody>
      </p:sp>
      <p:sp>
        <p:nvSpPr>
          <p:cNvPr id="25" name="Oval 24">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77008" y="5228027"/>
            <a:ext cx="1107241" cy="10772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75B0F727-B20F-1F43-924A-8DAAF17C16E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109962" y="1306072"/>
            <a:ext cx="4845346" cy="4845346"/>
          </a:xfrm>
          <a:custGeom>
            <a:avLst/>
            <a:gdLst/>
            <a:ahLst/>
            <a:cxnLst/>
            <a:rect l="l" t="t" r="r" b="b"/>
            <a:pathLst>
              <a:path w="4221597" h="4303912">
                <a:moveTo>
                  <a:pt x="126986" y="0"/>
                </a:moveTo>
                <a:lnTo>
                  <a:pt x="4094611" y="0"/>
                </a:lnTo>
                <a:cubicBezTo>
                  <a:pt x="4164743" y="0"/>
                  <a:pt x="4221597" y="56854"/>
                  <a:pt x="4221597" y="126986"/>
                </a:cubicBezTo>
                <a:lnTo>
                  <a:pt x="4221597" y="4176926"/>
                </a:lnTo>
                <a:cubicBezTo>
                  <a:pt x="4221597" y="4247058"/>
                  <a:pt x="4164743" y="4303912"/>
                  <a:pt x="4094611" y="4303912"/>
                </a:cubicBezTo>
                <a:lnTo>
                  <a:pt x="126986" y="4303912"/>
                </a:lnTo>
                <a:cubicBezTo>
                  <a:pt x="56854" y="4303912"/>
                  <a:pt x="0" y="4247058"/>
                  <a:pt x="0" y="4176926"/>
                </a:cubicBezTo>
                <a:lnTo>
                  <a:pt x="0" y="126986"/>
                </a:lnTo>
                <a:cubicBezTo>
                  <a:pt x="0" y="56854"/>
                  <a:pt x="56854" y="0"/>
                  <a:pt x="126986" y="0"/>
                </a:cubicBezTo>
                <a:close/>
              </a:path>
            </a:pathLst>
          </a:custGeom>
        </p:spPr>
      </p:pic>
      <p:sp>
        <p:nvSpPr>
          <p:cNvPr id="4" name="Footer Placeholder 3"/>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rshp.scot</a:t>
            </a:r>
          </a:p>
        </p:txBody>
      </p:sp>
    </p:spTree>
    <p:extLst>
      <p:ext uri="{BB962C8B-B14F-4D97-AF65-F5344CB8AC3E}">
        <p14:creationId xmlns:p14="http://schemas.microsoft.com/office/powerpoint/2010/main" val="2834071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CD81A2A-6ED4-4EF4-A14C-912D31E14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TextBox 2"/>
          <p:cNvSpPr txBox="1"/>
          <p:nvPr/>
        </p:nvSpPr>
        <p:spPr>
          <a:xfrm>
            <a:off x="832476" y="586244"/>
            <a:ext cx="5393361"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2800" b="1" kern="1200" dirty="0">
                <a:solidFill>
                  <a:schemeClr val="tx1"/>
                </a:solidFill>
                <a:ea typeface="+mj-ea"/>
                <a:cs typeface="+mj-cs"/>
              </a:rPr>
              <a:t>Things to remember about porn</a:t>
            </a:r>
          </a:p>
        </p:txBody>
      </p:sp>
      <p:sp>
        <p:nvSpPr>
          <p:cNvPr id="13" name="Freeform: Shape 12">
            <a:extLst>
              <a:ext uri="{FF2B5EF4-FFF2-40B4-BE49-F238E27FC236}">
                <a16:creationId xmlns:a16="http://schemas.microsoft.com/office/drawing/2014/main" id="{1661932C-CA15-4E17-B115-FAE7CBEE47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extBox 4"/>
          <p:cNvSpPr txBox="1"/>
          <p:nvPr/>
        </p:nvSpPr>
        <p:spPr>
          <a:xfrm>
            <a:off x="838200" y="1825625"/>
            <a:ext cx="5393361" cy="4351338"/>
          </a:xfrm>
          <a:prstGeom prst="rect">
            <a:avLst/>
          </a:prstGeom>
        </p:spPr>
        <p:txBody>
          <a:bodyPr vert="horz" lIns="91440" tIns="45720" rIns="91440" bIns="45720" rtlCol="0">
            <a:normAutofit/>
          </a:bodyPr>
          <a:lstStyle/>
          <a:p>
            <a:pPr lvl="0">
              <a:lnSpc>
                <a:spcPct val="90000"/>
              </a:lnSpc>
              <a:spcAft>
                <a:spcPts val="600"/>
              </a:spcAft>
            </a:pPr>
            <a:r>
              <a:rPr lang="en-US" sz="2800" dirty="0"/>
              <a:t>If you view porn that upsets you talk to someone you trust. If you view porn be very careful about what you watch and click through to, it is very easy to get to a place you didn’t intend to go and to view something upsetting or illegal.  </a:t>
            </a:r>
          </a:p>
        </p:txBody>
      </p:sp>
      <p:sp>
        <p:nvSpPr>
          <p:cNvPr id="15" name="Oval 14">
            <a:extLst>
              <a:ext uri="{FF2B5EF4-FFF2-40B4-BE49-F238E27FC236}">
                <a16:creationId xmlns:a16="http://schemas.microsoft.com/office/drawing/2014/main" id="{8590ADD5-9383-4D3D-9047-3DA2593CC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540822" cy="540822"/>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7B0F6CC9-AB2F-744A-A7FC-F81D0284F8B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887184" y="1216485"/>
            <a:ext cx="3781051" cy="3781051"/>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17" name="Freeform: Shape 16">
            <a:extLst>
              <a:ext uri="{FF2B5EF4-FFF2-40B4-BE49-F238E27FC236}">
                <a16:creationId xmlns:a16="http://schemas.microsoft.com/office/drawing/2014/main" id="{DABE3E45-88CF-45D8-8D40-C773324D9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19" name="Straight Connector 18">
            <a:extLst>
              <a:ext uri="{FF2B5EF4-FFF2-40B4-BE49-F238E27FC236}">
                <a16:creationId xmlns:a16="http://schemas.microsoft.com/office/drawing/2014/main" id="{49CD1692-827B-4C8D-B4A1-134FD04CF4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a:xfrm>
            <a:off x="2858610" y="6356350"/>
            <a:ext cx="3372951" cy="365125"/>
          </a:xfrm>
        </p:spPr>
        <p:txBody>
          <a:bodyPr vert="horz" lIns="91440" tIns="45720" rIns="91440" bIns="45720" rtlCol="0" anchor="ctr">
            <a:normAutofit/>
          </a:bodyPr>
          <a:lstStyle/>
          <a:p>
            <a:pPr algn="r">
              <a:spcAft>
                <a:spcPts val="600"/>
              </a:spcAft>
            </a:pPr>
            <a:r>
              <a:rPr lang="en-US" kern="1200">
                <a:solidFill>
                  <a:schemeClr val="tx1">
                    <a:tint val="75000"/>
                  </a:schemeClr>
                </a:solidFill>
                <a:latin typeface="+mn-lt"/>
                <a:ea typeface="+mn-ea"/>
                <a:cs typeface="+mn-cs"/>
              </a:rPr>
              <a:t>rshp.scot</a:t>
            </a:r>
          </a:p>
        </p:txBody>
      </p:sp>
      <p:sp>
        <p:nvSpPr>
          <p:cNvPr id="21" name="Freeform: Shape 20">
            <a:extLst>
              <a:ext uri="{FF2B5EF4-FFF2-40B4-BE49-F238E27FC236}">
                <a16:creationId xmlns:a16="http://schemas.microsoft.com/office/drawing/2014/main" id="{B91ECDA9-56DC-4270-8F33-01C5637B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6580"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75F47824-961D-465D-84F9-EAE11BC61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Shape 24">
            <a:extLst>
              <a:ext uri="{FF2B5EF4-FFF2-40B4-BE49-F238E27FC236}">
                <a16:creationId xmlns:a16="http://schemas.microsoft.com/office/drawing/2014/main" id="{FEC9DA3E-C1D7-472D-B7C0-F71AE41FB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24872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Content Placeholder 2">
            <a:extLst>
              <a:ext uri="{FF2B5EF4-FFF2-40B4-BE49-F238E27FC236}">
                <a16:creationId xmlns:a16="http://schemas.microsoft.com/office/drawing/2014/main" id="{D49DA655-E179-4921-9526-BEB2E0A3FCF1}"/>
              </a:ext>
            </a:extLst>
          </p:cNvPr>
          <p:cNvSpPr>
            <a:spLocks noGrp="1"/>
          </p:cNvSpPr>
          <p:nvPr>
            <p:ph idx="1"/>
          </p:nvPr>
        </p:nvSpPr>
        <p:spPr>
          <a:xfrm>
            <a:off x="838200" y="1305906"/>
            <a:ext cx="5393361" cy="4351338"/>
          </a:xfrm>
        </p:spPr>
        <p:txBody>
          <a:bodyPr>
            <a:normAutofit/>
          </a:bodyPr>
          <a:lstStyle/>
          <a:p>
            <a:pPr marL="0" indent="0">
              <a:spcAft>
                <a:spcPts val="800"/>
              </a:spcAft>
              <a:buNone/>
            </a:pPr>
            <a:r>
              <a:rPr lang="en-GB" dirty="0">
                <a:effectLst/>
                <a:latin typeface="Calibri" panose="020F0502020204030204" pitchFamily="34" charset="0"/>
                <a:ea typeface="Calibri" panose="020F0502020204030204" pitchFamily="34" charset="0"/>
                <a:cs typeface="Calibri" panose="020F0502020204030204" pitchFamily="34" charset="0"/>
              </a:rPr>
              <a:t>A survey was conducted amongst 500 UK 18 year olds to find out their views about pornography. Most of the young people questioned said that viewing por (either accidently or on purpose) is common throughout the school years, with most people starting at around 13 to 15 years. </a:t>
            </a:r>
            <a:br>
              <a:rPr lang="en-GB" dirty="0">
                <a:effectLst/>
                <a:latin typeface="Calibri" panose="020F0502020204030204" pitchFamily="34" charset="0"/>
                <a:ea typeface="Calibri" panose="020F0502020204030204" pitchFamily="34" charset="0"/>
                <a:cs typeface="Calibri" panose="020F0502020204030204" pitchFamily="34" charset="0"/>
              </a:rPr>
            </a:b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i="1" dirty="0" err="1">
                <a:effectLst/>
                <a:latin typeface="Calibri" panose="020F0502020204030204" pitchFamily="34" charset="0"/>
                <a:ea typeface="Calibri" panose="020F0502020204030204" pitchFamily="34" charset="0"/>
                <a:cs typeface="Arial" panose="020B0604020202020204" pitchFamily="34" charset="0"/>
              </a:rPr>
              <a:t>Thinkuknow</a:t>
            </a:r>
            <a:r>
              <a:rPr lang="en-GB" dirty="0">
                <a:effectLst/>
                <a:latin typeface="Calibri" panose="020F0502020204030204" pitchFamily="34" charset="0"/>
                <a:ea typeface="Calibri" panose="020F0502020204030204" pitchFamily="34" charset="0"/>
                <a:cs typeface="Arial" panose="020B0604020202020204" pitchFamily="34" charset="0"/>
              </a:rPr>
              <a:t> (2021)</a:t>
            </a:r>
          </a:p>
          <a:p>
            <a:pPr marL="0" indent="0">
              <a:spcAft>
                <a:spcPts val="800"/>
              </a:spcAft>
              <a:buNone/>
            </a:pPr>
            <a:endParaRPr lang="en-GB"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Content Placeholder 4" descr="A close up of a logo&#10;&#10;Description automatically generated">
            <a:extLst>
              <a:ext uri="{FF2B5EF4-FFF2-40B4-BE49-F238E27FC236}">
                <a16:creationId xmlns:a16="http://schemas.microsoft.com/office/drawing/2014/main" id="{0F828B76-51A2-431E-BC42-38999658CF55}"/>
              </a:ext>
            </a:extLst>
          </p:cNvPr>
          <p:cNvPicPr>
            <a:picLocks/>
          </p:cNvPicPr>
          <p:nvPr/>
        </p:nvPicPr>
        <p:blipFill rotWithShape="1">
          <a:blip r:embed="rId3" cstate="screen">
            <a:extLst>
              <a:ext uri="{28A0092B-C50C-407E-A947-70E740481C1C}">
                <a14:useLocalDpi xmlns:a14="http://schemas.microsoft.com/office/drawing/2010/main"/>
              </a:ext>
            </a:extLst>
          </a:blip>
          <a:srcRect/>
          <a:stretch/>
        </p:blipFill>
        <p:spPr>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4" name="Footer Placeholder 3">
            <a:extLst>
              <a:ext uri="{FF2B5EF4-FFF2-40B4-BE49-F238E27FC236}">
                <a16:creationId xmlns:a16="http://schemas.microsoft.com/office/drawing/2014/main" id="{B6C2D1AD-52A7-437C-AAC5-9C5DAF293BD8}"/>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rshp.scot</a:t>
            </a:r>
          </a:p>
        </p:txBody>
      </p:sp>
      <p:sp>
        <p:nvSpPr>
          <p:cNvPr id="22" name="!!Arc">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Oval">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5403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rshp.scot</a:t>
            </a:r>
          </a:p>
        </p:txBody>
      </p:sp>
      <p:sp>
        <p:nvSpPr>
          <p:cNvPr id="3" name="TextBox 2"/>
          <p:cNvSpPr txBox="1"/>
          <p:nvPr/>
        </p:nvSpPr>
        <p:spPr>
          <a:xfrm>
            <a:off x="1494497" y="1751479"/>
            <a:ext cx="4455948" cy="707886"/>
          </a:xfrm>
          <a:prstGeom prst="rect">
            <a:avLst/>
          </a:prstGeom>
          <a:noFill/>
        </p:spPr>
        <p:txBody>
          <a:bodyPr wrap="square" rtlCol="0">
            <a:spAutoFit/>
          </a:bodyPr>
          <a:lstStyle/>
          <a:p>
            <a:r>
              <a:rPr lang="en-US" sz="4000" b="1"/>
              <a:t>Porn: Fact or Myth </a:t>
            </a:r>
            <a:endParaRPr lang="en-US" sz="4000" b="1" dirty="0"/>
          </a:p>
        </p:txBody>
      </p:sp>
      <p:pic>
        <p:nvPicPr>
          <p:cNvPr id="6" name="Picture 5">
            <a:extLst>
              <a:ext uri="{FF2B5EF4-FFF2-40B4-BE49-F238E27FC236}">
                <a16:creationId xmlns:a16="http://schemas.microsoft.com/office/drawing/2014/main" id="{C9F5C16D-5948-5F4D-AA73-505D5CB850C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21967" y="1921398"/>
            <a:ext cx="6858000" cy="7539960"/>
          </a:xfrm>
          <a:prstGeom prst="rect">
            <a:avLst/>
          </a:prstGeom>
        </p:spPr>
      </p:pic>
      <p:pic>
        <p:nvPicPr>
          <p:cNvPr id="7" name="Content Placeholder 4" descr="A close up of a logo&#10;&#10;Description automatically generated">
            <a:extLst>
              <a:ext uri="{FF2B5EF4-FFF2-40B4-BE49-F238E27FC236}">
                <a16:creationId xmlns:a16="http://schemas.microsoft.com/office/drawing/2014/main" id="{3A6645AF-C188-4A1D-AFF5-2AD84B397F04}"/>
              </a:ext>
            </a:extLst>
          </p:cNvPr>
          <p:cNvPicPr>
            <a:picLocks/>
          </p:cNvPicPr>
          <p:nvPr/>
        </p:nvPicPr>
        <p:blipFill rotWithShape="1">
          <a:blip r:embed="rId3" cstate="screen">
            <a:extLst>
              <a:ext uri="{28A0092B-C50C-407E-A947-70E740481C1C}">
                <a14:useLocalDpi xmlns:a14="http://schemas.microsoft.com/office/drawing/2010/main"/>
              </a:ext>
            </a:extLst>
          </a:blip>
          <a:srcRect/>
          <a:stretch/>
        </p:blipFill>
        <p:spPr>
          <a:xfrm>
            <a:off x="6930189" y="1404192"/>
            <a:ext cx="4917910" cy="4424549"/>
          </a:xfrm>
          <a:prstGeom prst="rect">
            <a:avLst/>
          </a:prstGeom>
          <a:effectLst/>
        </p:spPr>
      </p:pic>
    </p:spTree>
    <p:extLst>
      <p:ext uri="{BB962C8B-B14F-4D97-AF65-F5344CB8AC3E}">
        <p14:creationId xmlns:p14="http://schemas.microsoft.com/office/powerpoint/2010/main" val="1584363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TextBox 7">
            <a:extLst>
              <a:ext uri="{FF2B5EF4-FFF2-40B4-BE49-F238E27FC236}">
                <a16:creationId xmlns:a16="http://schemas.microsoft.com/office/drawing/2014/main" id="{CA6D4A13-5F8F-49AD-9D93-0F2E885E3563}"/>
              </a:ext>
            </a:extLst>
          </p:cNvPr>
          <p:cNvSpPr txBox="1"/>
          <p:nvPr/>
        </p:nvSpPr>
        <p:spPr>
          <a:xfrm>
            <a:off x="838200" y="1825625"/>
            <a:ext cx="5393361" cy="4351338"/>
          </a:xfrm>
          <a:prstGeom prst="rect">
            <a:avLst/>
          </a:prstGeom>
        </p:spPr>
        <p:txBody>
          <a:bodyPr vert="horz" lIns="91440" tIns="45720" rIns="91440" bIns="45720" rtlCol="0">
            <a:normAutofit/>
          </a:bodyPr>
          <a:lstStyle/>
          <a:p>
            <a:pPr lvl="1" indent="-228600">
              <a:lnSpc>
                <a:spcPct val="90000"/>
              </a:lnSpc>
              <a:spcAft>
                <a:spcPts val="800"/>
              </a:spcAft>
              <a:buFont typeface="Arial" panose="020B0604020202020204" pitchFamily="34" charset="0"/>
              <a:buChar char="•"/>
            </a:pPr>
            <a:r>
              <a:rPr lang="en-US" sz="2800" b="1" dirty="0">
                <a:effectLst/>
              </a:rPr>
              <a:t>How do you think porn affects boys? </a:t>
            </a:r>
            <a:endParaRPr lang="en-US" sz="2800" dirty="0">
              <a:effectLst/>
            </a:endParaRPr>
          </a:p>
          <a:p>
            <a:pPr lvl="1" indent="-228600">
              <a:lnSpc>
                <a:spcPct val="90000"/>
              </a:lnSpc>
              <a:spcAft>
                <a:spcPts val="800"/>
              </a:spcAft>
              <a:buFont typeface="Arial" panose="020B0604020202020204" pitchFamily="34" charset="0"/>
              <a:buChar char="•"/>
            </a:pPr>
            <a:r>
              <a:rPr lang="en-US" sz="2800" b="1" dirty="0">
                <a:effectLst/>
              </a:rPr>
              <a:t>How do you think porn affect girls?</a:t>
            </a:r>
            <a:endParaRPr lang="en-US" sz="2800" dirty="0">
              <a:effectLst/>
            </a:endParaRPr>
          </a:p>
          <a:p>
            <a:pPr lvl="1" indent="-228600">
              <a:lnSpc>
                <a:spcPct val="90000"/>
              </a:lnSpc>
              <a:spcAft>
                <a:spcPts val="800"/>
              </a:spcAft>
              <a:buFont typeface="Arial" panose="020B0604020202020204" pitchFamily="34" charset="0"/>
              <a:buChar char="•"/>
            </a:pPr>
            <a:r>
              <a:rPr lang="en-US" sz="2800" b="1" dirty="0">
                <a:effectLst/>
              </a:rPr>
              <a:t>Do you think porn puts young people under pressure to have sex (or say they are doing it)? </a:t>
            </a:r>
            <a:endParaRPr lang="en-US" sz="2800" dirty="0">
              <a:effectLst/>
            </a:endParaRPr>
          </a:p>
        </p:txBody>
      </p:sp>
      <p:pic>
        <p:nvPicPr>
          <p:cNvPr id="7" name="Content Placeholder 4" descr="A close up of a logo&#10;&#10;Description automatically generated">
            <a:extLst>
              <a:ext uri="{FF2B5EF4-FFF2-40B4-BE49-F238E27FC236}">
                <a16:creationId xmlns:a16="http://schemas.microsoft.com/office/drawing/2014/main" id="{3A6645AF-C188-4A1D-AFF5-2AD84B397F04}"/>
              </a:ext>
            </a:extLst>
          </p:cNvPr>
          <p:cNvPicPr>
            <a:picLocks/>
          </p:cNvPicPr>
          <p:nvPr/>
        </p:nvPicPr>
        <p:blipFill rotWithShape="1">
          <a:blip r:embed="rId2" cstate="screen">
            <a:extLst>
              <a:ext uri="{28A0092B-C50C-407E-A947-70E740481C1C}">
                <a14:useLocalDpi xmlns:a14="http://schemas.microsoft.com/office/drawing/2010/main"/>
              </a:ext>
            </a:extLst>
          </a:blip>
          <a:srcRect/>
          <a:stretch/>
        </p:blipFill>
        <p:spPr>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4" name="Footer Placeholder 3"/>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defRPr/>
            </a:pPr>
            <a:r>
              <a:rPr lang="en-US" kern="1200">
                <a:solidFill>
                  <a:prstClr val="black">
                    <a:tint val="75000"/>
                  </a:prstClr>
                </a:solidFill>
                <a:latin typeface="Calibri" panose="020F0502020204030204"/>
                <a:ea typeface="+mn-ea"/>
                <a:cs typeface="+mn-cs"/>
              </a:rPr>
              <a:t>rshp.scot</a:t>
            </a:r>
          </a:p>
        </p:txBody>
      </p:sp>
      <p:sp>
        <p:nvSpPr>
          <p:cNvPr id="20" name="!!Arc">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2" name="!!Oval">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7903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BD2F50-0E1D-41FD-97C8-0CC079ED0973}"/>
              </a:ext>
            </a:extLst>
          </p:cNvPr>
          <p:cNvSpPr>
            <a:spLocks noGrp="1"/>
          </p:cNvSpPr>
          <p:nvPr>
            <p:ph type="title"/>
          </p:nvPr>
        </p:nvSpPr>
        <p:spPr>
          <a:xfrm>
            <a:off x="1389278" y="1233241"/>
            <a:ext cx="3240506" cy="4064628"/>
          </a:xfrm>
        </p:spPr>
        <p:txBody>
          <a:bodyPr>
            <a:normAutofit/>
          </a:bodyPr>
          <a:lstStyle/>
          <a:p>
            <a:r>
              <a:rPr lang="en-GB"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Personal experiences with porn: Emma’s story</a:t>
            </a:r>
            <a:br>
              <a:rPr lang="en-GB">
                <a:solidFill>
                  <a:srgbClr val="FFFFFF"/>
                </a:solidFill>
                <a:effectLst/>
                <a:latin typeface="Open Sans"/>
                <a:ea typeface="Calibri" panose="020F0502020204030204" pitchFamily="34" charset="0"/>
                <a:cs typeface="Times New Roman" panose="02020603050405020304" pitchFamily="18" charset="0"/>
              </a:rPr>
            </a:br>
            <a:endParaRPr lang="en-GB">
              <a:solidFill>
                <a:srgbClr val="FFFFFF"/>
              </a:solidFill>
            </a:endParaRPr>
          </a:p>
        </p:txBody>
      </p:sp>
      <p:sp>
        <p:nvSpPr>
          <p:cNvPr id="22" name="Freeform: Shape 2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3924479-1443-41BE-9BF7-B6740259766D}"/>
              </a:ext>
            </a:extLst>
          </p:cNvPr>
          <p:cNvSpPr>
            <a:spLocks noGrp="1"/>
          </p:cNvSpPr>
          <p:nvPr>
            <p:ph idx="1"/>
          </p:nvPr>
        </p:nvSpPr>
        <p:spPr>
          <a:xfrm>
            <a:off x="6096000" y="820880"/>
            <a:ext cx="5257799" cy="4889350"/>
          </a:xfrm>
        </p:spPr>
        <p:txBody>
          <a:bodyPr anchor="t">
            <a:normAutofit/>
          </a:bodyPr>
          <a:lstStyle/>
          <a:p>
            <a:pPr marL="0" indent="0">
              <a:buNone/>
            </a:pPr>
            <a:r>
              <a:rPr lang="en-GB" sz="2200" u="sng">
                <a:effectLst/>
                <a:latin typeface="Calibri" panose="020F0502020204030204" pitchFamily="34" charset="0"/>
                <a:ea typeface="Calibri" panose="020F0502020204030204" pitchFamily="34" charset="0"/>
                <a:cs typeface="Calibri" panose="020F0502020204030204" pitchFamily="34" charset="0"/>
                <a:hlinkClick r:id="rId2"/>
              </a:rPr>
              <a:t>Emma’s Story: Overcoming Her Struggles with Pornography, Shame, and Self-Worth - Fight the New Drug</a:t>
            </a:r>
            <a:r>
              <a:rPr lang="en-GB" sz="2200">
                <a:effectLst/>
                <a:latin typeface="Calibri" panose="020F0502020204030204" pitchFamily="34" charset="0"/>
                <a:ea typeface="Calibri" panose="020F0502020204030204" pitchFamily="34" charset="0"/>
                <a:cs typeface="Calibri" panose="020F0502020204030204" pitchFamily="34" charset="0"/>
              </a:rPr>
              <a:t> </a:t>
            </a:r>
            <a:r>
              <a:rPr lang="en-GB" sz="2200">
                <a:effectLst/>
                <a:latin typeface="Calibri" panose="020F0502020204030204" pitchFamily="34" charset="0"/>
                <a:ea typeface="Times New Roman" panose="02020603050405020304" pitchFamily="18" charset="0"/>
                <a:cs typeface="Calibri" panose="020F0502020204030204" pitchFamily="34" charset="0"/>
              </a:rPr>
              <a:t>(5 minutes 27) Emma is a 19-year-old student who was just 11 when she was first exposed to pornography. By the time she was 12, she says she consumed it multiple times a day on the iPod Touch her parents gave her. Her uncontrollable porn habit was also accompanied by feelings of shame and worthlessness that came from being a young girl who was told people who consume porn aren’t worth dating.</a:t>
            </a:r>
            <a:r>
              <a:rPr lang="en-GB" sz="2200">
                <a:effectLst/>
                <a:latin typeface="Calibri" panose="020F0502020204030204" pitchFamily="34" charset="0"/>
                <a:ea typeface="Calibri" panose="020F0502020204030204" pitchFamily="34" charset="0"/>
                <a:cs typeface="Calibri" panose="020F0502020204030204" pitchFamily="34" charset="0"/>
              </a:rPr>
              <a:t> </a:t>
            </a:r>
            <a:r>
              <a:rPr lang="en-GB" sz="2200">
                <a:effectLst/>
                <a:latin typeface="Calibri" panose="020F0502020204030204" pitchFamily="34" charset="0"/>
                <a:ea typeface="Times New Roman" panose="02020603050405020304" pitchFamily="18" charset="0"/>
                <a:cs typeface="Calibri" panose="020F0502020204030204" pitchFamily="34" charset="0"/>
              </a:rPr>
              <a:t>Hear Emma’s story of how she overcame not only her pornography struggle, but also the struggle to love herself.</a:t>
            </a:r>
            <a:endParaRPr lang="en-GB" sz="22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2200"/>
          </a:p>
        </p:txBody>
      </p:sp>
      <p:sp>
        <p:nvSpPr>
          <p:cNvPr id="28" name="Freeform: Shape 2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Footer Placeholder 3">
            <a:extLst>
              <a:ext uri="{FF2B5EF4-FFF2-40B4-BE49-F238E27FC236}">
                <a16:creationId xmlns:a16="http://schemas.microsoft.com/office/drawing/2014/main" id="{2F0B1E44-2755-4684-8E04-8F191FFC4F13}"/>
              </a:ext>
            </a:extLst>
          </p:cNvPr>
          <p:cNvSpPr>
            <a:spLocks noGrp="1"/>
          </p:cNvSpPr>
          <p:nvPr>
            <p:ph type="ftr" sz="quarter" idx="11"/>
          </p:nvPr>
        </p:nvSpPr>
        <p:spPr>
          <a:xfrm>
            <a:off x="6096000" y="6356350"/>
            <a:ext cx="4306958" cy="365125"/>
          </a:xfrm>
        </p:spPr>
        <p:txBody>
          <a:bodyPr>
            <a:normAutofit/>
          </a:bodyPr>
          <a:lstStyle/>
          <a:p>
            <a:pPr algn="l">
              <a:spcAft>
                <a:spcPts val="600"/>
              </a:spcAft>
            </a:pPr>
            <a:r>
              <a:rPr lang="en-US"/>
              <a:t>rshp.scot</a:t>
            </a:r>
          </a:p>
        </p:txBody>
      </p:sp>
    </p:spTree>
    <p:extLst>
      <p:ext uri="{BB962C8B-B14F-4D97-AF65-F5344CB8AC3E}">
        <p14:creationId xmlns:p14="http://schemas.microsoft.com/office/powerpoint/2010/main" val="2010223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9A3EB6-5E5D-4C3F-A183-074297D6A27C}"/>
              </a:ext>
            </a:extLst>
          </p:cNvPr>
          <p:cNvSpPr>
            <a:spLocks noGrp="1"/>
          </p:cNvSpPr>
          <p:nvPr>
            <p:ph type="title"/>
          </p:nvPr>
        </p:nvSpPr>
        <p:spPr>
          <a:xfrm>
            <a:off x="1389278" y="1233241"/>
            <a:ext cx="3240506" cy="4064628"/>
          </a:xfrm>
        </p:spPr>
        <p:txBody>
          <a:bodyPr>
            <a:normAutofit/>
          </a:bodyPr>
          <a:lstStyle/>
          <a:p>
            <a:r>
              <a:rPr lang="en-GB"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Personal experiences with porn: Dan’s story</a:t>
            </a:r>
            <a:br>
              <a:rPr lang="en-GB">
                <a:solidFill>
                  <a:srgbClr val="FFFFFF"/>
                </a:solidFill>
                <a:effectLst/>
                <a:latin typeface="Open Sans"/>
                <a:ea typeface="Calibri" panose="020F0502020204030204" pitchFamily="34" charset="0"/>
                <a:cs typeface="Times New Roman" panose="02020603050405020304" pitchFamily="18" charset="0"/>
              </a:rPr>
            </a:br>
            <a:endParaRPr lang="en-GB">
              <a:solidFill>
                <a:srgbClr val="FFFFFF"/>
              </a:solidFill>
            </a:endParaRPr>
          </a:p>
        </p:txBody>
      </p:sp>
      <p:sp>
        <p:nvSpPr>
          <p:cNvPr id="22" name="Freeform: Shape 2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0539C5D-D607-48A8-A509-FF618929877A}"/>
              </a:ext>
            </a:extLst>
          </p:cNvPr>
          <p:cNvSpPr>
            <a:spLocks noGrp="1"/>
          </p:cNvSpPr>
          <p:nvPr>
            <p:ph idx="1"/>
          </p:nvPr>
        </p:nvSpPr>
        <p:spPr>
          <a:xfrm>
            <a:off x="6096000" y="820880"/>
            <a:ext cx="5257799" cy="4889350"/>
          </a:xfrm>
        </p:spPr>
        <p:txBody>
          <a:bodyPr anchor="t">
            <a:normAutofit/>
          </a:bodyPr>
          <a:lstStyle/>
          <a:p>
            <a:pPr marL="685800" indent="0">
              <a:spcAft>
                <a:spcPts val="800"/>
              </a:spcAft>
              <a:buNone/>
            </a:pPr>
            <a:r>
              <a:rPr lang="en-GB" sz="2000" u="sng">
                <a:effectLst/>
                <a:latin typeface="Calibri" panose="020F0502020204030204" pitchFamily="34" charset="0"/>
                <a:ea typeface="Calibri" panose="020F0502020204030204" pitchFamily="34" charset="0"/>
                <a:cs typeface="Calibri" panose="020F0502020204030204" pitchFamily="34" charset="0"/>
                <a:hlinkClick r:id="rId2"/>
              </a:rPr>
              <a:t>Dan's Story: “I Feel Human Again” After Quitting Porn - Fight the New Drug</a:t>
            </a:r>
            <a:r>
              <a:rPr lang="en-GB" sz="2000">
                <a:effectLst/>
                <a:latin typeface="Calibri" panose="020F0502020204030204" pitchFamily="34" charset="0"/>
                <a:ea typeface="Calibri" panose="020F0502020204030204" pitchFamily="34" charset="0"/>
                <a:cs typeface="Calibri" panose="020F0502020204030204" pitchFamily="34" charset="0"/>
              </a:rPr>
              <a:t> </a:t>
            </a:r>
            <a:r>
              <a:rPr lang="en-GB" sz="2000">
                <a:effectLst/>
                <a:latin typeface="Calibri" panose="020F0502020204030204" pitchFamily="34" charset="0"/>
                <a:ea typeface="Times New Roman" panose="02020603050405020304" pitchFamily="18" charset="0"/>
                <a:cs typeface="Calibri" panose="020F0502020204030204" pitchFamily="34" charset="0"/>
              </a:rPr>
              <a:t>(3 minutes 15) For six years, Dan compulsively consumed porn roughly 2-3 times a day. He describes how it made him feel “horrible,” “flat,” “empty,” and “like a robot.”</a:t>
            </a:r>
            <a:r>
              <a:rPr lang="en-GB" sz="2000">
                <a:latin typeface="Calibri" panose="020F0502020204030204" pitchFamily="34" charset="0"/>
                <a:ea typeface="Times New Roman" panose="02020603050405020304" pitchFamily="18" charset="0"/>
                <a:cs typeface="Arial" panose="020B0604020202020204" pitchFamily="34" charset="0"/>
              </a:rPr>
              <a:t> </a:t>
            </a:r>
            <a:r>
              <a:rPr lang="en-GB" sz="2000">
                <a:effectLst/>
                <a:latin typeface="Calibri" panose="020F0502020204030204" pitchFamily="34" charset="0"/>
                <a:ea typeface="Times New Roman" panose="02020603050405020304" pitchFamily="18" charset="0"/>
                <a:cs typeface="Calibri" panose="020F0502020204030204" pitchFamily="34" charset="0"/>
              </a:rPr>
              <a:t>Dan explains how his addiction to pornography made him “asexual,” saying that he was aroused by porn but was unable to be aroused with other humans. Then, at the age of 21, Dan decided to take back his life and break free from porn. Now, Dan is able to connect with his friends, family, and even girlfriend in a way he never thought possible. “I hadn’t felt human for a long time, and I felt human again.” </a:t>
            </a:r>
            <a:endParaRPr lang="en-GB" sz="200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GB" sz="2000"/>
          </a:p>
        </p:txBody>
      </p:sp>
      <p:sp>
        <p:nvSpPr>
          <p:cNvPr id="28" name="Freeform: Shape 2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Footer Placeholder 3">
            <a:extLst>
              <a:ext uri="{FF2B5EF4-FFF2-40B4-BE49-F238E27FC236}">
                <a16:creationId xmlns:a16="http://schemas.microsoft.com/office/drawing/2014/main" id="{B12BE69C-8941-4BE6-B5E0-47ABCC3D9DAB}"/>
              </a:ext>
            </a:extLst>
          </p:cNvPr>
          <p:cNvSpPr>
            <a:spLocks noGrp="1"/>
          </p:cNvSpPr>
          <p:nvPr>
            <p:ph type="ftr" sz="quarter" idx="11"/>
          </p:nvPr>
        </p:nvSpPr>
        <p:spPr>
          <a:xfrm>
            <a:off x="6096000" y="6356350"/>
            <a:ext cx="4306958" cy="365125"/>
          </a:xfrm>
        </p:spPr>
        <p:txBody>
          <a:bodyPr>
            <a:normAutofit/>
          </a:bodyPr>
          <a:lstStyle/>
          <a:p>
            <a:pPr algn="l">
              <a:spcAft>
                <a:spcPts val="600"/>
              </a:spcAft>
            </a:pPr>
            <a:r>
              <a:rPr lang="en-US"/>
              <a:t>rshp.scot</a:t>
            </a:r>
          </a:p>
        </p:txBody>
      </p:sp>
    </p:spTree>
    <p:extLst>
      <p:ext uri="{BB962C8B-B14F-4D97-AF65-F5344CB8AC3E}">
        <p14:creationId xmlns:p14="http://schemas.microsoft.com/office/powerpoint/2010/main" val="2453625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9122FA-EFCE-4F7B-8998-180596DCBA5E}"/>
              </a:ext>
            </a:extLst>
          </p:cNvPr>
          <p:cNvSpPr>
            <a:spLocks noGrp="1"/>
          </p:cNvSpPr>
          <p:nvPr>
            <p:ph type="title"/>
          </p:nvPr>
        </p:nvSpPr>
        <p:spPr>
          <a:xfrm>
            <a:off x="1171074" y="1396686"/>
            <a:ext cx="3240506" cy="4064628"/>
          </a:xfrm>
        </p:spPr>
        <p:txBody>
          <a:bodyPr>
            <a:normAutofit/>
          </a:bodyPr>
          <a:lstStyle/>
          <a:p>
            <a:r>
              <a:rPr lang="en-GB"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Personal experiences with porn: Paul’s story</a:t>
            </a:r>
            <a:br>
              <a:rPr lang="en-GB">
                <a:solidFill>
                  <a:srgbClr val="FFFFFF"/>
                </a:solidFill>
                <a:effectLst/>
                <a:latin typeface="Open Sans"/>
                <a:ea typeface="Calibri" panose="020F0502020204030204" pitchFamily="34" charset="0"/>
                <a:cs typeface="Times New Roman" panose="02020603050405020304" pitchFamily="18" charset="0"/>
              </a:rPr>
            </a:br>
            <a:endParaRPr lang="en-GB">
              <a:solidFill>
                <a:srgbClr val="FFFFFF"/>
              </a:solidFill>
            </a:endParaRPr>
          </a:p>
        </p:txBody>
      </p:sp>
      <p:sp>
        <p:nvSpPr>
          <p:cNvPr id="22" name="Arc 2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4" name="Oval 2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4FB6011A-9DF4-4314-9929-EB0B89112474}"/>
              </a:ext>
            </a:extLst>
          </p:cNvPr>
          <p:cNvSpPr>
            <a:spLocks noGrp="1"/>
          </p:cNvSpPr>
          <p:nvPr>
            <p:ph idx="1"/>
          </p:nvPr>
        </p:nvSpPr>
        <p:spPr>
          <a:xfrm>
            <a:off x="5370153" y="1526033"/>
            <a:ext cx="5536397" cy="3935281"/>
          </a:xfrm>
        </p:spPr>
        <p:txBody>
          <a:bodyPr>
            <a:normAutofit/>
          </a:bodyPr>
          <a:lstStyle/>
          <a:p>
            <a:pPr marL="0" indent="0">
              <a:buNone/>
            </a:pPr>
            <a:r>
              <a:rPr lang="en-GB" sz="2200" u="sng">
                <a:effectLst/>
                <a:latin typeface="Calibri" panose="020F0502020204030204" pitchFamily="34" charset="0"/>
                <a:ea typeface="Calibri" panose="020F0502020204030204" pitchFamily="34" charset="0"/>
                <a:cs typeface="Calibri" panose="020F0502020204030204" pitchFamily="34" charset="0"/>
                <a:hlinkClick r:id="rId2"/>
              </a:rPr>
              <a:t>Paul’s Story: “I’m Not Discouraged and Ashamed Anymore” by My Porn Struggle - Fight the New Drug</a:t>
            </a:r>
            <a:r>
              <a:rPr lang="en-GB" sz="2200">
                <a:effectLst/>
                <a:latin typeface="Calibri" panose="020F0502020204030204" pitchFamily="34" charset="0"/>
                <a:ea typeface="Calibri" panose="020F0502020204030204" pitchFamily="34" charset="0"/>
                <a:cs typeface="Calibri" panose="020F0502020204030204" pitchFamily="34" charset="0"/>
              </a:rPr>
              <a:t> (5 minutes 52) When he was 13, Paul was exposed to pornography for the first time. His consumption escalated toward the end of high school as he used pornography as a coping mechanism when he was feeling alone, rejected, or not good enough. Rather than feeling ashamed about his struggle, Paul has found allies to help him with his recovery, giving him hope in his ongoing journey to recovery.</a:t>
            </a:r>
            <a:endParaRPr lang="en-GB" sz="220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GB" sz="2200"/>
          </a:p>
        </p:txBody>
      </p:sp>
      <p:sp>
        <p:nvSpPr>
          <p:cNvPr id="4" name="Footer Placeholder 3">
            <a:extLst>
              <a:ext uri="{FF2B5EF4-FFF2-40B4-BE49-F238E27FC236}">
                <a16:creationId xmlns:a16="http://schemas.microsoft.com/office/drawing/2014/main" id="{BE59D07F-F4A1-4031-934C-DF21DA4A61C1}"/>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rshp.scot</a:t>
            </a:r>
          </a:p>
        </p:txBody>
      </p:sp>
    </p:spTree>
    <p:extLst>
      <p:ext uri="{BB962C8B-B14F-4D97-AF65-F5344CB8AC3E}">
        <p14:creationId xmlns:p14="http://schemas.microsoft.com/office/powerpoint/2010/main" val="2468588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0">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E05226-F5A0-4579-8B89-4D188A999FB1}"/>
              </a:ext>
            </a:extLst>
          </p:cNvPr>
          <p:cNvSpPr>
            <a:spLocks noGrp="1"/>
          </p:cNvSpPr>
          <p:nvPr>
            <p:ph type="title"/>
          </p:nvPr>
        </p:nvSpPr>
        <p:spPr>
          <a:xfrm>
            <a:off x="1171074" y="1396686"/>
            <a:ext cx="3240506" cy="4064628"/>
          </a:xfrm>
        </p:spPr>
        <p:txBody>
          <a:bodyPr>
            <a:normAutofit/>
          </a:bodyPr>
          <a:lstStyle/>
          <a:p>
            <a:r>
              <a:rPr lang="en-GB"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Personal experiences with porn: Ash’s story</a:t>
            </a:r>
            <a:br>
              <a:rPr lang="en-GB">
                <a:solidFill>
                  <a:srgbClr val="FFFFFF"/>
                </a:solidFill>
                <a:effectLst/>
                <a:latin typeface="Open Sans"/>
                <a:ea typeface="Calibri" panose="020F0502020204030204" pitchFamily="34" charset="0"/>
                <a:cs typeface="Times New Roman" panose="02020603050405020304" pitchFamily="18" charset="0"/>
              </a:rPr>
            </a:br>
            <a:endParaRPr lang="en-GB">
              <a:solidFill>
                <a:srgbClr val="FFFFFF"/>
              </a:solidFill>
            </a:endParaRPr>
          </a:p>
        </p:txBody>
      </p:sp>
      <p:sp>
        <p:nvSpPr>
          <p:cNvPr id="18" name="Arc 12">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ED95917B-5544-46C0-9E09-27E02F79F226}"/>
              </a:ext>
            </a:extLst>
          </p:cNvPr>
          <p:cNvSpPr>
            <a:spLocks noGrp="1"/>
          </p:cNvSpPr>
          <p:nvPr>
            <p:ph idx="1"/>
          </p:nvPr>
        </p:nvSpPr>
        <p:spPr>
          <a:xfrm>
            <a:off x="5370153" y="1526033"/>
            <a:ext cx="5536397" cy="3935281"/>
          </a:xfrm>
        </p:spPr>
        <p:txBody>
          <a:bodyPr>
            <a:normAutofit/>
          </a:bodyPr>
          <a:lstStyle/>
          <a:p>
            <a:pPr marL="0" indent="0">
              <a:buNone/>
            </a:pPr>
            <a:r>
              <a:rPr lang="en-GB" sz="1800" u="sng">
                <a:effectLst/>
                <a:latin typeface="Calibri" panose="020F0502020204030204" pitchFamily="34" charset="0"/>
                <a:ea typeface="Calibri" panose="020F0502020204030204" pitchFamily="34" charset="0"/>
                <a:cs typeface="Calibri" panose="020F0502020204030204" pitchFamily="34" charset="0"/>
                <a:hlinkClick r:id="rId2"/>
              </a:rPr>
              <a:t>Ash’s Story: How an Online Porn Habit Nearly Led to a Risky In-person Encounter - Fight the New Drug</a:t>
            </a:r>
            <a:r>
              <a:rPr lang="en-GB" sz="1800" u="sng">
                <a:effectLst/>
                <a:latin typeface="Calibri" panose="020F0502020204030204" pitchFamily="34" charset="0"/>
                <a:ea typeface="Calibri" panose="020F0502020204030204" pitchFamily="34" charset="0"/>
                <a:cs typeface="Calibri" panose="020F0502020204030204" pitchFamily="34" charset="0"/>
              </a:rPr>
              <a:t>  </a:t>
            </a:r>
            <a:r>
              <a:rPr lang="en-GB" sz="1800">
                <a:effectLst/>
                <a:latin typeface="Calibri" panose="020F0502020204030204" pitchFamily="34" charset="0"/>
                <a:ea typeface="Times New Roman" panose="02020603050405020304" pitchFamily="18" charset="0"/>
                <a:cs typeface="Calibri" panose="020F0502020204030204" pitchFamily="34" charset="0"/>
              </a:rPr>
              <a:t>(3 minutes 35) What started as a curiosity about the human body led Ash to look up porn every other night, if not every night. This habit not only changed the way she viewed men but also how she thought of relationships in general. She recognized her porn consumption was an issue when she almost met up with a stranger she met on an internet chat room. Nearly doing something that could have been potentially dangerous and life-threatening caused her to stop and think, “I can’t do this, this is too much, this has gone too far.”</a:t>
            </a:r>
            <a:r>
              <a:rPr lang="en-GB" sz="1800" u="sng">
                <a:effectLst/>
                <a:latin typeface="Calibri" panose="020F0502020204030204" pitchFamily="34" charset="0"/>
                <a:ea typeface="Calibri" panose="020F0502020204030204" pitchFamily="34" charset="0"/>
                <a:cs typeface="Calibri" panose="020F0502020204030204" pitchFamily="34" charset="0"/>
              </a:rPr>
              <a:t> </a:t>
            </a:r>
            <a:r>
              <a:rPr lang="en-GB" sz="1800">
                <a:effectLst/>
                <a:latin typeface="Calibri" panose="020F0502020204030204" pitchFamily="34" charset="0"/>
                <a:ea typeface="Times New Roman" panose="02020603050405020304" pitchFamily="18" charset="0"/>
                <a:cs typeface="Calibri" panose="020F0502020204030204" pitchFamily="34" charset="0"/>
              </a:rPr>
              <a:t>Now, she has invested her focus and happiness in her relationships, and she feels freer than ever before.</a:t>
            </a:r>
            <a:endParaRPr lang="en-GB" sz="180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GB" sz="1800"/>
          </a:p>
        </p:txBody>
      </p:sp>
      <p:sp>
        <p:nvSpPr>
          <p:cNvPr id="4" name="Footer Placeholder 3">
            <a:extLst>
              <a:ext uri="{FF2B5EF4-FFF2-40B4-BE49-F238E27FC236}">
                <a16:creationId xmlns:a16="http://schemas.microsoft.com/office/drawing/2014/main" id="{103A4CCD-FD2C-4911-9F5C-841A9A0947A7}"/>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rshp.scot</a:t>
            </a:r>
          </a:p>
        </p:txBody>
      </p:sp>
    </p:spTree>
    <p:extLst>
      <p:ext uri="{BB962C8B-B14F-4D97-AF65-F5344CB8AC3E}">
        <p14:creationId xmlns:p14="http://schemas.microsoft.com/office/powerpoint/2010/main" val="2581646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A84B152-3496-4C52-AF08-97AFFC09D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Freeform: Shape 12">
            <a:extLst>
              <a:ext uri="{FF2B5EF4-FFF2-40B4-BE49-F238E27FC236}">
                <a16:creationId xmlns:a16="http://schemas.microsoft.com/office/drawing/2014/main" id="{6B2ADB95-0FA3-4BD7-A8AC-89D014A8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C61DB2F2-B537-40F0-ADC3-AE650314ED58}"/>
              </a:ext>
            </a:extLst>
          </p:cNvPr>
          <p:cNvSpPr>
            <a:spLocks noGrp="1"/>
          </p:cNvSpPr>
          <p:nvPr>
            <p:ph idx="1"/>
          </p:nvPr>
        </p:nvSpPr>
        <p:spPr>
          <a:xfrm>
            <a:off x="838200" y="1825625"/>
            <a:ext cx="5393361" cy="4351338"/>
          </a:xfrm>
        </p:spPr>
        <p:txBody>
          <a:bodyPr>
            <a:normAutofit/>
          </a:bodyPr>
          <a:lstStyle/>
          <a:p>
            <a:pPr marL="0" indent="0">
              <a:buNone/>
            </a:pPr>
            <a:r>
              <a:rPr lang="en-GB" b="1"/>
              <a:t>Porn is everywhere</a:t>
            </a:r>
          </a:p>
          <a:p>
            <a:pPr marL="0" indent="0">
              <a:buNone/>
            </a:pPr>
            <a:r>
              <a:rPr lang="en-GB" i="1">
                <a:effectLst/>
                <a:latin typeface="Calibri" panose="020F0502020204030204" pitchFamily="34" charset="0"/>
                <a:ea typeface="Calibri" panose="020F0502020204030204" pitchFamily="34" charset="0"/>
              </a:rPr>
              <a:t>Just how much are we all exposed to that is sexualised or pornographic in our day-to-day lives</a:t>
            </a:r>
            <a:r>
              <a:rPr lang="en-GB">
                <a:effectLst/>
                <a:latin typeface="Calibri" panose="020F0502020204030204" pitchFamily="34" charset="0"/>
                <a:ea typeface="Calibri" panose="020F0502020204030204" pitchFamily="34" charset="0"/>
              </a:rPr>
              <a:t>?</a:t>
            </a:r>
            <a:endParaRPr lang="en-GB" b="1"/>
          </a:p>
        </p:txBody>
      </p:sp>
      <p:sp>
        <p:nvSpPr>
          <p:cNvPr id="15" name="Oval 14">
            <a:extLst>
              <a:ext uri="{FF2B5EF4-FFF2-40B4-BE49-F238E27FC236}">
                <a16:creationId xmlns:a16="http://schemas.microsoft.com/office/drawing/2014/main" id="{C924DBCE-E731-4B22-8181-A39C1D8627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630884" cy="630884"/>
          </a:xfrm>
          <a:prstGeom prst="ellipse">
            <a:avLst/>
          </a:prstGeom>
          <a:noFill/>
          <a:ln w="127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4CBF9756-6AC8-4C65-84DF-56FBFFA1D8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0227"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pic>
        <p:nvPicPr>
          <p:cNvPr id="6" name="Content Placeholder 4" descr="A close up of a logo&#10;&#10;Description automatically generated">
            <a:extLst>
              <a:ext uri="{FF2B5EF4-FFF2-40B4-BE49-F238E27FC236}">
                <a16:creationId xmlns:a16="http://schemas.microsoft.com/office/drawing/2014/main" id="{531EEA0C-03E0-482D-930A-1D4E7C602E5C}"/>
              </a:ext>
            </a:extLst>
          </p:cNvPr>
          <p:cNvPicPr>
            <a:picLocks/>
          </p:cNvPicPr>
          <p:nvPr/>
        </p:nvPicPr>
        <p:blipFill rotWithShape="1">
          <a:blip r:embed="rId2" cstate="screen">
            <a:extLst>
              <a:ext uri="{28A0092B-C50C-407E-A947-70E740481C1C}">
                <a14:useLocalDpi xmlns:a14="http://schemas.microsoft.com/office/drawing/2010/main"/>
              </a:ext>
            </a:extLst>
          </a:blip>
          <a:srcRect/>
          <a:stretch/>
        </p:blipFill>
        <p:spPr>
          <a:xfrm>
            <a:off x="7751975" y="1075239"/>
            <a:ext cx="4128603" cy="4128603"/>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19" name="Freeform: Shape 18">
            <a:extLst>
              <a:ext uri="{FF2B5EF4-FFF2-40B4-BE49-F238E27FC236}">
                <a16:creationId xmlns:a16="http://schemas.microsoft.com/office/drawing/2014/main" id="{2D385988-EAAF-4C27-AF8A-2BFBECAF3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21" name="Straight Connector 20">
            <a:extLst>
              <a:ext uri="{FF2B5EF4-FFF2-40B4-BE49-F238E27FC236}">
                <a16:creationId xmlns:a16="http://schemas.microsoft.com/office/drawing/2014/main" id="{43621FD4-D14D-45D5-9A57-9A2DE5EA59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4" name="Footer Placeholder 3">
            <a:extLst>
              <a:ext uri="{FF2B5EF4-FFF2-40B4-BE49-F238E27FC236}">
                <a16:creationId xmlns:a16="http://schemas.microsoft.com/office/drawing/2014/main" id="{636FF4C7-4483-45E7-918A-9DF732CEB183}"/>
              </a:ext>
            </a:extLst>
          </p:cNvPr>
          <p:cNvSpPr>
            <a:spLocks noGrp="1"/>
          </p:cNvSpPr>
          <p:nvPr>
            <p:ph type="ftr" sz="quarter" idx="11"/>
          </p:nvPr>
        </p:nvSpPr>
        <p:spPr>
          <a:xfrm>
            <a:off x="2798284" y="6356350"/>
            <a:ext cx="3433277" cy="365125"/>
          </a:xfrm>
        </p:spPr>
        <p:txBody>
          <a:bodyPr>
            <a:normAutofit/>
          </a:bodyPr>
          <a:lstStyle/>
          <a:p>
            <a:pPr algn="r">
              <a:spcAft>
                <a:spcPts val="600"/>
              </a:spcAft>
            </a:pPr>
            <a:r>
              <a:rPr lang="en-US"/>
              <a:t>rshp.scot</a:t>
            </a:r>
          </a:p>
        </p:txBody>
      </p:sp>
      <p:sp>
        <p:nvSpPr>
          <p:cNvPr id="23" name="Freeform: Shape 22">
            <a:extLst>
              <a:ext uri="{FF2B5EF4-FFF2-40B4-BE49-F238E27FC236}">
                <a16:creationId xmlns:a16="http://schemas.microsoft.com/office/drawing/2014/main" id="{B621D332-7329-4994-8836-C429A51B7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Shape 24">
            <a:extLst>
              <a:ext uri="{FF2B5EF4-FFF2-40B4-BE49-F238E27FC236}">
                <a16:creationId xmlns:a16="http://schemas.microsoft.com/office/drawing/2014/main" id="{2D20F754-35A9-4508-BE3C-C59996D143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15027870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1086</Words>
  <Application>Microsoft Macintosh PowerPoint</Application>
  <PresentationFormat>Widescreen</PresentationFormat>
  <Paragraphs>52</Paragraphs>
  <Slides>15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Open Sans</vt:lpstr>
      <vt:lpstr>Office Theme</vt:lpstr>
      <vt:lpstr>What is porn and what is it doing to us?</vt:lpstr>
      <vt:lpstr>PowerPoint Presentation</vt:lpstr>
      <vt:lpstr>PowerPoint Presentation</vt:lpstr>
      <vt:lpstr>PowerPoint Presentation</vt:lpstr>
      <vt:lpstr>Personal experiences with porn: Emma’s story </vt:lpstr>
      <vt:lpstr>Personal experiences with porn: Dan’s story </vt:lpstr>
      <vt:lpstr>Personal experiences with porn: Paul’s story </vt:lpstr>
      <vt:lpstr>Personal experiences with porn: Ash’s story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porn and what is it doing to us?</dc:title>
  <dc:creator>Colin Morrison</dc:creator>
  <cp:lastModifiedBy>Ross Robertson</cp:lastModifiedBy>
  <cp:revision>12</cp:revision>
  <dcterms:created xsi:type="dcterms:W3CDTF">2020-11-20T15:58:40Z</dcterms:created>
  <dcterms:modified xsi:type="dcterms:W3CDTF">2021-10-14T13:11:00Z</dcterms:modified>
</cp:coreProperties>
</file>