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3"/>
  </p:notesMasterIdLst>
  <p:sldIdLst>
    <p:sldId id="256" r:id="rId2"/>
    <p:sldId id="261" r:id="rId3"/>
    <p:sldId id="293" r:id="rId4"/>
    <p:sldId id="291" r:id="rId5"/>
    <p:sldId id="262" r:id="rId6"/>
    <p:sldId id="292" r:id="rId7"/>
    <p:sldId id="263" r:id="rId8"/>
    <p:sldId id="287" r:id="rId9"/>
    <p:sldId id="288" r:id="rId10"/>
    <p:sldId id="289"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p:restoredTop sz="94407"/>
  </p:normalViewPr>
  <p:slideViewPr>
    <p:cSldViewPr snapToGrid="0" snapToObjects="1">
      <p:cViewPr varScale="1">
        <p:scale>
          <a:sx n="81" d="100"/>
          <a:sy n="81" d="100"/>
        </p:scale>
        <p:origin x="3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19/06/2020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19/06/2020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19/06/2020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19/06/2020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19/06/2020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19/06/2020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87n98ayRdE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602736" cy="4526280"/>
          </a:xfrm>
        </p:spPr>
        <p:txBody>
          <a:bodyPr vert="horz" lIns="91440" tIns="45720" rIns="91440" bIns="45720" rtlCol="0" anchor="ctr">
            <a:normAutofit/>
          </a:bodyPr>
          <a:lstStyle/>
          <a:p>
            <a:pPr algn="l"/>
            <a:r>
              <a:rPr lang="en-US" sz="3600" kern="1200" dirty="0">
                <a:solidFill>
                  <a:schemeClr val="tx1"/>
                </a:solidFill>
                <a:latin typeface="+mn-lt"/>
                <a:ea typeface="+mj-ea"/>
                <a:cs typeface="+mj-cs"/>
              </a:rPr>
              <a:t>Being a parent/carer:</a:t>
            </a:r>
            <a:r>
              <a:rPr lang="en-US" sz="3600" b="1" kern="1200" dirty="0">
                <a:solidFill>
                  <a:schemeClr val="tx1"/>
                </a:solidFill>
                <a:latin typeface="+mn-lt"/>
                <a:ea typeface="+mj-ea"/>
                <a:cs typeface="+mj-cs"/>
              </a:rPr>
              <a:t> Important things about child development</a:t>
            </a:r>
            <a:r>
              <a:rPr lang="en-US" sz="3600" kern="1200" dirty="0">
                <a:solidFill>
                  <a:schemeClr val="tx1"/>
                </a:solidFill>
                <a:latin typeface="+mn-lt"/>
                <a:ea typeface="+mj-ea"/>
                <a:cs typeface="+mj-cs"/>
              </a:rPr>
              <a:t> </a:t>
            </a:r>
            <a:endParaRPr lang="en-US" sz="3600" b="1"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228600" algn="l">
              <a:buFont typeface="Arial" panose="020B0604020202020204" pitchFamily="34" charset="0"/>
              <a:buChar char="•"/>
            </a:pPr>
            <a:r>
              <a:rPr lang="en-US" dirty="0"/>
              <a:t>I can talk about what a parent/carer does to make sure their child is healthy, happy and safe.</a:t>
            </a:r>
          </a:p>
          <a:p>
            <a:pPr marL="342900" lvl="0" indent="-228600" algn="l">
              <a:buFont typeface="Arial" panose="020B0604020202020204" pitchFamily="34" charset="0"/>
              <a:buChar char="•"/>
            </a:pPr>
            <a:r>
              <a:rPr lang="en-US" dirty="0"/>
              <a:t>I understand the challenges of being a parent/carer.</a:t>
            </a:r>
          </a:p>
          <a:p>
            <a:pPr marL="342900" lvl="0" indent="-228600" algn="l">
              <a:buFont typeface="Arial" panose="020B0604020202020204" pitchFamily="34" charset="0"/>
              <a:buChar char="•"/>
            </a:pPr>
            <a:r>
              <a:rPr lang="en-US" dirty="0"/>
              <a:t>I know that all families are different.</a:t>
            </a:r>
          </a:p>
          <a:p>
            <a:pPr marL="342900" lvl="0" indent="-228600" algn="l">
              <a:buFont typeface="Arial" panose="020B0604020202020204" pitchFamily="34" charset="0"/>
              <a:buChar char="•"/>
            </a:pPr>
            <a:r>
              <a:rPr lang="en-US" dirty="0"/>
              <a:t>I talk about the kind of parent or carer I would be.</a:t>
            </a:r>
          </a:p>
          <a:p>
            <a:pPr marL="342900" lvl="0" indent="-228600" algn="l">
              <a:buFont typeface="Arial" panose="020B0604020202020204" pitchFamily="34" charset="0"/>
              <a:buChar char="•"/>
            </a:pPr>
            <a:r>
              <a:rPr lang="en-US" dirty="0"/>
              <a:t>I understand that parents/carers need support and help. </a:t>
            </a:r>
          </a:p>
          <a:p>
            <a:pPr indent="-228600" algn="l">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04602" y="1549591"/>
            <a:ext cx="4498848" cy="3584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t>Children need </a:t>
            </a:r>
            <a:r>
              <a:rPr lang="en-US" sz="2400" b="1" u="sng" dirty="0"/>
              <a:t>love   </a:t>
            </a:r>
          </a:p>
          <a:p>
            <a:pPr marL="0" lvl="0" indent="0">
              <a:buNone/>
            </a:pPr>
            <a:endParaRPr lang="en-US" sz="2400" dirty="0"/>
          </a:p>
          <a:p>
            <a:pPr marL="0" lvl="0" indent="0">
              <a:buNone/>
            </a:pPr>
            <a:r>
              <a:rPr lang="en-US" sz="2400" dirty="0"/>
              <a:t>Love is the strong feeling of affection and care – including warmth, tenderness, nurturing and other positive qualities. When children feel loved, they feel valued, respected, supported and cared for. Children feel loved when they are cuddled, played with, listened to, talked to, understood and appreciated. </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descr="A picture containing person, woman&#10;&#10;Description automatically generated">
            <a:extLst>
              <a:ext uri="{FF2B5EF4-FFF2-40B4-BE49-F238E27FC236}">
                <a16:creationId xmlns:a16="http://schemas.microsoft.com/office/drawing/2014/main" id="{24EED69E-FE3A-4BE2-AB55-4E0042B7BC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7104"/>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1813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579589" y="2583655"/>
            <a:ext cx="4443154" cy="3492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t>Baby says I love you</a:t>
            </a:r>
            <a:r>
              <a:rPr lang="en-US" sz="2400" dirty="0"/>
              <a:t> </a:t>
            </a:r>
          </a:p>
          <a:p>
            <a:pPr marL="0" lvl="0" indent="0">
              <a:buNone/>
            </a:pPr>
            <a:r>
              <a:rPr lang="en-US" sz="2400" u="sng" dirty="0">
                <a:hlinkClick r:id="rId2"/>
              </a:rPr>
              <a:t>https://youtu.be/87n98ayRdEg</a:t>
            </a:r>
            <a:r>
              <a:rPr lang="en-US" sz="2400" dirty="0"/>
              <a:t> </a:t>
            </a:r>
          </a:p>
          <a:p>
            <a:pPr marL="0" lvl="0" indent="0">
              <a:buNone/>
            </a:pPr>
            <a:r>
              <a:rPr lang="en-US" sz="2400" dirty="0"/>
              <a:t>(duration 37 seconds)</a:t>
            </a:r>
          </a:p>
        </p:txBody>
      </p:sp>
      <p:pic>
        <p:nvPicPr>
          <p:cNvPr id="5" name="Picture 4">
            <a:extLst>
              <a:ext uri="{FF2B5EF4-FFF2-40B4-BE49-F238E27FC236}">
                <a16:creationId xmlns:a16="http://schemas.microsoft.com/office/drawing/2014/main" id="{DEEB3BC9-3DD1-4D0D-9A5F-1152814CD1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246" y="625683"/>
            <a:ext cx="5767563" cy="5551280"/>
          </a:xfrm>
          <a:prstGeom prst="rect">
            <a:avLst/>
          </a:prstGeom>
        </p:spPr>
      </p:pic>
      <p:sp>
        <p:nvSpPr>
          <p:cNvPr id="4" name="Footer Placeholder 3"/>
          <p:cNvSpPr>
            <a:spLocks noGrp="1"/>
          </p:cNvSpPr>
          <p:nvPr>
            <p:ph type="ftr" sz="quarter" idx="11"/>
          </p:nvPr>
        </p:nvSpPr>
        <p:spPr>
          <a:xfrm>
            <a:off x="1828800" y="6356350"/>
            <a:ext cx="302583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72369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46440" y="1636776"/>
            <a:ext cx="4498848" cy="35844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What is child development?</a:t>
            </a:r>
          </a:p>
          <a:p>
            <a:pPr marL="0">
              <a:buFont typeface="Arial" panose="020B0604020202020204" pitchFamily="34" charset="0"/>
              <a:buChar char="•"/>
            </a:pPr>
            <a:endParaRPr lang="en-US" sz="2400" dirty="0"/>
          </a:p>
          <a:p>
            <a:pPr marL="0" indent="0">
              <a:buNone/>
            </a:pPr>
            <a:r>
              <a:rPr lang="en-US" sz="2400" dirty="0"/>
              <a:t>Child development is the story of growing up. It is about the changes that happen to the child’s body, the child’s brain and behaviour and the emotional changes that happen between birth and the teenage years. </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descr="A person reading a book&#10;&#10;Description automatically generated">
            <a:extLst>
              <a:ext uri="{FF2B5EF4-FFF2-40B4-BE49-F238E27FC236}">
                <a16:creationId xmlns:a16="http://schemas.microsoft.com/office/drawing/2014/main" id="{E5F275A7-548F-44E3-8F30-07F0E60BD3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101" r="2"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53907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356616" y="1549591"/>
            <a:ext cx="4498848" cy="3584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t>What is child development?</a:t>
            </a:r>
          </a:p>
          <a:p>
            <a:pPr marL="0">
              <a:buFont typeface="Arial" panose="020B0604020202020204" pitchFamily="34" charset="0"/>
              <a:buChar char="•"/>
            </a:pPr>
            <a:endParaRPr lang="en-US" sz="2400" dirty="0"/>
          </a:p>
          <a:p>
            <a:pPr marL="0" indent="0">
              <a:buNone/>
            </a:pPr>
            <a:r>
              <a:rPr lang="en-US" sz="2400" dirty="0"/>
              <a:t>Child development starts with the baby who is completely dependent on parents and carers, who then in time becomes an independent young person. </a:t>
            </a:r>
          </a:p>
          <a:p>
            <a:pPr marL="0">
              <a:buFont typeface="Arial" panose="020B0604020202020204" pitchFamily="34" charset="0"/>
              <a:buChar char="•"/>
            </a:pPr>
            <a:endParaRPr lang="en-US" sz="2400" dirty="0"/>
          </a:p>
          <a:p>
            <a:pPr marL="0" indent="0">
              <a:buNone/>
            </a:pPr>
            <a:r>
              <a:rPr lang="en-US" sz="2400" dirty="0"/>
              <a:t>Every child is unique and individual and so how they develop will follow a path, but will be different for everyone.</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5" name="Picture 4" descr="A person holding a baby&#10;&#10;Description automatically generated">
            <a:extLst>
              <a:ext uri="{FF2B5EF4-FFF2-40B4-BE49-F238E27FC236}">
                <a16:creationId xmlns:a16="http://schemas.microsoft.com/office/drawing/2014/main" id="{3AF109CC-FBC9-4CE6-96EA-0131074B3E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551" r="2" b="3553"/>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89086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D2CF383-76F6-4022-A1B8-C6ED405F82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86" b="2049"/>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2391371-2659-4234-9BA5-99FB331B7007}"/>
              </a:ext>
            </a:extLst>
          </p:cNvPr>
          <p:cNvSpPr>
            <a:spLocks noGrp="1"/>
          </p:cNvSpPr>
          <p:nvPr>
            <p:ph idx="1"/>
          </p:nvPr>
        </p:nvSpPr>
        <p:spPr>
          <a:xfrm>
            <a:off x="566928" y="4956314"/>
            <a:ext cx="11058144" cy="1306417"/>
          </a:xfrm>
        </p:spPr>
        <p:txBody>
          <a:bodyPr>
            <a:normAutofit/>
          </a:bodyPr>
          <a:lstStyle/>
          <a:p>
            <a:pPr marL="0" indent="0">
              <a:buNone/>
            </a:pPr>
            <a:r>
              <a:rPr lang="en-GB" sz="3600" b="1"/>
              <a:t>When does a baby…..</a:t>
            </a:r>
          </a:p>
          <a:p>
            <a:pPr marL="0" indent="0">
              <a:buNone/>
            </a:pPr>
            <a:endParaRPr lang="en-GB" sz="3600" b="1"/>
          </a:p>
        </p:txBody>
      </p:sp>
      <p:sp>
        <p:nvSpPr>
          <p:cNvPr id="4" name="Footer Placeholder 3">
            <a:extLst>
              <a:ext uri="{FF2B5EF4-FFF2-40B4-BE49-F238E27FC236}">
                <a16:creationId xmlns:a16="http://schemas.microsoft.com/office/drawing/2014/main" id="{C71D0925-024B-49F9-B6F0-C69777EE738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tx1">
                    <a:lumMod val="50000"/>
                    <a:lumOff val="50000"/>
                  </a:schemeClr>
                </a:solidFill>
              </a:rPr>
              <a:t>rshp.scot</a:t>
            </a:r>
          </a:p>
        </p:txBody>
      </p:sp>
    </p:spTree>
    <p:extLst>
      <p:ext uri="{BB962C8B-B14F-4D97-AF65-F5344CB8AC3E}">
        <p14:creationId xmlns:p14="http://schemas.microsoft.com/office/powerpoint/2010/main" val="125629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04803" y="1158430"/>
            <a:ext cx="5848858" cy="3529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Stages of child development </a:t>
            </a:r>
          </a:p>
          <a:p>
            <a:r>
              <a:rPr lang="en-GB" dirty="0"/>
              <a:t>Baby: birth to 18 months/2 years old</a:t>
            </a:r>
          </a:p>
          <a:p>
            <a:pPr lvl="0"/>
            <a:r>
              <a:rPr lang="en-GB" dirty="0"/>
              <a:t>Toddler:  18 months to 3 years old</a:t>
            </a:r>
          </a:p>
          <a:p>
            <a:pPr lvl="0"/>
            <a:r>
              <a:rPr lang="en-GB" dirty="0"/>
              <a:t>Early childhood: 3 to 6/ years old</a:t>
            </a:r>
          </a:p>
          <a:p>
            <a:pPr lvl="0"/>
            <a:r>
              <a:rPr lang="en-GB" dirty="0"/>
              <a:t>Primary school age: 5 to 12 years old</a:t>
            </a:r>
          </a:p>
          <a:p>
            <a:pPr lvl="0"/>
            <a:r>
              <a:rPr lang="en-GB" dirty="0"/>
              <a:t>Teenagers: 13 to 18 years old</a:t>
            </a:r>
          </a:p>
        </p:txBody>
      </p:sp>
      <p:pic>
        <p:nvPicPr>
          <p:cNvPr id="7" name="Picture 6">
            <a:extLst>
              <a:ext uri="{FF2B5EF4-FFF2-40B4-BE49-F238E27FC236}">
                <a16:creationId xmlns:a16="http://schemas.microsoft.com/office/drawing/2014/main" id="{FDE71DB2-4522-4B4A-861B-63A445B283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3661" y="998482"/>
            <a:ext cx="1857690" cy="1300859"/>
          </a:xfrm>
          <a:prstGeom prst="ellipse">
            <a:avLst/>
          </a:prstGeom>
        </p:spPr>
      </p:pic>
      <p:pic>
        <p:nvPicPr>
          <p:cNvPr id="8" name="Picture 7">
            <a:extLst>
              <a:ext uri="{FF2B5EF4-FFF2-40B4-BE49-F238E27FC236}">
                <a16:creationId xmlns:a16="http://schemas.microsoft.com/office/drawing/2014/main" id="{0D4497ED-F95A-0949-BFA3-836DB23DCD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8345" y="2313412"/>
            <a:ext cx="1857689" cy="1239805"/>
          </a:xfrm>
          <a:prstGeom prst="ellipse">
            <a:avLst/>
          </a:prstGeom>
        </p:spPr>
      </p:pic>
      <p:pic>
        <p:nvPicPr>
          <p:cNvPr id="9" name="Picture 8">
            <a:extLst>
              <a:ext uri="{FF2B5EF4-FFF2-40B4-BE49-F238E27FC236}">
                <a16:creationId xmlns:a16="http://schemas.microsoft.com/office/drawing/2014/main" id="{7360778A-9AAB-4B41-92EA-CC75DC36F4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5217" y="4197596"/>
            <a:ext cx="1857688" cy="1239805"/>
          </a:xfrm>
          <a:prstGeom prst="ellipse">
            <a:avLst/>
          </a:prstGeom>
        </p:spPr>
      </p:pic>
      <p:pic>
        <p:nvPicPr>
          <p:cNvPr id="10" name="Picture 9">
            <a:extLst>
              <a:ext uri="{FF2B5EF4-FFF2-40B4-BE49-F238E27FC236}">
                <a16:creationId xmlns:a16="http://schemas.microsoft.com/office/drawing/2014/main" id="{D865A554-4266-7443-875F-B7B3EE3CC9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0595" y="4817498"/>
            <a:ext cx="1857688" cy="1238458"/>
          </a:xfrm>
          <a:prstGeom prst="ellipse">
            <a:avLst/>
          </a:prstGeom>
        </p:spPr>
      </p:pic>
      <p:pic>
        <p:nvPicPr>
          <p:cNvPr id="11" name="Picture 10">
            <a:extLst>
              <a:ext uri="{FF2B5EF4-FFF2-40B4-BE49-F238E27FC236}">
                <a16:creationId xmlns:a16="http://schemas.microsoft.com/office/drawing/2014/main" id="{5195BD83-3D67-994A-9000-65295FA5F9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7885" y="4928472"/>
            <a:ext cx="1853343" cy="1238458"/>
          </a:xfrm>
          <a:prstGeom prst="ellipse">
            <a:avLst/>
          </a:prstGeom>
        </p:spPr>
      </p:pic>
      <p:sp>
        <p:nvSpPr>
          <p:cNvPr id="12" name="TextBox 11">
            <a:extLst>
              <a:ext uri="{FF2B5EF4-FFF2-40B4-BE49-F238E27FC236}">
                <a16:creationId xmlns:a16="http://schemas.microsoft.com/office/drawing/2014/main" id="{6AADD7D6-886D-6C47-8867-EFC151C8B544}"/>
              </a:ext>
            </a:extLst>
          </p:cNvPr>
          <p:cNvSpPr txBox="1"/>
          <p:nvPr/>
        </p:nvSpPr>
        <p:spPr>
          <a:xfrm>
            <a:off x="8342553" y="944548"/>
            <a:ext cx="1712392" cy="400110"/>
          </a:xfrm>
          <a:prstGeom prst="rect">
            <a:avLst/>
          </a:prstGeom>
          <a:noFill/>
        </p:spPr>
        <p:txBody>
          <a:bodyPr wrap="square" rtlCol="0">
            <a:spAutoFit/>
          </a:bodyPr>
          <a:lstStyle/>
          <a:p>
            <a:r>
              <a:rPr lang="en-US" sz="2000" b="1" dirty="0">
                <a:latin typeface="+mj-lt"/>
              </a:rPr>
              <a:t>Baby</a:t>
            </a:r>
          </a:p>
        </p:txBody>
      </p:sp>
      <p:sp>
        <p:nvSpPr>
          <p:cNvPr id="13" name="TextBox 12">
            <a:extLst>
              <a:ext uri="{FF2B5EF4-FFF2-40B4-BE49-F238E27FC236}">
                <a16:creationId xmlns:a16="http://schemas.microsoft.com/office/drawing/2014/main" id="{00804A51-8E50-F84B-8928-78B6F55D210F}"/>
              </a:ext>
            </a:extLst>
          </p:cNvPr>
          <p:cNvSpPr txBox="1"/>
          <p:nvPr/>
        </p:nvSpPr>
        <p:spPr>
          <a:xfrm>
            <a:off x="10752083" y="2238966"/>
            <a:ext cx="1712392" cy="400110"/>
          </a:xfrm>
          <a:prstGeom prst="rect">
            <a:avLst/>
          </a:prstGeom>
          <a:noFill/>
        </p:spPr>
        <p:txBody>
          <a:bodyPr wrap="square" rtlCol="0">
            <a:spAutoFit/>
          </a:bodyPr>
          <a:lstStyle/>
          <a:p>
            <a:r>
              <a:rPr lang="en-US" sz="2000" b="1" dirty="0">
                <a:latin typeface="+mj-lt"/>
              </a:rPr>
              <a:t>Toddler</a:t>
            </a:r>
          </a:p>
        </p:txBody>
      </p:sp>
      <p:sp>
        <p:nvSpPr>
          <p:cNvPr id="14" name="TextBox 13">
            <a:extLst>
              <a:ext uri="{FF2B5EF4-FFF2-40B4-BE49-F238E27FC236}">
                <a16:creationId xmlns:a16="http://schemas.microsoft.com/office/drawing/2014/main" id="{EF8FB854-8DA2-7043-80DA-C2263926A9C4}"/>
              </a:ext>
            </a:extLst>
          </p:cNvPr>
          <p:cNvSpPr txBox="1"/>
          <p:nvPr/>
        </p:nvSpPr>
        <p:spPr>
          <a:xfrm>
            <a:off x="9895887" y="4706367"/>
            <a:ext cx="1886210" cy="400110"/>
          </a:xfrm>
          <a:prstGeom prst="rect">
            <a:avLst/>
          </a:prstGeom>
          <a:noFill/>
        </p:spPr>
        <p:txBody>
          <a:bodyPr wrap="square" rtlCol="0">
            <a:spAutoFit/>
          </a:bodyPr>
          <a:lstStyle/>
          <a:p>
            <a:r>
              <a:rPr lang="en-US" sz="2000" b="1" dirty="0">
                <a:latin typeface="+mj-lt"/>
              </a:rPr>
              <a:t>Early childhood</a:t>
            </a:r>
          </a:p>
        </p:txBody>
      </p:sp>
      <p:sp>
        <p:nvSpPr>
          <p:cNvPr id="15" name="TextBox 14">
            <a:extLst>
              <a:ext uri="{FF2B5EF4-FFF2-40B4-BE49-F238E27FC236}">
                <a16:creationId xmlns:a16="http://schemas.microsoft.com/office/drawing/2014/main" id="{E7D35CEC-B20F-A546-A448-181FFD9D37B0}"/>
              </a:ext>
            </a:extLst>
          </p:cNvPr>
          <p:cNvSpPr txBox="1"/>
          <p:nvPr/>
        </p:nvSpPr>
        <p:spPr>
          <a:xfrm>
            <a:off x="3513015" y="4610584"/>
            <a:ext cx="1712392" cy="707886"/>
          </a:xfrm>
          <a:prstGeom prst="rect">
            <a:avLst/>
          </a:prstGeom>
          <a:noFill/>
        </p:spPr>
        <p:txBody>
          <a:bodyPr wrap="square" rtlCol="0">
            <a:spAutoFit/>
          </a:bodyPr>
          <a:lstStyle/>
          <a:p>
            <a:r>
              <a:rPr lang="en-US" sz="2000" b="1" dirty="0">
                <a:latin typeface="+mj-lt"/>
              </a:rPr>
              <a:t>Primary school age</a:t>
            </a:r>
          </a:p>
        </p:txBody>
      </p:sp>
      <p:sp>
        <p:nvSpPr>
          <p:cNvPr id="16" name="TextBox 15">
            <a:extLst>
              <a:ext uri="{FF2B5EF4-FFF2-40B4-BE49-F238E27FC236}">
                <a16:creationId xmlns:a16="http://schemas.microsoft.com/office/drawing/2014/main" id="{3EF3A073-D48B-6D44-8178-F6FDA0E11C98}"/>
              </a:ext>
            </a:extLst>
          </p:cNvPr>
          <p:cNvSpPr txBox="1"/>
          <p:nvPr/>
        </p:nvSpPr>
        <p:spPr>
          <a:xfrm>
            <a:off x="593689" y="4566333"/>
            <a:ext cx="1712392" cy="400110"/>
          </a:xfrm>
          <a:prstGeom prst="rect">
            <a:avLst/>
          </a:prstGeom>
          <a:noFill/>
        </p:spPr>
        <p:txBody>
          <a:bodyPr wrap="square" rtlCol="0">
            <a:spAutoFit/>
          </a:bodyPr>
          <a:lstStyle/>
          <a:p>
            <a:r>
              <a:rPr lang="en-US" sz="2000" b="1" dirty="0">
                <a:latin typeface="+mj-lt"/>
              </a:rPr>
              <a:t>Teenagers</a:t>
            </a:r>
          </a:p>
        </p:txBody>
      </p:sp>
      <p:sp>
        <p:nvSpPr>
          <p:cNvPr id="17" name="Arc 16">
            <a:extLst>
              <a:ext uri="{FF2B5EF4-FFF2-40B4-BE49-F238E27FC236}">
                <a16:creationId xmlns:a16="http://schemas.microsoft.com/office/drawing/2014/main" id="{B70A01B0-B2F5-EF42-A9B5-37374656A20C}"/>
              </a:ext>
            </a:extLst>
          </p:cNvPr>
          <p:cNvSpPr/>
          <p:nvPr/>
        </p:nvSpPr>
        <p:spPr>
          <a:xfrm rot="10610890">
            <a:off x="6749803" y="4999426"/>
            <a:ext cx="1212215" cy="452366"/>
          </a:xfrm>
          <a:prstGeom prst="arc">
            <a:avLst>
              <a:gd name="adj1" fmla="val 11340120"/>
              <a:gd name="adj2" fmla="val 20761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1DE9D4CA-C23E-224D-AB3B-08D10EB8AEE3}"/>
              </a:ext>
            </a:extLst>
          </p:cNvPr>
          <p:cNvSpPr/>
          <p:nvPr/>
        </p:nvSpPr>
        <p:spPr>
          <a:xfrm rot="10800000">
            <a:off x="3132083" y="5468667"/>
            <a:ext cx="1608175" cy="452366"/>
          </a:xfrm>
          <a:prstGeom prst="arc">
            <a:avLst>
              <a:gd name="adj1" fmla="val 11340120"/>
              <a:gd name="adj2" fmla="val 20761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ED459FAF-D89A-F24D-A96B-ABBBD2FB0525}"/>
              </a:ext>
            </a:extLst>
          </p:cNvPr>
          <p:cNvSpPr/>
          <p:nvPr/>
        </p:nvSpPr>
        <p:spPr>
          <a:xfrm rot="2116092">
            <a:off x="8383683" y="1667633"/>
            <a:ext cx="1212215" cy="452366"/>
          </a:xfrm>
          <a:prstGeom prst="arc">
            <a:avLst>
              <a:gd name="adj1" fmla="val 11340120"/>
              <a:gd name="adj2" fmla="val 20761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F0638113-DEC0-5C48-B536-4F6D74AFE8E4}"/>
              </a:ext>
            </a:extLst>
          </p:cNvPr>
          <p:cNvSpPr/>
          <p:nvPr/>
        </p:nvSpPr>
        <p:spPr>
          <a:xfrm rot="7042843">
            <a:off x="9444283" y="3837956"/>
            <a:ext cx="1212216" cy="452366"/>
          </a:xfrm>
          <a:prstGeom prst="arc">
            <a:avLst>
              <a:gd name="adj1" fmla="val 11340120"/>
              <a:gd name="adj2" fmla="val 20761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6786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04803" y="1344658"/>
            <a:ext cx="5491197" cy="33431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200" dirty="0"/>
              <a:t>Stages of child development </a:t>
            </a:r>
          </a:p>
          <a:p>
            <a:pPr marL="0" indent="0">
              <a:buNone/>
            </a:pPr>
            <a:r>
              <a:rPr lang="en-GB" sz="3200" dirty="0"/>
              <a:t>Thinking of the stage you are being asked to consider:</a:t>
            </a:r>
          </a:p>
          <a:p>
            <a:pPr marL="0" indent="0">
              <a:buNone/>
            </a:pPr>
            <a:r>
              <a:rPr lang="en-GB" sz="3200" b="1" dirty="0"/>
              <a:t>What does the child need to be healthy, happy and safe?</a:t>
            </a:r>
          </a:p>
        </p:txBody>
      </p:sp>
      <p:pic>
        <p:nvPicPr>
          <p:cNvPr id="7" name="Picture 6">
            <a:extLst>
              <a:ext uri="{FF2B5EF4-FFF2-40B4-BE49-F238E27FC236}">
                <a16:creationId xmlns:a16="http://schemas.microsoft.com/office/drawing/2014/main" id="{FDE71DB2-4522-4B4A-861B-63A445B283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53661" y="998482"/>
            <a:ext cx="1857690" cy="1300859"/>
          </a:xfrm>
          <a:prstGeom prst="ellipse">
            <a:avLst/>
          </a:prstGeom>
        </p:spPr>
      </p:pic>
      <p:pic>
        <p:nvPicPr>
          <p:cNvPr id="8" name="Picture 7">
            <a:extLst>
              <a:ext uri="{FF2B5EF4-FFF2-40B4-BE49-F238E27FC236}">
                <a16:creationId xmlns:a16="http://schemas.microsoft.com/office/drawing/2014/main" id="{0D4497ED-F95A-0949-BFA3-836DB23DCD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8345" y="2313412"/>
            <a:ext cx="1857689" cy="1239805"/>
          </a:xfrm>
          <a:prstGeom prst="ellipse">
            <a:avLst/>
          </a:prstGeom>
        </p:spPr>
      </p:pic>
      <p:pic>
        <p:nvPicPr>
          <p:cNvPr id="9" name="Picture 8">
            <a:extLst>
              <a:ext uri="{FF2B5EF4-FFF2-40B4-BE49-F238E27FC236}">
                <a16:creationId xmlns:a16="http://schemas.microsoft.com/office/drawing/2014/main" id="{7360778A-9AAB-4B41-92EA-CC75DC36F4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5217" y="4197596"/>
            <a:ext cx="1857688" cy="1239805"/>
          </a:xfrm>
          <a:prstGeom prst="ellipse">
            <a:avLst/>
          </a:prstGeom>
        </p:spPr>
      </p:pic>
      <p:pic>
        <p:nvPicPr>
          <p:cNvPr id="10" name="Picture 9">
            <a:extLst>
              <a:ext uri="{FF2B5EF4-FFF2-40B4-BE49-F238E27FC236}">
                <a16:creationId xmlns:a16="http://schemas.microsoft.com/office/drawing/2014/main" id="{D865A554-4266-7443-875F-B7B3EE3CC9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0595" y="4817498"/>
            <a:ext cx="1857688" cy="1238458"/>
          </a:xfrm>
          <a:prstGeom prst="ellipse">
            <a:avLst/>
          </a:prstGeom>
        </p:spPr>
      </p:pic>
      <p:pic>
        <p:nvPicPr>
          <p:cNvPr id="11" name="Picture 10">
            <a:extLst>
              <a:ext uri="{FF2B5EF4-FFF2-40B4-BE49-F238E27FC236}">
                <a16:creationId xmlns:a16="http://schemas.microsoft.com/office/drawing/2014/main" id="{5195BD83-3D67-994A-9000-65295FA5F9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7885" y="4928472"/>
            <a:ext cx="1853343" cy="1238458"/>
          </a:xfrm>
          <a:prstGeom prst="ellipse">
            <a:avLst/>
          </a:prstGeom>
        </p:spPr>
      </p:pic>
      <p:sp>
        <p:nvSpPr>
          <p:cNvPr id="12" name="TextBox 11">
            <a:extLst>
              <a:ext uri="{FF2B5EF4-FFF2-40B4-BE49-F238E27FC236}">
                <a16:creationId xmlns:a16="http://schemas.microsoft.com/office/drawing/2014/main" id="{6AADD7D6-886D-6C47-8867-EFC151C8B544}"/>
              </a:ext>
            </a:extLst>
          </p:cNvPr>
          <p:cNvSpPr txBox="1"/>
          <p:nvPr/>
        </p:nvSpPr>
        <p:spPr>
          <a:xfrm>
            <a:off x="8342553" y="944548"/>
            <a:ext cx="1712392" cy="400110"/>
          </a:xfrm>
          <a:prstGeom prst="rect">
            <a:avLst/>
          </a:prstGeom>
          <a:noFill/>
        </p:spPr>
        <p:txBody>
          <a:bodyPr wrap="square" rtlCol="0">
            <a:spAutoFit/>
          </a:bodyPr>
          <a:lstStyle/>
          <a:p>
            <a:r>
              <a:rPr lang="en-US" sz="2000" b="1" dirty="0">
                <a:latin typeface="+mj-lt"/>
              </a:rPr>
              <a:t>Baby</a:t>
            </a:r>
          </a:p>
        </p:txBody>
      </p:sp>
      <p:sp>
        <p:nvSpPr>
          <p:cNvPr id="13" name="TextBox 12">
            <a:extLst>
              <a:ext uri="{FF2B5EF4-FFF2-40B4-BE49-F238E27FC236}">
                <a16:creationId xmlns:a16="http://schemas.microsoft.com/office/drawing/2014/main" id="{00804A51-8E50-F84B-8928-78B6F55D210F}"/>
              </a:ext>
            </a:extLst>
          </p:cNvPr>
          <p:cNvSpPr txBox="1"/>
          <p:nvPr/>
        </p:nvSpPr>
        <p:spPr>
          <a:xfrm>
            <a:off x="10752083" y="2238966"/>
            <a:ext cx="1712392" cy="400110"/>
          </a:xfrm>
          <a:prstGeom prst="rect">
            <a:avLst/>
          </a:prstGeom>
          <a:noFill/>
        </p:spPr>
        <p:txBody>
          <a:bodyPr wrap="square" rtlCol="0">
            <a:spAutoFit/>
          </a:bodyPr>
          <a:lstStyle/>
          <a:p>
            <a:r>
              <a:rPr lang="en-US" sz="2000" b="1" dirty="0">
                <a:latin typeface="+mj-lt"/>
              </a:rPr>
              <a:t>Toddler</a:t>
            </a:r>
          </a:p>
        </p:txBody>
      </p:sp>
      <p:sp>
        <p:nvSpPr>
          <p:cNvPr id="14" name="TextBox 13">
            <a:extLst>
              <a:ext uri="{FF2B5EF4-FFF2-40B4-BE49-F238E27FC236}">
                <a16:creationId xmlns:a16="http://schemas.microsoft.com/office/drawing/2014/main" id="{EF8FB854-8DA2-7043-80DA-C2263926A9C4}"/>
              </a:ext>
            </a:extLst>
          </p:cNvPr>
          <p:cNvSpPr txBox="1"/>
          <p:nvPr/>
        </p:nvSpPr>
        <p:spPr>
          <a:xfrm>
            <a:off x="9895887" y="4706367"/>
            <a:ext cx="1886210" cy="400110"/>
          </a:xfrm>
          <a:prstGeom prst="rect">
            <a:avLst/>
          </a:prstGeom>
          <a:noFill/>
        </p:spPr>
        <p:txBody>
          <a:bodyPr wrap="square" rtlCol="0">
            <a:spAutoFit/>
          </a:bodyPr>
          <a:lstStyle/>
          <a:p>
            <a:r>
              <a:rPr lang="en-US" sz="2000" b="1" dirty="0">
                <a:latin typeface="+mj-lt"/>
              </a:rPr>
              <a:t>Early childhood</a:t>
            </a:r>
          </a:p>
        </p:txBody>
      </p:sp>
      <p:sp>
        <p:nvSpPr>
          <p:cNvPr id="15" name="TextBox 14">
            <a:extLst>
              <a:ext uri="{FF2B5EF4-FFF2-40B4-BE49-F238E27FC236}">
                <a16:creationId xmlns:a16="http://schemas.microsoft.com/office/drawing/2014/main" id="{E7D35CEC-B20F-A546-A448-181FFD9D37B0}"/>
              </a:ext>
            </a:extLst>
          </p:cNvPr>
          <p:cNvSpPr txBox="1"/>
          <p:nvPr/>
        </p:nvSpPr>
        <p:spPr>
          <a:xfrm>
            <a:off x="3513015" y="4610584"/>
            <a:ext cx="1712392" cy="707886"/>
          </a:xfrm>
          <a:prstGeom prst="rect">
            <a:avLst/>
          </a:prstGeom>
          <a:noFill/>
        </p:spPr>
        <p:txBody>
          <a:bodyPr wrap="square" rtlCol="0">
            <a:spAutoFit/>
          </a:bodyPr>
          <a:lstStyle/>
          <a:p>
            <a:r>
              <a:rPr lang="en-US" sz="2000" b="1" dirty="0">
                <a:latin typeface="+mj-lt"/>
              </a:rPr>
              <a:t>Primary school age</a:t>
            </a:r>
          </a:p>
        </p:txBody>
      </p:sp>
      <p:sp>
        <p:nvSpPr>
          <p:cNvPr id="16" name="TextBox 15">
            <a:extLst>
              <a:ext uri="{FF2B5EF4-FFF2-40B4-BE49-F238E27FC236}">
                <a16:creationId xmlns:a16="http://schemas.microsoft.com/office/drawing/2014/main" id="{3EF3A073-D48B-6D44-8178-F6FDA0E11C98}"/>
              </a:ext>
            </a:extLst>
          </p:cNvPr>
          <p:cNvSpPr txBox="1"/>
          <p:nvPr/>
        </p:nvSpPr>
        <p:spPr>
          <a:xfrm>
            <a:off x="593689" y="4566333"/>
            <a:ext cx="1712392" cy="400110"/>
          </a:xfrm>
          <a:prstGeom prst="rect">
            <a:avLst/>
          </a:prstGeom>
          <a:noFill/>
        </p:spPr>
        <p:txBody>
          <a:bodyPr wrap="square" rtlCol="0">
            <a:spAutoFit/>
          </a:bodyPr>
          <a:lstStyle/>
          <a:p>
            <a:r>
              <a:rPr lang="en-US" sz="2000" b="1" dirty="0">
                <a:latin typeface="+mj-lt"/>
              </a:rPr>
              <a:t>Teenagers</a:t>
            </a:r>
          </a:p>
        </p:txBody>
      </p:sp>
      <p:sp>
        <p:nvSpPr>
          <p:cNvPr id="17" name="Arc 16">
            <a:extLst>
              <a:ext uri="{FF2B5EF4-FFF2-40B4-BE49-F238E27FC236}">
                <a16:creationId xmlns:a16="http://schemas.microsoft.com/office/drawing/2014/main" id="{B70A01B0-B2F5-EF42-A9B5-37374656A20C}"/>
              </a:ext>
            </a:extLst>
          </p:cNvPr>
          <p:cNvSpPr/>
          <p:nvPr/>
        </p:nvSpPr>
        <p:spPr>
          <a:xfrm rot="10610890">
            <a:off x="6749803" y="4999426"/>
            <a:ext cx="1212215" cy="452366"/>
          </a:xfrm>
          <a:prstGeom prst="arc">
            <a:avLst>
              <a:gd name="adj1" fmla="val 11340120"/>
              <a:gd name="adj2" fmla="val 20761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1DE9D4CA-C23E-224D-AB3B-08D10EB8AEE3}"/>
              </a:ext>
            </a:extLst>
          </p:cNvPr>
          <p:cNvSpPr/>
          <p:nvPr/>
        </p:nvSpPr>
        <p:spPr>
          <a:xfrm rot="10800000">
            <a:off x="3132083" y="5468667"/>
            <a:ext cx="1608175" cy="452366"/>
          </a:xfrm>
          <a:prstGeom prst="arc">
            <a:avLst>
              <a:gd name="adj1" fmla="val 11340120"/>
              <a:gd name="adj2" fmla="val 20761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ED459FAF-D89A-F24D-A96B-ABBBD2FB0525}"/>
              </a:ext>
            </a:extLst>
          </p:cNvPr>
          <p:cNvSpPr/>
          <p:nvPr/>
        </p:nvSpPr>
        <p:spPr>
          <a:xfrm rot="2116092">
            <a:off x="8383683" y="1667633"/>
            <a:ext cx="1212215" cy="452366"/>
          </a:xfrm>
          <a:prstGeom prst="arc">
            <a:avLst>
              <a:gd name="adj1" fmla="val 11340120"/>
              <a:gd name="adj2" fmla="val 20761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F0638113-DEC0-5C48-B536-4F6D74AFE8E4}"/>
              </a:ext>
            </a:extLst>
          </p:cNvPr>
          <p:cNvSpPr/>
          <p:nvPr/>
        </p:nvSpPr>
        <p:spPr>
          <a:xfrm rot="7042843">
            <a:off x="9444283" y="3837956"/>
            <a:ext cx="1212216" cy="452366"/>
          </a:xfrm>
          <a:prstGeom prst="arc">
            <a:avLst>
              <a:gd name="adj1" fmla="val 11340120"/>
              <a:gd name="adj2" fmla="val 20761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2914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396534" y="1784693"/>
            <a:ext cx="4498848" cy="358444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t>Children need </a:t>
            </a:r>
            <a:r>
              <a:rPr lang="en-US" sz="2400" b="1" u="sng" dirty="0"/>
              <a:t>security</a:t>
            </a:r>
          </a:p>
          <a:p>
            <a:pPr marL="0" lvl="0" indent="0">
              <a:buNone/>
            </a:pPr>
            <a:endParaRPr lang="en-US" sz="2400" b="1" u="sng" dirty="0"/>
          </a:p>
          <a:p>
            <a:pPr marL="0" lvl="0" indent="0">
              <a:buNone/>
            </a:pPr>
            <a:r>
              <a:rPr lang="en-US" sz="2400" dirty="0"/>
              <a:t>When children feel safe from harm and secure, they learn to trust other people. We make children feel safe by meeting their basic needs and by showing them that we love them and providing them with a safe space to live and play. </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descr="Two people sitting at a table&#10;&#10;Description automatically generated">
            <a:extLst>
              <a:ext uri="{FF2B5EF4-FFF2-40B4-BE49-F238E27FC236}">
                <a16:creationId xmlns:a16="http://schemas.microsoft.com/office/drawing/2014/main" id="{1B8F6402-96B9-418C-A370-D479CADF2F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370" r="-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8240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301752" y="1549591"/>
            <a:ext cx="4498848" cy="3584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t>Children need s</a:t>
            </a:r>
            <a:r>
              <a:rPr lang="en-US" sz="2400" b="1" u="sng" dirty="0"/>
              <a:t>tability </a:t>
            </a:r>
          </a:p>
          <a:p>
            <a:pPr marL="0" lvl="0" indent="0">
              <a:buNone/>
            </a:pPr>
            <a:endParaRPr lang="en-US" sz="2400" dirty="0"/>
          </a:p>
          <a:p>
            <a:pPr marL="0" lvl="0" indent="0">
              <a:buNone/>
            </a:pPr>
            <a:r>
              <a:rPr lang="en-US" sz="2400" dirty="0"/>
              <a:t>Children benefit from a life that is predictable and consistent. When children have stability, they are able to develop positive emotional health. We provide children with stability by having consistent relationships (with parents, grandparents, adult carers, friends and family), routines and daily structures, and a place to call home. </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descr="A picture containing person, man, indoor&#10;&#10;Description automatically generated">
            <a:extLst>
              <a:ext uri="{FF2B5EF4-FFF2-40B4-BE49-F238E27FC236}">
                <a16:creationId xmlns:a16="http://schemas.microsoft.com/office/drawing/2014/main" id="{ACEF4860-5486-48DA-A11E-2118E942A2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3501" r="2"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6480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420624" y="1636776"/>
            <a:ext cx="4498848" cy="35844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2400" b="1" dirty="0"/>
              <a:t>Children need </a:t>
            </a:r>
            <a:r>
              <a:rPr lang="en-US" sz="2400" b="1" u="sng" dirty="0"/>
              <a:t>happiness  </a:t>
            </a:r>
          </a:p>
          <a:p>
            <a:pPr marL="0" lvl="0" indent="0">
              <a:buNone/>
            </a:pPr>
            <a:endParaRPr lang="en-US" sz="2400" dirty="0"/>
          </a:p>
          <a:p>
            <a:pPr marL="0" lvl="0" indent="0">
              <a:buNone/>
            </a:pPr>
            <a:r>
              <a:rPr lang="en-US" sz="2400" dirty="0"/>
              <a:t>Happiness is a positive emotional state of wellbeing, feeling contentment, joy and pleasure. Happiness for children can come in many forms and is supported by positive relationships, opportunities for play, having positive experiences, freedom to explore and security to be comforted in times of need. </a:t>
            </a:r>
          </a:p>
        </p:txBody>
      </p:sp>
      <p:sp>
        <p:nvSpPr>
          <p:cNvPr id="4" name="Footer Placeholder 3"/>
          <p:cNvSpPr>
            <a:spLocks noGrp="1"/>
          </p:cNvSpPr>
          <p:nvPr>
            <p:ph type="ftr" sz="quarter" idx="11"/>
          </p:nvPr>
        </p:nvSpPr>
        <p:spPr>
          <a:xfrm>
            <a:off x="1901952" y="6356350"/>
            <a:ext cx="3017520" cy="365125"/>
          </a:xfrm>
        </p:spPr>
        <p:txBody>
          <a:bodyPr vert="horz" lIns="91440" tIns="45720" rIns="91440" bIns="45720" rtlCol="0" anchor="ctr">
            <a:normAutofit/>
          </a:bodyPr>
          <a:lstStyle/>
          <a:p>
            <a:pPr algn="r">
              <a:spcAft>
                <a:spcPts val="600"/>
              </a:spcAft>
              <a:defRPr/>
            </a:pPr>
            <a:r>
              <a:rPr lang="en-US" kern="1200">
                <a:solidFill>
                  <a:schemeClr val="tx1">
                    <a:lumMod val="50000"/>
                    <a:lumOff val="50000"/>
                  </a:schemeClr>
                </a:solidFill>
                <a:latin typeface="Calibri" panose="020F0502020204030204"/>
                <a:ea typeface="+mn-ea"/>
                <a:cs typeface="+mn-cs"/>
              </a:rPr>
              <a:t>rshp.scot</a:t>
            </a:r>
          </a:p>
        </p:txBody>
      </p:sp>
      <p:pic>
        <p:nvPicPr>
          <p:cNvPr id="3" name="Picture 2" descr="A picture containing person, tree, outdoor, cellphone&#10;&#10;Description automatically generated">
            <a:extLst>
              <a:ext uri="{FF2B5EF4-FFF2-40B4-BE49-F238E27FC236}">
                <a16:creationId xmlns:a16="http://schemas.microsoft.com/office/drawing/2014/main" id="{9A67861C-8492-4AC4-8048-E2D015415B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624" r="21373"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016314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Widescreen</PresentationFormat>
  <Paragraphs>61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Being a parent/carer: Important things about child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parent/carer: Important things about child development </dc:title>
  <dc:creator>Colin Morrison</dc:creator>
  <cp:lastModifiedBy>Colin Morrison</cp:lastModifiedBy>
  <cp:revision>1</cp:revision>
  <dcterms:created xsi:type="dcterms:W3CDTF">2020-06-19T07:38:10Z</dcterms:created>
  <dcterms:modified xsi:type="dcterms:W3CDTF">2020-06-19T07:40:46Z</dcterms:modified>
</cp:coreProperties>
</file>