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5"/>
  </p:notesMasterIdLst>
  <p:sldIdLst>
    <p:sldId id="256" r:id="rId2"/>
    <p:sldId id="290" r:id="rId3"/>
    <p:sldId id="291" r:id="rId4"/>
    <p:sldId id="292" r:id="rId5"/>
    <p:sldId id="293" r:id="rId6"/>
    <p:sldId id="294" r:id="rId7"/>
    <p:sldId id="295" r:id="rId8"/>
    <p:sldId id="288" r:id="rId9"/>
    <p:sldId id="296" r:id="rId10"/>
    <p:sldId id="297" r:id="rId11"/>
    <p:sldId id="298" r:id="rId12"/>
    <p:sldId id="299" r:id="rId13"/>
    <p:sldId id="272" r:id="rId14"/>
    <p:sldId id="289" r:id="rId15"/>
    <p:sldId id="273" r:id="rId16"/>
    <p:sldId id="300" r:id="rId17"/>
    <p:sldId id="274" r:id="rId18"/>
    <p:sldId id="275" r:id="rId19"/>
    <p:sldId id="301" r:id="rId20"/>
    <p:sldId id="276" r:id="rId21"/>
    <p:sldId id="277" r:id="rId22"/>
    <p:sldId id="278" r:id="rId23"/>
    <p:sldId id="287" r:id="rId24"/>
    <p:sldId id="279" r:id="rId25"/>
    <p:sldId id="280" r:id="rId26"/>
    <p:sldId id="281" r:id="rId27"/>
    <p:sldId id="283" r:id="rId28"/>
    <p:sldId id="282" r:id="rId29"/>
    <p:sldId id="284" r:id="rId30"/>
    <p:sldId id="286" r:id="rId31"/>
    <p:sldId id="302" r:id="rId32"/>
    <p:sldId id="269"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422"/>
  </p:normalViewPr>
  <p:slideViewPr>
    <p:cSldViewPr snapToGrid="0" snapToObjects="1">
      <p:cViewPr varScale="1">
        <p:scale>
          <a:sx n="51" d="100"/>
          <a:sy n="51" d="100"/>
        </p:scale>
        <p:origin x="1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08068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F0F7F-A767-6F44-8124-CE485D4C9FEB}" type="slidenum">
              <a:rPr lang="en-US" smtClean="0"/>
              <a:t>18</a:t>
            </a:fld>
            <a:endParaRPr lang="en-US"/>
          </a:p>
        </p:txBody>
      </p:sp>
    </p:spTree>
    <p:extLst>
      <p:ext uri="{BB962C8B-B14F-4D97-AF65-F5344CB8AC3E}">
        <p14:creationId xmlns:p14="http://schemas.microsoft.com/office/powerpoint/2010/main" val="1388505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F0F7F-A767-6F44-8124-CE485D4C9FEB}" type="slidenum">
              <a:rPr lang="en-US" smtClean="0"/>
              <a:t>19</a:t>
            </a:fld>
            <a:endParaRPr lang="en-US"/>
          </a:p>
        </p:txBody>
      </p:sp>
    </p:spTree>
    <p:extLst>
      <p:ext uri="{BB962C8B-B14F-4D97-AF65-F5344CB8AC3E}">
        <p14:creationId xmlns:p14="http://schemas.microsoft.com/office/powerpoint/2010/main" val="409216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20</a:t>
            </a:fld>
            <a:endParaRPr lang="en-US"/>
          </a:p>
        </p:txBody>
      </p:sp>
    </p:spTree>
    <p:extLst>
      <p:ext uri="{BB962C8B-B14F-4D97-AF65-F5344CB8AC3E}">
        <p14:creationId xmlns:p14="http://schemas.microsoft.com/office/powerpoint/2010/main" val="3944371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21</a:t>
            </a:fld>
            <a:endParaRPr lang="en-US"/>
          </a:p>
        </p:txBody>
      </p:sp>
    </p:spTree>
    <p:extLst>
      <p:ext uri="{BB962C8B-B14F-4D97-AF65-F5344CB8AC3E}">
        <p14:creationId xmlns:p14="http://schemas.microsoft.com/office/powerpoint/2010/main" val="820913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22</a:t>
            </a:fld>
            <a:endParaRPr lang="en-US"/>
          </a:p>
        </p:txBody>
      </p:sp>
    </p:spTree>
    <p:extLst>
      <p:ext uri="{BB962C8B-B14F-4D97-AF65-F5344CB8AC3E}">
        <p14:creationId xmlns:p14="http://schemas.microsoft.com/office/powerpoint/2010/main" val="1764044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F0F7F-A767-6F44-8124-CE485D4C9FEB}" type="slidenum">
              <a:rPr lang="en-US" smtClean="0"/>
              <a:t>24</a:t>
            </a:fld>
            <a:endParaRPr lang="en-US"/>
          </a:p>
        </p:txBody>
      </p:sp>
    </p:spTree>
    <p:extLst>
      <p:ext uri="{BB962C8B-B14F-4D97-AF65-F5344CB8AC3E}">
        <p14:creationId xmlns:p14="http://schemas.microsoft.com/office/powerpoint/2010/main" val="2491970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25</a:t>
            </a:fld>
            <a:endParaRPr lang="en-US"/>
          </a:p>
        </p:txBody>
      </p:sp>
    </p:spTree>
    <p:extLst>
      <p:ext uri="{BB962C8B-B14F-4D97-AF65-F5344CB8AC3E}">
        <p14:creationId xmlns:p14="http://schemas.microsoft.com/office/powerpoint/2010/main" val="100874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Nearly all babies are born this way but some babies can’t be born like this and a doctor has to make an opening in the mummy’s tummy to lift the baby out – this is called a Caesarean.</a:t>
            </a:r>
            <a:r>
              <a:rPr lang="en-GB" dirty="0">
                <a:effectLst/>
              </a:rPr>
              <a:t> </a:t>
            </a:r>
            <a:endParaRPr lang="en-US" dirty="0"/>
          </a:p>
        </p:txBody>
      </p:sp>
      <p:sp>
        <p:nvSpPr>
          <p:cNvPr id="4" name="Slide Number Placeholder 3"/>
          <p:cNvSpPr>
            <a:spLocks noGrp="1"/>
          </p:cNvSpPr>
          <p:nvPr>
            <p:ph type="sldNum" sz="quarter" idx="10"/>
          </p:nvPr>
        </p:nvSpPr>
        <p:spPr/>
        <p:txBody>
          <a:bodyPr/>
          <a:lstStyle/>
          <a:p>
            <a:fld id="{D1FF0F7F-A767-6F44-8124-CE485D4C9FEB}" type="slidenum">
              <a:rPr lang="en-US" smtClean="0"/>
              <a:t>26</a:t>
            </a:fld>
            <a:endParaRPr lang="en-US"/>
          </a:p>
        </p:txBody>
      </p:sp>
    </p:spTree>
    <p:extLst>
      <p:ext uri="{BB962C8B-B14F-4D97-AF65-F5344CB8AC3E}">
        <p14:creationId xmlns:p14="http://schemas.microsoft.com/office/powerpoint/2010/main" val="2566239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27</a:t>
            </a:fld>
            <a:endParaRPr lang="en-US"/>
          </a:p>
        </p:txBody>
      </p:sp>
    </p:spTree>
    <p:extLst>
      <p:ext uri="{BB962C8B-B14F-4D97-AF65-F5344CB8AC3E}">
        <p14:creationId xmlns:p14="http://schemas.microsoft.com/office/powerpoint/2010/main" val="3407248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F0F7F-A767-6F44-8124-CE485D4C9FEB}" type="slidenum">
              <a:rPr lang="en-US" smtClean="0"/>
              <a:t>28</a:t>
            </a:fld>
            <a:endParaRPr lang="en-US"/>
          </a:p>
        </p:txBody>
      </p:sp>
    </p:spTree>
    <p:extLst>
      <p:ext uri="{BB962C8B-B14F-4D97-AF65-F5344CB8AC3E}">
        <p14:creationId xmlns:p14="http://schemas.microsoft.com/office/powerpoint/2010/main" val="361156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9</a:t>
            </a:fld>
            <a:endParaRPr lang="en-US"/>
          </a:p>
        </p:txBody>
      </p:sp>
    </p:spTree>
    <p:extLst>
      <p:ext uri="{BB962C8B-B14F-4D97-AF65-F5344CB8AC3E}">
        <p14:creationId xmlns:p14="http://schemas.microsoft.com/office/powerpoint/2010/main" val="2603701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29</a:t>
            </a:fld>
            <a:endParaRPr lang="en-US"/>
          </a:p>
        </p:txBody>
      </p:sp>
    </p:spTree>
    <p:extLst>
      <p:ext uri="{BB962C8B-B14F-4D97-AF65-F5344CB8AC3E}">
        <p14:creationId xmlns:p14="http://schemas.microsoft.com/office/powerpoint/2010/main" val="138436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30</a:t>
            </a:fld>
            <a:endParaRPr lang="en-US"/>
          </a:p>
        </p:txBody>
      </p:sp>
    </p:spTree>
    <p:extLst>
      <p:ext uri="{BB962C8B-B14F-4D97-AF65-F5344CB8AC3E}">
        <p14:creationId xmlns:p14="http://schemas.microsoft.com/office/powerpoint/2010/main" val="1886352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F0F7F-A767-6F44-8124-CE485D4C9FEB}" type="slidenum">
              <a:rPr lang="en-US" smtClean="0"/>
              <a:t>32</a:t>
            </a:fld>
            <a:endParaRPr lang="en-US"/>
          </a:p>
        </p:txBody>
      </p:sp>
    </p:spTree>
    <p:extLst>
      <p:ext uri="{BB962C8B-B14F-4D97-AF65-F5344CB8AC3E}">
        <p14:creationId xmlns:p14="http://schemas.microsoft.com/office/powerpoint/2010/main" val="1376942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33</a:t>
            </a:fld>
            <a:endParaRPr lang="en-US"/>
          </a:p>
        </p:txBody>
      </p:sp>
    </p:spTree>
    <p:extLst>
      <p:ext uri="{BB962C8B-B14F-4D97-AF65-F5344CB8AC3E}">
        <p14:creationId xmlns:p14="http://schemas.microsoft.com/office/powerpoint/2010/main" val="191295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10</a:t>
            </a:fld>
            <a:endParaRPr lang="en-US"/>
          </a:p>
        </p:txBody>
      </p:sp>
    </p:spTree>
    <p:extLst>
      <p:ext uri="{BB962C8B-B14F-4D97-AF65-F5344CB8AC3E}">
        <p14:creationId xmlns:p14="http://schemas.microsoft.com/office/powerpoint/2010/main" val="103730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11</a:t>
            </a:fld>
            <a:endParaRPr lang="en-US"/>
          </a:p>
        </p:txBody>
      </p:sp>
    </p:spTree>
    <p:extLst>
      <p:ext uri="{BB962C8B-B14F-4D97-AF65-F5344CB8AC3E}">
        <p14:creationId xmlns:p14="http://schemas.microsoft.com/office/powerpoint/2010/main" val="425073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12</a:t>
            </a:fld>
            <a:endParaRPr lang="en-US"/>
          </a:p>
        </p:txBody>
      </p:sp>
    </p:spTree>
    <p:extLst>
      <p:ext uri="{BB962C8B-B14F-4D97-AF65-F5344CB8AC3E}">
        <p14:creationId xmlns:p14="http://schemas.microsoft.com/office/powerpoint/2010/main" val="147494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13</a:t>
            </a:fld>
            <a:endParaRPr lang="en-US"/>
          </a:p>
        </p:txBody>
      </p:sp>
    </p:spTree>
    <p:extLst>
      <p:ext uri="{BB962C8B-B14F-4D97-AF65-F5344CB8AC3E}">
        <p14:creationId xmlns:p14="http://schemas.microsoft.com/office/powerpoint/2010/main" val="90609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F0F7F-A767-6F44-8124-CE485D4C9FEB}" type="slidenum">
              <a:rPr lang="en-US" smtClean="0"/>
              <a:t>15</a:t>
            </a:fld>
            <a:endParaRPr lang="en-US"/>
          </a:p>
        </p:txBody>
      </p:sp>
    </p:spTree>
    <p:extLst>
      <p:ext uri="{BB962C8B-B14F-4D97-AF65-F5344CB8AC3E}">
        <p14:creationId xmlns:p14="http://schemas.microsoft.com/office/powerpoint/2010/main" val="277855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F0F7F-A767-6F44-8124-CE485D4C9FEB}" type="slidenum">
              <a:rPr lang="en-US" smtClean="0"/>
              <a:t>16</a:t>
            </a:fld>
            <a:endParaRPr lang="en-US"/>
          </a:p>
        </p:txBody>
      </p:sp>
    </p:spTree>
    <p:extLst>
      <p:ext uri="{BB962C8B-B14F-4D97-AF65-F5344CB8AC3E}">
        <p14:creationId xmlns:p14="http://schemas.microsoft.com/office/powerpoint/2010/main" val="44987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17</a:t>
            </a:fld>
            <a:endParaRPr lang="en-US"/>
          </a:p>
        </p:txBody>
      </p:sp>
    </p:spTree>
    <p:extLst>
      <p:ext uri="{BB962C8B-B14F-4D97-AF65-F5344CB8AC3E}">
        <p14:creationId xmlns:p14="http://schemas.microsoft.com/office/powerpoint/2010/main" val="191428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A149AE-7D95-F74C-9B7D-36166DD5CC88}" type="datetime1">
              <a:rPr lang="en-GB" smtClean="0"/>
              <a:t>29/11/2023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72973-F7D8-D845-AD23-1F6A670EA828}" type="datetime1">
              <a:rPr lang="en-GB" smtClean="0"/>
              <a:t>29/11/2023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B4C78-2DA0-FC41-8BA3-A5BD75F1E745}" type="datetime1">
              <a:rPr lang="en-GB" smtClean="0"/>
              <a:t>29/11/2023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558492-2E88-5048-833F-B53696EDF9B5}" type="datetime1">
              <a:rPr lang="en-GB" smtClean="0"/>
              <a:t>29/11/2023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2E94-AF6B-BF4A-B971-A25B67602933}" type="datetime1">
              <a:rPr lang="en-GB" smtClean="0"/>
              <a:t>29/11/2023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EF953A-519C-F44D-9408-289F7F3CA86A}" type="datetime1">
              <a:rPr lang="en-GB" smtClean="0"/>
              <a:t>29/11/2023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FC0C52-5F77-224E-BD5F-E5AA543E5213}" type="datetime1">
              <a:rPr lang="en-GB" smtClean="0"/>
              <a:t>29/11/2023</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AC1A9-B699-C842-8A5C-87B7FE1657B0}" type="datetime1">
              <a:rPr lang="en-GB" smtClean="0"/>
              <a:t>29/11/2023</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430A4-8E30-D146-AFBD-E94959574EC2}" type="datetime1">
              <a:rPr lang="en-GB" smtClean="0"/>
              <a:t>29/11/2023</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28B51C-564F-A54A-BDE4-EB9AF9D26DCB}" type="datetime1">
              <a:rPr lang="en-GB" smtClean="0"/>
              <a:t>29/11/2023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33F992-DF56-0743-ACDC-15204376186C}" type="datetime1">
              <a:rPr lang="en-GB" smtClean="0"/>
              <a:t>29/11/2023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3DCB7-2B0F-B74E-8D99-13543E50BC0A}" type="datetime1">
              <a:rPr lang="en-GB" smtClean="0"/>
              <a:t>29/11/2023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9190" y="773507"/>
            <a:ext cx="7533620" cy="1837405"/>
          </a:xfrm>
        </p:spPr>
        <p:txBody>
          <a:bodyPr>
            <a:normAutofit/>
          </a:bodyPr>
          <a:lstStyle/>
          <a:p>
            <a:r>
              <a:rPr lang="en-GB" sz="4400" b="1" dirty="0"/>
              <a:t>How human life begins, pregnancy and birth</a:t>
            </a:r>
            <a:r>
              <a:rPr lang="en-GB" sz="4400" dirty="0"/>
              <a:t> </a:t>
            </a:r>
            <a:endParaRPr lang="en-US" sz="4400" dirty="0">
              <a:latin typeface="Futura Medium" charset="0"/>
              <a:ea typeface="Futura Medium" charset="0"/>
              <a:cs typeface="Futura Medium" charset="0"/>
            </a:endParaRPr>
          </a:p>
        </p:txBody>
      </p:sp>
      <p:sp>
        <p:nvSpPr>
          <p:cNvPr id="6" name="Footer Placeholder 5"/>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7" name="Subtitle 6">
            <a:extLst>
              <a:ext uri="{FF2B5EF4-FFF2-40B4-BE49-F238E27FC236}">
                <a16:creationId xmlns:a16="http://schemas.microsoft.com/office/drawing/2014/main" id="{89034169-8FFC-443D-A4AA-073C93DA47DB}"/>
              </a:ext>
            </a:extLst>
          </p:cNvPr>
          <p:cNvSpPr>
            <a:spLocks noGrp="1"/>
          </p:cNvSpPr>
          <p:nvPr>
            <p:ph type="subTitle" idx="1"/>
          </p:nvPr>
        </p:nvSpPr>
        <p:spPr>
          <a:xfrm>
            <a:off x="2624394" y="3037505"/>
            <a:ext cx="7378750" cy="3046988"/>
          </a:xfrm>
          <a:prstGeom prst="rect">
            <a:avLst/>
          </a:prstGeom>
        </p:spPr>
        <p:txBody>
          <a:bodyPr wrap="square">
            <a:spAutoFit/>
          </a:bodyPr>
          <a:lstStyle/>
          <a:p>
            <a:pPr marL="342900" lvl="0" indent="-342900" algn="l">
              <a:lnSpc>
                <a:spcPct val="100000"/>
              </a:lnSpc>
              <a:spcBef>
                <a:spcPts val="0"/>
              </a:spcBef>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I can explain how human life begins, what pregnancy is and how a baby is born.</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0000"/>
              </a:lnSpc>
              <a:spcBef>
                <a:spcPts val="0"/>
              </a:spcBef>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I know, understand and can discuss some of a baby’s basic needs such as feeding, changing, washing, cuddling and sleeping.</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0000"/>
              </a:lnSpc>
              <a:spcBef>
                <a:spcPts val="0"/>
              </a:spcBef>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I can demonstrate some basic skills needed to look after a baby.</a:t>
            </a:r>
            <a:endParaRPr lang="en-GB" dirty="0">
              <a:effectLst/>
              <a:latin typeface="Calibri" panose="020F0502020204030204" pitchFamily="34" charset="0"/>
              <a:ea typeface="Calibri" panose="020F0502020204030204" pitchFamily="34" charset="0"/>
              <a:cs typeface="Arial" panose="020B0604020202020204" pitchFamily="34" charset="0"/>
            </a:endParaRPr>
          </a:p>
          <a:p>
            <a:pPr algn="l">
              <a:lnSpc>
                <a:spcPct val="100000"/>
              </a:lnSpc>
              <a:spcBef>
                <a:spcPts val="0"/>
              </a:spcBef>
            </a:pPr>
            <a:endParaRPr lang="en-GB" dirty="0"/>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1575881" y="1758699"/>
            <a:ext cx="4955548" cy="1815882"/>
          </a:xfrm>
          <a:prstGeom prst="rect">
            <a:avLst/>
          </a:prstGeom>
        </p:spPr>
        <p:txBody>
          <a:bodyPr wrap="square">
            <a:spAutoFit/>
          </a:bodyPr>
          <a:lstStyle/>
          <a:p>
            <a:r>
              <a:rPr lang="en-GB" sz="2800" dirty="0"/>
              <a:t>A woman’s eggs are inside her body, a part called the ovaries. Every month a woman releases an egg.</a:t>
            </a:r>
            <a:endParaRPr lang="en-US" sz="2800" dirty="0"/>
          </a:p>
        </p:txBody>
      </p:sp>
      <p:pic>
        <p:nvPicPr>
          <p:cNvPr id="14" name="Picture 13">
            <a:extLst>
              <a:ext uri="{FF2B5EF4-FFF2-40B4-BE49-F238E27FC236}">
                <a16:creationId xmlns:a16="http://schemas.microsoft.com/office/drawing/2014/main" id="{5256C7EE-1A8E-E94E-8848-9A2852DD1F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7600" y="657679"/>
            <a:ext cx="5698671" cy="5698671"/>
          </a:xfrm>
          <a:prstGeom prst="rect">
            <a:avLst/>
          </a:prstGeom>
        </p:spPr>
      </p:pic>
      <p:cxnSp>
        <p:nvCxnSpPr>
          <p:cNvPr id="15" name="Straight Connector 14">
            <a:extLst>
              <a:ext uri="{FF2B5EF4-FFF2-40B4-BE49-F238E27FC236}">
                <a16:creationId xmlns:a16="http://schemas.microsoft.com/office/drawing/2014/main" id="{339D366C-6384-5949-8C04-512E37280A70}"/>
              </a:ext>
            </a:extLst>
          </p:cNvPr>
          <p:cNvCxnSpPr>
            <a:cxnSpLocks/>
          </p:cNvCxnSpPr>
          <p:nvPr/>
        </p:nvCxnSpPr>
        <p:spPr>
          <a:xfrm flipH="1">
            <a:off x="7707086" y="2312584"/>
            <a:ext cx="1338943" cy="1034773"/>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89255E3-E47E-6247-8CC9-07999105E381}"/>
              </a:ext>
            </a:extLst>
          </p:cNvPr>
          <p:cNvCxnSpPr>
            <a:cxnSpLocks/>
          </p:cNvCxnSpPr>
          <p:nvPr/>
        </p:nvCxnSpPr>
        <p:spPr>
          <a:xfrm flipH="1" flipV="1">
            <a:off x="7710436" y="3790748"/>
            <a:ext cx="1413886" cy="560612"/>
          </a:xfrm>
          <a:prstGeom prst="line">
            <a:avLst/>
          </a:prstGeom>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4F31CA01-F749-CA49-8F79-2C72DFB5F3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0176" y="-81643"/>
            <a:ext cx="3532414" cy="6858000"/>
          </a:xfrm>
          <a:prstGeom prst="rect">
            <a:avLst/>
          </a:prstGeom>
        </p:spPr>
      </p:pic>
    </p:spTree>
    <p:extLst>
      <p:ext uri="{BB962C8B-B14F-4D97-AF65-F5344CB8AC3E}">
        <p14:creationId xmlns:p14="http://schemas.microsoft.com/office/powerpoint/2010/main" val="283779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1336443" y="1909508"/>
            <a:ext cx="4793473" cy="1815882"/>
          </a:xfrm>
          <a:prstGeom prst="rect">
            <a:avLst/>
          </a:prstGeom>
        </p:spPr>
        <p:txBody>
          <a:bodyPr wrap="square">
            <a:spAutoFit/>
          </a:bodyPr>
          <a:lstStyle/>
          <a:p>
            <a:r>
              <a:rPr lang="en-GB" sz="2800" dirty="0"/>
              <a:t>A man’s sperm is made in his testicles which are inside the bag of skin that hangs behind his penis.</a:t>
            </a:r>
            <a:endParaRPr lang="en-US" sz="2800" dirty="0"/>
          </a:p>
        </p:txBody>
      </p:sp>
      <p:cxnSp>
        <p:nvCxnSpPr>
          <p:cNvPr id="11" name="Straight Connector 10">
            <a:extLst>
              <a:ext uri="{FF2B5EF4-FFF2-40B4-BE49-F238E27FC236}">
                <a16:creationId xmlns:a16="http://schemas.microsoft.com/office/drawing/2014/main" id="{50078908-8ADA-D74C-B492-BB42FECDE8DF}"/>
              </a:ext>
            </a:extLst>
          </p:cNvPr>
          <p:cNvCxnSpPr>
            <a:cxnSpLocks/>
          </p:cNvCxnSpPr>
          <p:nvPr/>
        </p:nvCxnSpPr>
        <p:spPr>
          <a:xfrm flipH="1">
            <a:off x="7788729" y="2312584"/>
            <a:ext cx="1257301" cy="1491973"/>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FB669CB-B974-B441-91B2-8F22993DA808}"/>
              </a:ext>
            </a:extLst>
          </p:cNvPr>
          <p:cNvCxnSpPr>
            <a:cxnSpLocks/>
          </p:cNvCxnSpPr>
          <p:nvPr/>
        </p:nvCxnSpPr>
        <p:spPr>
          <a:xfrm flipH="1" flipV="1">
            <a:off x="7870372" y="4351360"/>
            <a:ext cx="1747158" cy="481898"/>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20E8A9B9-5C25-BF4B-9C4C-C23371DF94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02"/>
          <a:stretch/>
        </p:blipFill>
        <p:spPr>
          <a:xfrm>
            <a:off x="6874330" y="0"/>
            <a:ext cx="1796142" cy="6858000"/>
          </a:xfrm>
          <a:prstGeom prst="rect">
            <a:avLst/>
          </a:prstGeom>
        </p:spPr>
      </p:pic>
      <p:pic>
        <p:nvPicPr>
          <p:cNvPr id="13" name="Picture 12">
            <a:extLst>
              <a:ext uri="{FF2B5EF4-FFF2-40B4-BE49-F238E27FC236}">
                <a16:creationId xmlns:a16="http://schemas.microsoft.com/office/drawing/2014/main" id="{55B3B67D-C190-944D-892C-09ECBF02B2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376557" y="1458978"/>
            <a:ext cx="4261757" cy="4261757"/>
          </a:xfrm>
          <a:prstGeom prst="rect">
            <a:avLst/>
          </a:prstGeom>
        </p:spPr>
      </p:pic>
      <p:pic>
        <p:nvPicPr>
          <p:cNvPr id="15" name="Picture 14">
            <a:extLst>
              <a:ext uri="{FF2B5EF4-FFF2-40B4-BE49-F238E27FC236}">
                <a16:creationId xmlns:a16="http://schemas.microsoft.com/office/drawing/2014/main" id="{9CB6A7EA-33C5-5E47-A4E5-D55026E869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0444" y="3725390"/>
            <a:ext cx="901422" cy="901422"/>
          </a:xfrm>
          <a:prstGeom prst="rect">
            <a:avLst/>
          </a:prstGeom>
        </p:spPr>
      </p:pic>
    </p:spTree>
    <p:extLst>
      <p:ext uri="{BB962C8B-B14F-4D97-AF65-F5344CB8AC3E}">
        <p14:creationId xmlns:p14="http://schemas.microsoft.com/office/powerpoint/2010/main" val="165120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936724" y="1385508"/>
            <a:ext cx="5159276" cy="1815882"/>
          </a:xfrm>
          <a:prstGeom prst="rect">
            <a:avLst/>
          </a:prstGeom>
        </p:spPr>
        <p:txBody>
          <a:bodyPr wrap="square">
            <a:spAutoFit/>
          </a:bodyPr>
          <a:lstStyle/>
          <a:p>
            <a:r>
              <a:rPr lang="en-GB" sz="2800" dirty="0"/>
              <a:t>When the egg and the sperm come together they can start a baby. This is called fertilisation. </a:t>
            </a:r>
          </a:p>
          <a:p>
            <a:endParaRPr lang="en-GB" sz="2800" dirty="0"/>
          </a:p>
        </p:txBody>
      </p:sp>
      <p:pic>
        <p:nvPicPr>
          <p:cNvPr id="5" name="Picture 4">
            <a:extLst>
              <a:ext uri="{FF2B5EF4-FFF2-40B4-BE49-F238E27FC236}">
                <a16:creationId xmlns:a16="http://schemas.microsoft.com/office/drawing/2014/main" id="{67D92D2D-3187-47DF-BDD5-2D1981D861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4969" y="1385508"/>
            <a:ext cx="5400153" cy="3600102"/>
          </a:xfrm>
          <a:prstGeom prst="rect">
            <a:avLst/>
          </a:prstGeom>
        </p:spPr>
      </p:pic>
    </p:spTree>
    <p:extLst>
      <p:ext uri="{BB962C8B-B14F-4D97-AF65-F5344CB8AC3E}">
        <p14:creationId xmlns:p14="http://schemas.microsoft.com/office/powerpoint/2010/main" val="155415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1086255" y="1560605"/>
            <a:ext cx="5904689" cy="1200329"/>
          </a:xfrm>
          <a:prstGeom prst="rect">
            <a:avLst/>
          </a:prstGeom>
        </p:spPr>
        <p:txBody>
          <a:bodyPr wrap="square">
            <a:spAutoFit/>
          </a:bodyPr>
          <a:lstStyle/>
          <a:p>
            <a:r>
              <a:rPr lang="en-GB" sz="2400" dirty="0"/>
              <a:t>Once the egg and sperm meet, then the egg grows in a safe place called the womb. The woman will be pregnant for 9 months. </a:t>
            </a:r>
          </a:p>
        </p:txBody>
      </p:sp>
      <p:pic>
        <p:nvPicPr>
          <p:cNvPr id="6" name="Picture 5" descr="A person posing for the camera&#10;&#10;Description automatically generated">
            <a:extLst>
              <a:ext uri="{FF2B5EF4-FFF2-40B4-BE49-F238E27FC236}">
                <a16:creationId xmlns:a16="http://schemas.microsoft.com/office/drawing/2014/main" id="{B4F1B164-6BA8-4037-B3FC-425539D1DF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3695" y="0"/>
            <a:ext cx="3275409" cy="6858000"/>
          </a:xfrm>
          <a:prstGeom prst="rect">
            <a:avLst/>
          </a:prstGeom>
        </p:spPr>
      </p:pic>
    </p:spTree>
    <p:extLst>
      <p:ext uri="{BB962C8B-B14F-4D97-AF65-F5344CB8AC3E}">
        <p14:creationId xmlns:p14="http://schemas.microsoft.com/office/powerpoint/2010/main" val="273077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80FDC8-F154-4826-A19D-4DBE723CC246}"/>
              </a:ext>
            </a:extLst>
          </p:cNvPr>
          <p:cNvSpPr>
            <a:spLocks noGrp="1"/>
          </p:cNvSpPr>
          <p:nvPr>
            <p:ph idx="1"/>
          </p:nvPr>
        </p:nvSpPr>
        <p:spPr/>
        <p:txBody>
          <a:bodyPr>
            <a:normAutofit/>
          </a:bodyPr>
          <a:lstStyle/>
          <a:p>
            <a:pPr marL="0" indent="0">
              <a:buNone/>
            </a:pPr>
            <a:r>
              <a:rPr lang="en-GB" sz="6000" dirty="0"/>
              <a:t>Part 2</a:t>
            </a:r>
          </a:p>
          <a:p>
            <a:pPr marL="0" indent="0">
              <a:buNone/>
            </a:pPr>
            <a:r>
              <a:rPr lang="en-GB" sz="6000" dirty="0"/>
              <a:t>The baby grows - Pregnancy</a:t>
            </a:r>
          </a:p>
        </p:txBody>
      </p:sp>
      <p:sp>
        <p:nvSpPr>
          <p:cNvPr id="4" name="Footer Placeholder 3">
            <a:extLst>
              <a:ext uri="{FF2B5EF4-FFF2-40B4-BE49-F238E27FC236}">
                <a16:creationId xmlns:a16="http://schemas.microsoft.com/office/drawing/2014/main" id="{AAE465D4-D53F-4BBC-9463-4F9943170599}"/>
              </a:ext>
            </a:extLst>
          </p:cNvPr>
          <p:cNvSpPr>
            <a:spLocks noGrp="1"/>
          </p:cNvSpPr>
          <p:nvPr>
            <p:ph type="ftr" sz="quarter" idx="11"/>
          </p:nvPr>
        </p:nvSpPr>
        <p:spPr/>
        <p:txBody>
          <a:bodyPr/>
          <a:lstStyle/>
          <a:p>
            <a:r>
              <a:rPr lang="en-US"/>
              <a:t>rshp.scot</a:t>
            </a:r>
          </a:p>
        </p:txBody>
      </p:sp>
    </p:spTree>
    <p:extLst>
      <p:ext uri="{BB962C8B-B14F-4D97-AF65-F5344CB8AC3E}">
        <p14:creationId xmlns:p14="http://schemas.microsoft.com/office/powerpoint/2010/main" val="2428593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1716299" y="2091432"/>
            <a:ext cx="4227301" cy="1815882"/>
          </a:xfrm>
          <a:prstGeom prst="rect">
            <a:avLst/>
          </a:prstGeom>
        </p:spPr>
        <p:txBody>
          <a:bodyPr wrap="square">
            <a:spAutoFit/>
          </a:bodyPr>
          <a:lstStyle/>
          <a:p>
            <a:r>
              <a:rPr lang="en-GB" sz="2800" dirty="0"/>
              <a:t>A baby lives and grows inside the woman’s womb for 9 months. </a:t>
            </a:r>
          </a:p>
          <a:p>
            <a:endParaRPr lang="en-GB" sz="2800" dirty="0"/>
          </a:p>
        </p:txBody>
      </p:sp>
      <p:pic>
        <p:nvPicPr>
          <p:cNvPr id="6" name="Picture 5" descr="A person lying on a bed&#10;&#10;Description automatically generated">
            <a:extLst>
              <a:ext uri="{FF2B5EF4-FFF2-40B4-BE49-F238E27FC236}">
                <a16:creationId xmlns:a16="http://schemas.microsoft.com/office/drawing/2014/main" id="{DE80295E-927A-4482-9540-53DEF4EACD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4732" y="0"/>
            <a:ext cx="4561284" cy="6858000"/>
          </a:xfrm>
          <a:prstGeom prst="rect">
            <a:avLst/>
          </a:prstGeom>
        </p:spPr>
      </p:pic>
    </p:spTree>
    <p:extLst>
      <p:ext uri="{BB962C8B-B14F-4D97-AF65-F5344CB8AC3E}">
        <p14:creationId xmlns:p14="http://schemas.microsoft.com/office/powerpoint/2010/main" val="269825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850538" y="1001934"/>
            <a:ext cx="5355710" cy="3539430"/>
          </a:xfrm>
          <a:prstGeom prst="rect">
            <a:avLst/>
          </a:prstGeom>
        </p:spPr>
        <p:txBody>
          <a:bodyPr wrap="square">
            <a:spAutoFit/>
          </a:bodyPr>
          <a:lstStyle/>
          <a:p>
            <a:endParaRPr lang="en-GB" sz="2800" dirty="0"/>
          </a:p>
          <a:p>
            <a:r>
              <a:rPr lang="en-GB" sz="2800" dirty="0"/>
              <a:t>The baby and woman are connected by the umbilical cord that attaches to the baby to the mum. This is where your belly button is now. The baby gets everything it needs to grow through the cord. </a:t>
            </a:r>
            <a:endParaRPr lang="en-US" sz="2800" dirty="0"/>
          </a:p>
        </p:txBody>
      </p:sp>
      <p:pic>
        <p:nvPicPr>
          <p:cNvPr id="5" name="Picture 4" descr="A close up of a sign&#10;&#10;Description automatically generated">
            <a:extLst>
              <a:ext uri="{FF2B5EF4-FFF2-40B4-BE49-F238E27FC236}">
                <a16:creationId xmlns:a16="http://schemas.microsoft.com/office/drawing/2014/main" id="{A7F0CD83-6FB4-4E4B-8F20-4A225FC0E2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9749" y="1311965"/>
            <a:ext cx="5158981" cy="4437530"/>
          </a:xfrm>
          <a:prstGeom prst="rect">
            <a:avLst/>
          </a:prstGeom>
        </p:spPr>
      </p:pic>
    </p:spTree>
    <p:extLst>
      <p:ext uri="{BB962C8B-B14F-4D97-AF65-F5344CB8AC3E}">
        <p14:creationId xmlns:p14="http://schemas.microsoft.com/office/powerpoint/2010/main" val="219352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7112185" y="1696968"/>
            <a:ext cx="4597557" cy="1815882"/>
          </a:xfrm>
          <a:prstGeom prst="rect">
            <a:avLst/>
          </a:prstGeom>
        </p:spPr>
        <p:txBody>
          <a:bodyPr wrap="square">
            <a:spAutoFit/>
          </a:bodyPr>
          <a:lstStyle/>
          <a:p>
            <a:r>
              <a:rPr lang="en-GB" sz="2800" dirty="0"/>
              <a:t>For the baby, the womb is like a bag of warm cosy water and the baby can hear the mum’s heartbeat like a drum.</a:t>
            </a:r>
          </a:p>
        </p:txBody>
      </p:sp>
      <p:pic>
        <p:nvPicPr>
          <p:cNvPr id="6" name="Picture 5" descr="A picture containing person, clothing, woman, indoor&#10;&#10;Description automatically generated">
            <a:extLst>
              <a:ext uri="{FF2B5EF4-FFF2-40B4-BE49-F238E27FC236}">
                <a16:creationId xmlns:a16="http://schemas.microsoft.com/office/drawing/2014/main" id="{492532A2-6A7A-4409-9F55-F7D2281490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159" y="479048"/>
            <a:ext cx="6681083" cy="5852160"/>
          </a:xfrm>
          <a:prstGeom prst="rect">
            <a:avLst/>
          </a:prstGeom>
        </p:spPr>
      </p:pic>
    </p:spTree>
    <p:extLst>
      <p:ext uri="{BB962C8B-B14F-4D97-AF65-F5344CB8AC3E}">
        <p14:creationId xmlns:p14="http://schemas.microsoft.com/office/powerpoint/2010/main" val="1290619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539905" y="1142316"/>
            <a:ext cx="4623877" cy="4401205"/>
          </a:xfrm>
          <a:prstGeom prst="rect">
            <a:avLst/>
          </a:prstGeom>
        </p:spPr>
        <p:txBody>
          <a:bodyPr wrap="square">
            <a:spAutoFit/>
          </a:bodyPr>
          <a:lstStyle/>
          <a:p>
            <a:r>
              <a:rPr lang="en-GB" sz="2800" dirty="0"/>
              <a:t>When a woman is pregnant she will go to see the doctor and nurse to make sure everything is going well with her pregnancy. </a:t>
            </a:r>
          </a:p>
          <a:p>
            <a:endParaRPr lang="en-GB" sz="2800" dirty="0"/>
          </a:p>
          <a:p>
            <a:r>
              <a:rPr lang="en-GB" sz="2800" dirty="0"/>
              <a:t>The woman can take the baby’s dad or her partner or friend with her.</a:t>
            </a:r>
          </a:p>
          <a:p>
            <a:endParaRPr lang="en-GB" sz="2800" dirty="0"/>
          </a:p>
        </p:txBody>
      </p:sp>
      <p:pic>
        <p:nvPicPr>
          <p:cNvPr id="6" name="Picture 5" descr="A group of people in a room&#10;&#10;Description automatically generated">
            <a:extLst>
              <a:ext uri="{FF2B5EF4-FFF2-40B4-BE49-F238E27FC236}">
                <a16:creationId xmlns:a16="http://schemas.microsoft.com/office/drawing/2014/main" id="{0CC1C2D9-F0FF-4997-AE7A-88563C0C76FE}"/>
              </a:ext>
            </a:extLst>
          </p:cNvPr>
          <p:cNvPicPr>
            <a:picLocks noChangeAspect="1"/>
          </p:cNvPicPr>
          <p:nvPr/>
        </p:nvPicPr>
        <p:blipFill>
          <a:blip r:embed="rId3"/>
          <a:stretch>
            <a:fillRect/>
          </a:stretch>
        </p:blipFill>
        <p:spPr>
          <a:xfrm>
            <a:off x="5167021" y="951454"/>
            <a:ext cx="6682346" cy="4457125"/>
          </a:xfrm>
          <a:prstGeom prst="rect">
            <a:avLst/>
          </a:prstGeom>
        </p:spPr>
      </p:pic>
    </p:spTree>
    <p:extLst>
      <p:ext uri="{BB962C8B-B14F-4D97-AF65-F5344CB8AC3E}">
        <p14:creationId xmlns:p14="http://schemas.microsoft.com/office/powerpoint/2010/main" val="413127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585395" y="1770434"/>
            <a:ext cx="4114800" cy="1815882"/>
          </a:xfrm>
          <a:prstGeom prst="rect">
            <a:avLst/>
          </a:prstGeom>
        </p:spPr>
        <p:txBody>
          <a:bodyPr wrap="square">
            <a:spAutoFit/>
          </a:bodyPr>
          <a:lstStyle/>
          <a:p>
            <a:endParaRPr lang="en-GB" sz="2800" dirty="0"/>
          </a:p>
          <a:p>
            <a:r>
              <a:rPr lang="en-GB" sz="2800" dirty="0"/>
              <a:t>Sometimes they get a picture of the baby inside the woman. </a:t>
            </a:r>
            <a:endParaRPr lang="en-US" sz="2800" dirty="0"/>
          </a:p>
        </p:txBody>
      </p:sp>
      <p:pic>
        <p:nvPicPr>
          <p:cNvPr id="6" name="Picture 5" descr="A picture containing clothing&#10;&#10;Description automatically generated">
            <a:extLst>
              <a:ext uri="{FF2B5EF4-FFF2-40B4-BE49-F238E27FC236}">
                <a16:creationId xmlns:a16="http://schemas.microsoft.com/office/drawing/2014/main" id="{2CAF68B4-447E-4643-9E98-86E1A06B4403}"/>
              </a:ext>
            </a:extLst>
          </p:cNvPr>
          <p:cNvPicPr>
            <a:picLocks noChangeAspect="1"/>
          </p:cNvPicPr>
          <p:nvPr/>
        </p:nvPicPr>
        <p:blipFill>
          <a:blip r:embed="rId3"/>
          <a:stretch>
            <a:fillRect/>
          </a:stretch>
        </p:blipFill>
        <p:spPr>
          <a:xfrm>
            <a:off x="4795737" y="1157591"/>
            <a:ext cx="6844164" cy="4565058"/>
          </a:xfrm>
          <a:prstGeom prst="rect">
            <a:avLst/>
          </a:prstGeom>
        </p:spPr>
      </p:pic>
    </p:spTree>
    <p:extLst>
      <p:ext uri="{BB962C8B-B14F-4D97-AF65-F5344CB8AC3E}">
        <p14:creationId xmlns:p14="http://schemas.microsoft.com/office/powerpoint/2010/main" val="419706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mother and baby elephant walking in the grass&#10;&#10;Description automatically generated">
            <a:extLst>
              <a:ext uri="{FF2B5EF4-FFF2-40B4-BE49-F238E27FC236}">
                <a16:creationId xmlns:a16="http://schemas.microsoft.com/office/drawing/2014/main" id="{DA3EE253-1B01-4826-BA4B-6154C3942CF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90554" y="365125"/>
            <a:ext cx="8669694" cy="5779796"/>
          </a:xfrm>
        </p:spPr>
      </p:pic>
      <p:sp>
        <p:nvSpPr>
          <p:cNvPr id="4" name="Footer Placeholder 3">
            <a:extLst>
              <a:ext uri="{FF2B5EF4-FFF2-40B4-BE49-F238E27FC236}">
                <a16:creationId xmlns:a16="http://schemas.microsoft.com/office/drawing/2014/main" id="{9A1120D4-0574-4450-8AAF-48C93F1F5A74}"/>
              </a:ext>
            </a:extLst>
          </p:cNvPr>
          <p:cNvSpPr>
            <a:spLocks noGrp="1"/>
          </p:cNvSpPr>
          <p:nvPr>
            <p:ph type="ftr" sz="quarter" idx="11"/>
          </p:nvPr>
        </p:nvSpPr>
        <p:spPr/>
        <p:txBody>
          <a:bodyPr/>
          <a:lstStyle/>
          <a:p>
            <a:r>
              <a:rPr lang="en-US"/>
              <a:t>rshp.scot</a:t>
            </a:r>
          </a:p>
        </p:txBody>
      </p:sp>
    </p:spTree>
    <p:extLst>
      <p:ext uri="{BB962C8B-B14F-4D97-AF65-F5344CB8AC3E}">
        <p14:creationId xmlns:p14="http://schemas.microsoft.com/office/powerpoint/2010/main" val="1750114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729917" y="762129"/>
            <a:ext cx="5366083" cy="4832092"/>
          </a:xfrm>
          <a:prstGeom prst="rect">
            <a:avLst/>
          </a:prstGeom>
        </p:spPr>
        <p:txBody>
          <a:bodyPr wrap="square">
            <a:spAutoFit/>
          </a:bodyPr>
          <a:lstStyle/>
          <a:p>
            <a:r>
              <a:rPr lang="en-GB" sz="2800" dirty="0"/>
              <a:t>In the first 3 months inside the woman’s womb the baby is very small. </a:t>
            </a:r>
          </a:p>
          <a:p>
            <a:endParaRPr lang="en-GB" sz="2800" dirty="0"/>
          </a:p>
          <a:p>
            <a:r>
              <a:rPr lang="en-GB" sz="2800" dirty="0"/>
              <a:t>After 1 month the baby is just the size of a pea. Then the baby begins to grow arms and legs. The baby has a little beating heart. </a:t>
            </a:r>
          </a:p>
          <a:p>
            <a:endParaRPr lang="en-GB" sz="2800" dirty="0"/>
          </a:p>
          <a:p>
            <a:r>
              <a:rPr lang="en-GB" sz="2800" dirty="0"/>
              <a:t>By the second month the baby has grown fingers and toes.</a:t>
            </a:r>
          </a:p>
        </p:txBody>
      </p:sp>
      <p:pic>
        <p:nvPicPr>
          <p:cNvPr id="5" name="Picture 4" descr="A person standing in front of a brick wall&#10;&#10;Description automatically generated">
            <a:extLst>
              <a:ext uri="{FF2B5EF4-FFF2-40B4-BE49-F238E27FC236}">
                <a16:creationId xmlns:a16="http://schemas.microsoft.com/office/drawing/2014/main" id="{1A98F8C8-7E62-4852-A2F0-B26C6C6C87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1223" y="0"/>
            <a:ext cx="4572000" cy="6858000"/>
          </a:xfrm>
          <a:prstGeom prst="rect">
            <a:avLst/>
          </a:prstGeom>
        </p:spPr>
      </p:pic>
    </p:spTree>
    <p:extLst>
      <p:ext uri="{BB962C8B-B14F-4D97-AF65-F5344CB8AC3E}">
        <p14:creationId xmlns:p14="http://schemas.microsoft.com/office/powerpoint/2010/main" val="134013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1131277" y="1259048"/>
            <a:ext cx="4964724" cy="3108543"/>
          </a:xfrm>
          <a:prstGeom prst="rect">
            <a:avLst/>
          </a:prstGeom>
        </p:spPr>
        <p:txBody>
          <a:bodyPr wrap="square">
            <a:spAutoFit/>
          </a:bodyPr>
          <a:lstStyle/>
          <a:p>
            <a:r>
              <a:rPr lang="en-GB" sz="2800" dirty="0"/>
              <a:t>In the next 3 months inside the woman’s womb the baby keeps growing. By the 4th month the baby is the size of the mum’s hand. The baby can start to hear. The woman will start to feel her baby moving around inside.</a:t>
            </a:r>
          </a:p>
        </p:txBody>
      </p:sp>
      <p:pic>
        <p:nvPicPr>
          <p:cNvPr id="6" name="Picture 5" descr="A person posing for the camera&#10;&#10;Description automatically generated">
            <a:extLst>
              <a:ext uri="{FF2B5EF4-FFF2-40B4-BE49-F238E27FC236}">
                <a16:creationId xmlns:a16="http://schemas.microsoft.com/office/drawing/2014/main" id="{6B6653E5-4343-4A64-8DDE-003167A2C2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4474" y="0"/>
            <a:ext cx="3275409" cy="6858000"/>
          </a:xfrm>
          <a:prstGeom prst="rect">
            <a:avLst/>
          </a:prstGeom>
        </p:spPr>
      </p:pic>
    </p:spTree>
    <p:extLst>
      <p:ext uri="{BB962C8B-B14F-4D97-AF65-F5344CB8AC3E}">
        <p14:creationId xmlns:p14="http://schemas.microsoft.com/office/powerpoint/2010/main" val="3296131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6096001" y="916018"/>
            <a:ext cx="5226996" cy="4401205"/>
          </a:xfrm>
          <a:prstGeom prst="rect">
            <a:avLst/>
          </a:prstGeom>
        </p:spPr>
        <p:txBody>
          <a:bodyPr wrap="square">
            <a:spAutoFit/>
          </a:bodyPr>
          <a:lstStyle/>
          <a:p>
            <a:r>
              <a:rPr lang="en-GB" sz="2800" dirty="0"/>
              <a:t>In the final 3 months inside the womb the baby keeps growing, so much that it needs to be curled up. </a:t>
            </a:r>
          </a:p>
          <a:p>
            <a:endParaRPr lang="en-GB" sz="2800" dirty="0"/>
          </a:p>
          <a:p>
            <a:r>
              <a:rPr lang="en-GB" sz="2800" dirty="0"/>
              <a:t>The baby’s brain grows all this time too. </a:t>
            </a:r>
          </a:p>
          <a:p>
            <a:endParaRPr lang="en-GB" sz="2800" dirty="0"/>
          </a:p>
          <a:p>
            <a:r>
              <a:rPr lang="en-GB" sz="2800" dirty="0"/>
              <a:t>The baby is getting stronger and getting ready to be born.</a:t>
            </a:r>
          </a:p>
        </p:txBody>
      </p:sp>
      <p:pic>
        <p:nvPicPr>
          <p:cNvPr id="8" name="Picture 7" descr="A girl in a pink dress&#10;&#10;Description automatically generated">
            <a:extLst>
              <a:ext uri="{FF2B5EF4-FFF2-40B4-BE49-F238E27FC236}">
                <a16:creationId xmlns:a16="http://schemas.microsoft.com/office/drawing/2014/main" id="{9D0E9A85-6E49-455C-B8FE-8D406ECFF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303" y="0"/>
            <a:ext cx="5101555" cy="6858000"/>
          </a:xfrm>
          <a:prstGeom prst="rect">
            <a:avLst/>
          </a:prstGeom>
        </p:spPr>
      </p:pic>
    </p:spTree>
    <p:extLst>
      <p:ext uri="{BB962C8B-B14F-4D97-AF65-F5344CB8AC3E}">
        <p14:creationId xmlns:p14="http://schemas.microsoft.com/office/powerpoint/2010/main" val="3142400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E3F73C-1821-4367-BDB4-EC5F8E9804F2}"/>
              </a:ext>
            </a:extLst>
          </p:cNvPr>
          <p:cNvSpPr>
            <a:spLocks noGrp="1"/>
          </p:cNvSpPr>
          <p:nvPr>
            <p:ph idx="1"/>
          </p:nvPr>
        </p:nvSpPr>
        <p:spPr>
          <a:xfrm>
            <a:off x="838200" y="1847850"/>
            <a:ext cx="10515600" cy="4351338"/>
          </a:xfrm>
        </p:spPr>
        <p:txBody>
          <a:bodyPr>
            <a:normAutofit/>
          </a:bodyPr>
          <a:lstStyle/>
          <a:p>
            <a:pPr marL="0" indent="0">
              <a:buNone/>
            </a:pPr>
            <a:r>
              <a:rPr lang="en-GB" sz="6600" dirty="0"/>
              <a:t>Part 3 </a:t>
            </a:r>
          </a:p>
          <a:p>
            <a:pPr marL="0" indent="0">
              <a:buNone/>
            </a:pPr>
            <a:r>
              <a:rPr lang="en-GB" sz="6600" dirty="0"/>
              <a:t>How a baby is born</a:t>
            </a:r>
          </a:p>
        </p:txBody>
      </p:sp>
      <p:sp>
        <p:nvSpPr>
          <p:cNvPr id="4" name="Footer Placeholder 3">
            <a:extLst>
              <a:ext uri="{FF2B5EF4-FFF2-40B4-BE49-F238E27FC236}">
                <a16:creationId xmlns:a16="http://schemas.microsoft.com/office/drawing/2014/main" id="{6D0AA485-76CE-46D9-B30C-8B5667798F7A}"/>
              </a:ext>
            </a:extLst>
          </p:cNvPr>
          <p:cNvSpPr>
            <a:spLocks noGrp="1"/>
          </p:cNvSpPr>
          <p:nvPr>
            <p:ph type="ftr" sz="quarter" idx="11"/>
          </p:nvPr>
        </p:nvSpPr>
        <p:spPr/>
        <p:txBody>
          <a:bodyPr/>
          <a:lstStyle/>
          <a:p>
            <a:r>
              <a:rPr lang="en-US"/>
              <a:t>rshp.scot</a:t>
            </a:r>
          </a:p>
        </p:txBody>
      </p:sp>
    </p:spTree>
    <p:extLst>
      <p:ext uri="{BB962C8B-B14F-4D97-AF65-F5344CB8AC3E}">
        <p14:creationId xmlns:p14="http://schemas.microsoft.com/office/powerpoint/2010/main" val="3298375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1131276" y="1035312"/>
            <a:ext cx="5493179" cy="3970318"/>
          </a:xfrm>
          <a:prstGeom prst="rect">
            <a:avLst/>
          </a:prstGeom>
        </p:spPr>
        <p:txBody>
          <a:bodyPr wrap="square">
            <a:spAutoFit/>
          </a:bodyPr>
          <a:lstStyle/>
          <a:p>
            <a:r>
              <a:rPr lang="en-GB" sz="2800" b="1" dirty="0"/>
              <a:t>How a baby is born. </a:t>
            </a:r>
          </a:p>
          <a:p>
            <a:r>
              <a:rPr lang="en-GB" sz="2800" dirty="0"/>
              <a:t>After 9 months of being safe and cosy inside the womb it is time for the baby to be born.</a:t>
            </a:r>
          </a:p>
          <a:p>
            <a:endParaRPr lang="en-GB" sz="2800" dirty="0"/>
          </a:p>
          <a:p>
            <a:r>
              <a:rPr lang="en-GB" sz="2800" dirty="0"/>
              <a:t>The baby changes its position so that the head is downwards getting ready to come out. </a:t>
            </a:r>
            <a:endParaRPr lang="en-US" sz="2800" dirty="0"/>
          </a:p>
          <a:p>
            <a:r>
              <a:rPr lang="en-GB" sz="2800" dirty="0"/>
              <a:t> </a:t>
            </a:r>
          </a:p>
        </p:txBody>
      </p:sp>
      <p:pic>
        <p:nvPicPr>
          <p:cNvPr id="5" name="Picture 4" descr="A close up of a logo&#10;&#10;Description automatically generated">
            <a:extLst>
              <a:ext uri="{FF2B5EF4-FFF2-40B4-BE49-F238E27FC236}">
                <a16:creationId xmlns:a16="http://schemas.microsoft.com/office/drawing/2014/main" id="{B8B18E29-7BCF-4021-90EF-DEB2F08B69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4455" y="0"/>
            <a:ext cx="4436269" cy="6858000"/>
          </a:xfrm>
          <a:prstGeom prst="rect">
            <a:avLst/>
          </a:prstGeom>
        </p:spPr>
      </p:pic>
    </p:spTree>
    <p:extLst>
      <p:ext uri="{BB962C8B-B14F-4D97-AF65-F5344CB8AC3E}">
        <p14:creationId xmlns:p14="http://schemas.microsoft.com/office/powerpoint/2010/main" val="519069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1001762" y="1567797"/>
            <a:ext cx="3939889" cy="2246769"/>
          </a:xfrm>
          <a:prstGeom prst="rect">
            <a:avLst/>
          </a:prstGeom>
        </p:spPr>
        <p:txBody>
          <a:bodyPr wrap="square">
            <a:spAutoFit/>
          </a:bodyPr>
          <a:lstStyle/>
          <a:p>
            <a:r>
              <a:rPr lang="en-GB" sz="2800" dirty="0"/>
              <a:t>The woman feels some pains in her tummy and she feels the need to push down so that the baby can come out.</a:t>
            </a:r>
          </a:p>
        </p:txBody>
      </p:sp>
      <p:pic>
        <p:nvPicPr>
          <p:cNvPr id="5" name="Picture 4" descr="A picture containing person, indoor, sitting, child&#10;&#10;Description automatically generated">
            <a:extLst>
              <a:ext uri="{FF2B5EF4-FFF2-40B4-BE49-F238E27FC236}">
                <a16:creationId xmlns:a16="http://schemas.microsoft.com/office/drawing/2014/main" id="{4EBBD930-089B-6744-B5D0-73F7687A0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188" y="414337"/>
            <a:ext cx="4269412" cy="5692549"/>
          </a:xfrm>
          <a:prstGeom prst="rect">
            <a:avLst/>
          </a:prstGeom>
        </p:spPr>
      </p:pic>
    </p:spTree>
    <p:extLst>
      <p:ext uri="{BB962C8B-B14F-4D97-AF65-F5344CB8AC3E}">
        <p14:creationId xmlns:p14="http://schemas.microsoft.com/office/powerpoint/2010/main" val="1026130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956178" y="1541150"/>
            <a:ext cx="3777608" cy="2677656"/>
          </a:xfrm>
          <a:prstGeom prst="rect">
            <a:avLst/>
          </a:prstGeom>
        </p:spPr>
        <p:txBody>
          <a:bodyPr wrap="square">
            <a:spAutoFit/>
          </a:bodyPr>
          <a:lstStyle/>
          <a:p>
            <a:r>
              <a:rPr lang="en-GB" sz="2800" dirty="0"/>
              <a:t>The baby comes down from the womb and it comes out of the woman’s vagina. This take a few hours to happen. </a:t>
            </a:r>
          </a:p>
        </p:txBody>
      </p:sp>
      <p:pic>
        <p:nvPicPr>
          <p:cNvPr id="8" name="Picture 7" descr="A person holding a baby&#10;&#10;Description automatically generated">
            <a:extLst>
              <a:ext uri="{FF2B5EF4-FFF2-40B4-BE49-F238E27FC236}">
                <a16:creationId xmlns:a16="http://schemas.microsoft.com/office/drawing/2014/main" id="{F45DED57-3A86-46F7-A24F-2C761E767CDB}"/>
              </a:ext>
            </a:extLst>
          </p:cNvPr>
          <p:cNvPicPr>
            <a:picLocks noChangeAspect="1"/>
          </p:cNvPicPr>
          <p:nvPr/>
        </p:nvPicPr>
        <p:blipFill>
          <a:blip r:embed="rId3"/>
          <a:stretch>
            <a:fillRect/>
          </a:stretch>
        </p:blipFill>
        <p:spPr>
          <a:xfrm>
            <a:off x="4821335" y="1229864"/>
            <a:ext cx="6508653" cy="4347781"/>
          </a:xfrm>
          <a:prstGeom prst="rect">
            <a:avLst/>
          </a:prstGeom>
        </p:spPr>
      </p:pic>
    </p:spTree>
    <p:extLst>
      <p:ext uri="{BB962C8B-B14F-4D97-AF65-F5344CB8AC3E}">
        <p14:creationId xmlns:p14="http://schemas.microsoft.com/office/powerpoint/2010/main" val="933629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624505" y="1586729"/>
            <a:ext cx="3912843" cy="2246769"/>
          </a:xfrm>
          <a:prstGeom prst="rect">
            <a:avLst/>
          </a:prstGeom>
        </p:spPr>
        <p:txBody>
          <a:bodyPr wrap="square">
            <a:spAutoFit/>
          </a:bodyPr>
          <a:lstStyle/>
          <a:p>
            <a:r>
              <a:rPr lang="en-GB" sz="2800" dirty="0"/>
              <a:t>The woman will be very tired after all this effort. And the baby will cry as it leaves the cosy womb and enters the world.</a:t>
            </a:r>
          </a:p>
        </p:txBody>
      </p:sp>
      <p:pic>
        <p:nvPicPr>
          <p:cNvPr id="5" name="Picture 4" descr="A picture containing person, indoor, sitting, boy&#10;&#10;Description automatically generated">
            <a:extLst>
              <a:ext uri="{FF2B5EF4-FFF2-40B4-BE49-F238E27FC236}">
                <a16:creationId xmlns:a16="http://schemas.microsoft.com/office/drawing/2014/main" id="{71CFC20E-C356-4515-812A-37A0F9199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4625" y="1194502"/>
            <a:ext cx="7114786" cy="4002067"/>
          </a:xfrm>
          <a:prstGeom prst="rect">
            <a:avLst/>
          </a:prstGeom>
        </p:spPr>
      </p:pic>
    </p:spTree>
    <p:extLst>
      <p:ext uri="{BB962C8B-B14F-4D97-AF65-F5344CB8AC3E}">
        <p14:creationId xmlns:p14="http://schemas.microsoft.com/office/powerpoint/2010/main" val="223043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737869" y="1358365"/>
            <a:ext cx="3610395" cy="3970318"/>
          </a:xfrm>
          <a:prstGeom prst="rect">
            <a:avLst/>
          </a:prstGeom>
        </p:spPr>
        <p:txBody>
          <a:bodyPr wrap="square">
            <a:spAutoFit/>
          </a:bodyPr>
          <a:lstStyle/>
          <a:p>
            <a:r>
              <a:rPr lang="en-GB" sz="2800" dirty="0"/>
              <a:t>Remember that the baby feeds through the umbilical cord? Well this is cut (its not sore) and then the baby is separate from the mum. This leaves you with your belly button! </a:t>
            </a:r>
            <a:endParaRPr lang="en-US" sz="2800" dirty="0"/>
          </a:p>
          <a:p>
            <a:r>
              <a:rPr lang="en-GB" sz="2800" dirty="0"/>
              <a:t> </a:t>
            </a:r>
          </a:p>
        </p:txBody>
      </p:sp>
      <p:pic>
        <p:nvPicPr>
          <p:cNvPr id="6" name="Picture 5" descr="A picture containing person, indoor, wall&#10;&#10;Description automatically generated">
            <a:extLst>
              <a:ext uri="{FF2B5EF4-FFF2-40B4-BE49-F238E27FC236}">
                <a16:creationId xmlns:a16="http://schemas.microsoft.com/office/drawing/2014/main" id="{E20F955F-EFCD-47A7-B8C6-6D4091F8F4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5860" y="1090640"/>
            <a:ext cx="7015079" cy="4676719"/>
          </a:xfrm>
          <a:prstGeom prst="rect">
            <a:avLst/>
          </a:prstGeom>
        </p:spPr>
      </p:pic>
    </p:spTree>
    <p:extLst>
      <p:ext uri="{BB962C8B-B14F-4D97-AF65-F5344CB8AC3E}">
        <p14:creationId xmlns:p14="http://schemas.microsoft.com/office/powerpoint/2010/main" val="890442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715880" y="1136064"/>
            <a:ext cx="4507873" cy="4832092"/>
          </a:xfrm>
          <a:prstGeom prst="rect">
            <a:avLst/>
          </a:prstGeom>
        </p:spPr>
        <p:txBody>
          <a:bodyPr wrap="square">
            <a:spAutoFit/>
          </a:bodyPr>
          <a:lstStyle/>
          <a:p>
            <a:r>
              <a:rPr lang="en-GB" sz="2800" dirty="0"/>
              <a:t>Some babies are born in hospital. </a:t>
            </a:r>
          </a:p>
          <a:p>
            <a:endParaRPr lang="en-GB" sz="2800" dirty="0"/>
          </a:p>
          <a:p>
            <a:r>
              <a:rPr lang="en-GB" sz="2800" dirty="0"/>
              <a:t>Some babies are born at home. </a:t>
            </a:r>
          </a:p>
          <a:p>
            <a:endParaRPr lang="en-GB" sz="2800" dirty="0"/>
          </a:p>
          <a:p>
            <a:r>
              <a:rPr lang="en-GB" sz="2800" dirty="0"/>
              <a:t>The baby’s dad, mum’s partner or friend or other family member can be there to help and support the mum.</a:t>
            </a:r>
          </a:p>
        </p:txBody>
      </p:sp>
      <p:pic>
        <p:nvPicPr>
          <p:cNvPr id="5" name="Picture 4" descr="A person lying on a bed&#10;&#10;Description automatically generated">
            <a:extLst>
              <a:ext uri="{FF2B5EF4-FFF2-40B4-BE49-F238E27FC236}">
                <a16:creationId xmlns:a16="http://schemas.microsoft.com/office/drawing/2014/main" id="{55AC98C6-8D47-436C-95D2-40307C47BC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6278" y="1136064"/>
            <a:ext cx="6433737" cy="4291302"/>
          </a:xfrm>
          <a:prstGeom prst="rect">
            <a:avLst/>
          </a:prstGeom>
        </p:spPr>
      </p:pic>
    </p:spTree>
    <p:extLst>
      <p:ext uri="{BB962C8B-B14F-4D97-AF65-F5344CB8AC3E}">
        <p14:creationId xmlns:p14="http://schemas.microsoft.com/office/powerpoint/2010/main" val="419474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n animal&#10;&#10;Description automatically generated">
            <a:extLst>
              <a:ext uri="{FF2B5EF4-FFF2-40B4-BE49-F238E27FC236}">
                <a16:creationId xmlns:a16="http://schemas.microsoft.com/office/drawing/2014/main" id="{A65D22E6-7362-4C3B-82A3-CB1AFFEBC1F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74398" y="464073"/>
            <a:ext cx="9043204" cy="6028802"/>
          </a:xfrm>
        </p:spPr>
      </p:pic>
      <p:sp>
        <p:nvSpPr>
          <p:cNvPr id="4" name="Footer Placeholder 3">
            <a:extLst>
              <a:ext uri="{FF2B5EF4-FFF2-40B4-BE49-F238E27FC236}">
                <a16:creationId xmlns:a16="http://schemas.microsoft.com/office/drawing/2014/main" id="{17DCF027-40C8-4120-A8A8-6F8C6AC16C46}"/>
              </a:ext>
            </a:extLst>
          </p:cNvPr>
          <p:cNvSpPr>
            <a:spLocks noGrp="1"/>
          </p:cNvSpPr>
          <p:nvPr>
            <p:ph type="ftr" sz="quarter" idx="11"/>
          </p:nvPr>
        </p:nvSpPr>
        <p:spPr/>
        <p:txBody>
          <a:bodyPr/>
          <a:lstStyle/>
          <a:p>
            <a:r>
              <a:rPr lang="en-US"/>
              <a:t>rshp.scot</a:t>
            </a:r>
          </a:p>
        </p:txBody>
      </p:sp>
    </p:spTree>
    <p:extLst>
      <p:ext uri="{BB962C8B-B14F-4D97-AF65-F5344CB8AC3E}">
        <p14:creationId xmlns:p14="http://schemas.microsoft.com/office/powerpoint/2010/main" val="871167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3080084" y="459633"/>
            <a:ext cx="7087035" cy="646331"/>
          </a:xfrm>
          <a:prstGeom prst="rect">
            <a:avLst/>
          </a:prstGeom>
        </p:spPr>
        <p:txBody>
          <a:bodyPr wrap="square">
            <a:spAutoFit/>
          </a:bodyPr>
          <a:lstStyle/>
          <a:p>
            <a:r>
              <a:rPr lang="en-GB" sz="3600" b="1" dirty="0"/>
              <a:t>Isn’t this an amazing story!</a:t>
            </a:r>
          </a:p>
        </p:txBody>
      </p:sp>
      <p:pic>
        <p:nvPicPr>
          <p:cNvPr id="6" name="Picture 5" descr="A picture containing person, indoor, orange, small&#10;&#10;Description automatically generated">
            <a:extLst>
              <a:ext uri="{FF2B5EF4-FFF2-40B4-BE49-F238E27FC236}">
                <a16:creationId xmlns:a16="http://schemas.microsoft.com/office/drawing/2014/main" id="{255FF6AB-169D-46B6-986D-E40F43CB5B79}"/>
              </a:ext>
            </a:extLst>
          </p:cNvPr>
          <p:cNvPicPr>
            <a:picLocks noChangeAspect="1"/>
          </p:cNvPicPr>
          <p:nvPr/>
        </p:nvPicPr>
        <p:blipFill>
          <a:blip r:embed="rId3"/>
          <a:stretch>
            <a:fillRect/>
          </a:stretch>
        </p:blipFill>
        <p:spPr>
          <a:xfrm>
            <a:off x="2149814" y="1229074"/>
            <a:ext cx="7531385" cy="5015902"/>
          </a:xfrm>
          <a:prstGeom prst="rect">
            <a:avLst/>
          </a:prstGeom>
        </p:spPr>
      </p:pic>
    </p:spTree>
    <p:extLst>
      <p:ext uri="{BB962C8B-B14F-4D97-AF65-F5344CB8AC3E}">
        <p14:creationId xmlns:p14="http://schemas.microsoft.com/office/powerpoint/2010/main" val="3902515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92CE92-0043-4D9C-AEED-57CBCFB4E62C}"/>
              </a:ext>
            </a:extLst>
          </p:cNvPr>
          <p:cNvSpPr>
            <a:spLocks noGrp="1"/>
          </p:cNvSpPr>
          <p:nvPr>
            <p:ph idx="1"/>
          </p:nvPr>
        </p:nvSpPr>
        <p:spPr>
          <a:xfrm>
            <a:off x="838200" y="681925"/>
            <a:ext cx="10515600" cy="5495038"/>
          </a:xfrm>
        </p:spPr>
        <p:txBody>
          <a:bodyPr>
            <a:normAutofit/>
          </a:bodyPr>
          <a:lstStyle/>
          <a:p>
            <a:pPr marL="0" indent="0">
              <a:buNone/>
            </a:pPr>
            <a:r>
              <a:rPr lang="en-GB" sz="2400" dirty="0"/>
              <a:t>Q: </a:t>
            </a:r>
            <a:r>
              <a:rPr lang="en-GB" sz="2400" b="1" dirty="0"/>
              <a:t>How do the sperm and egg come together?</a:t>
            </a:r>
          </a:p>
          <a:p>
            <a:pPr marL="0" indent="0">
              <a:buNone/>
            </a:pPr>
            <a:r>
              <a:rPr lang="en-GB" sz="2400" b="1" dirty="0">
                <a:effectLst/>
                <a:ea typeface="Calibri" panose="020F0502020204030204" pitchFamily="34" charset="0"/>
                <a:cs typeface="Calibri" panose="020F0502020204030204" pitchFamily="34" charset="0"/>
              </a:rPr>
              <a:t>NOTE FOR EDUCATORS ABOUT SLIDES 32/33: </a:t>
            </a:r>
            <a:r>
              <a:rPr lang="en-GB" sz="2400" dirty="0">
                <a:effectLst/>
                <a:ea typeface="Calibri" panose="020F0502020204030204" pitchFamily="34" charset="0"/>
                <a:cs typeface="Calibri" panose="020F0502020204030204" pitchFamily="34" charset="0"/>
              </a:rPr>
              <a:t>When it comes to learning about how a baby is made, we  </a:t>
            </a:r>
            <a:r>
              <a:rPr lang="en-GB" sz="2400" dirty="0">
                <a:ea typeface="Calibri" panose="020F0502020204030204" pitchFamily="34" charset="0"/>
                <a:cs typeface="Calibri" panose="020F0502020204030204" pitchFamily="34" charset="0"/>
              </a:rPr>
              <a:t>have </a:t>
            </a:r>
            <a:r>
              <a:rPr lang="en-GB" sz="2400" dirty="0">
                <a:effectLst/>
                <a:ea typeface="Calibri" panose="020F0502020204030204" pitchFamily="34" charset="0"/>
                <a:cs typeface="Calibri" panose="020F0502020204030204" pitchFamily="34" charset="0"/>
              </a:rPr>
              <a:t>explain</a:t>
            </a:r>
            <a:r>
              <a:rPr lang="en-GB" sz="2400" dirty="0">
                <a:ea typeface="Calibri" panose="020F0502020204030204" pitchFamily="34" charset="0"/>
                <a:cs typeface="Calibri" panose="020F0502020204030204" pitchFamily="34" charset="0"/>
              </a:rPr>
              <a:t>ed </a:t>
            </a:r>
            <a:r>
              <a:rPr lang="en-GB" sz="2400" dirty="0">
                <a:effectLst/>
                <a:ea typeface="Calibri" panose="020F0502020204030204" pitchFamily="34" charset="0"/>
                <a:cs typeface="Calibri" panose="020F0502020204030204" pitchFamily="34" charset="0"/>
              </a:rPr>
              <a:t>that this requires the sperm to meet the egg. As delivery of this lesson is likely to come toward the end of First Level learning (say P4) it might be expected that a child will ask ‘but how does the egg and sperm meet?’ If this happens, we have provided some additional slides at the end of this PowerPoint presentation that answer this question, the PowerPoint text in slides 32/33 provides enough detail for children of this age and will satisfy their natural curiosity about how babies are made – so the slides explain in a straightforward/factual way about sex, that fertilisation can be assisted by a doctor or can be by donor. In terms of the latter two, there may be children in the group conceived using such means (which they may know and share) and they should be able to recognise this in the factual presentation. This content is provided so that the educator can be led by and </a:t>
            </a:r>
            <a:r>
              <a:rPr lang="en-GB" sz="2400" dirty="0">
                <a:ea typeface="Calibri" panose="020F0502020204030204" pitchFamily="34" charset="0"/>
                <a:cs typeface="Calibri" panose="020F0502020204030204" pitchFamily="34" charset="0"/>
              </a:rPr>
              <a:t>be </a:t>
            </a:r>
            <a:r>
              <a:rPr lang="en-GB" sz="2400" dirty="0">
                <a:effectLst/>
                <a:ea typeface="Calibri" panose="020F0502020204030204" pitchFamily="34" charset="0"/>
                <a:cs typeface="Calibri" panose="020F0502020204030204" pitchFamily="34" charset="0"/>
              </a:rPr>
              <a:t>responsive to what might be asked. </a:t>
            </a:r>
            <a:endParaRPr lang="en-GB" sz="2400" dirty="0">
              <a:effectLst/>
              <a:ea typeface="Calibri" panose="020F0502020204030204" pitchFamily="34" charset="0"/>
              <a:cs typeface="Arial" panose="020B0604020202020204" pitchFamily="34" charset="0"/>
            </a:endParaRPr>
          </a:p>
          <a:p>
            <a:pPr marL="0" indent="0">
              <a:buNone/>
            </a:pPr>
            <a:endParaRPr lang="en-GB" sz="2400" b="1" dirty="0"/>
          </a:p>
        </p:txBody>
      </p:sp>
      <p:sp>
        <p:nvSpPr>
          <p:cNvPr id="4" name="Footer Placeholder 3">
            <a:extLst>
              <a:ext uri="{FF2B5EF4-FFF2-40B4-BE49-F238E27FC236}">
                <a16:creationId xmlns:a16="http://schemas.microsoft.com/office/drawing/2014/main" id="{0E13BEE3-63B4-4909-B48A-C0C58ACDFEF6}"/>
              </a:ext>
            </a:extLst>
          </p:cNvPr>
          <p:cNvSpPr>
            <a:spLocks noGrp="1"/>
          </p:cNvSpPr>
          <p:nvPr>
            <p:ph type="ftr" sz="quarter" idx="11"/>
          </p:nvPr>
        </p:nvSpPr>
        <p:spPr/>
        <p:txBody>
          <a:bodyPr/>
          <a:lstStyle/>
          <a:p>
            <a:r>
              <a:rPr lang="en-US"/>
              <a:t>rshp.scot</a:t>
            </a:r>
          </a:p>
        </p:txBody>
      </p:sp>
    </p:spTree>
    <p:extLst>
      <p:ext uri="{BB962C8B-B14F-4D97-AF65-F5344CB8AC3E}">
        <p14:creationId xmlns:p14="http://schemas.microsoft.com/office/powerpoint/2010/main" val="245711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784275" y="1419644"/>
            <a:ext cx="4935590" cy="3785652"/>
          </a:xfrm>
          <a:prstGeom prst="rect">
            <a:avLst/>
          </a:prstGeom>
        </p:spPr>
        <p:txBody>
          <a:bodyPr wrap="square">
            <a:spAutoFit/>
          </a:bodyPr>
          <a:lstStyle/>
          <a:p>
            <a:r>
              <a:rPr lang="en-GB" sz="2400" dirty="0"/>
              <a:t>One way is that the woman and man love each other and they have sex, this is a special thing that grownups can do. </a:t>
            </a:r>
          </a:p>
          <a:p>
            <a:endParaRPr lang="en-GB" sz="2400" dirty="0"/>
          </a:p>
          <a:p>
            <a:r>
              <a:rPr lang="en-GB" sz="2400" dirty="0"/>
              <a:t>When they have sex the man’s penis goes inside the woman’s vagina and sperm comes out and goes to meet the egg inside the woman’s body. </a:t>
            </a:r>
          </a:p>
          <a:p>
            <a:endParaRPr lang="en-US" sz="2400" dirty="0"/>
          </a:p>
        </p:txBody>
      </p:sp>
      <p:pic>
        <p:nvPicPr>
          <p:cNvPr id="5" name="Picture 4" descr="A person lying on a bed&#10;&#10;Description automatically generated">
            <a:extLst>
              <a:ext uri="{FF2B5EF4-FFF2-40B4-BE49-F238E27FC236}">
                <a16:creationId xmlns:a16="http://schemas.microsoft.com/office/drawing/2014/main" id="{1C1A76D5-9784-43FD-94C9-A2543EE54902}"/>
              </a:ext>
            </a:extLst>
          </p:cNvPr>
          <p:cNvPicPr>
            <a:picLocks noChangeAspect="1"/>
          </p:cNvPicPr>
          <p:nvPr/>
        </p:nvPicPr>
        <p:blipFill>
          <a:blip r:embed="rId3"/>
          <a:stretch>
            <a:fillRect/>
          </a:stretch>
        </p:blipFill>
        <p:spPr>
          <a:xfrm>
            <a:off x="5793332" y="1600199"/>
            <a:ext cx="5728393" cy="3826566"/>
          </a:xfrm>
          <a:prstGeom prst="rect">
            <a:avLst/>
          </a:prstGeom>
        </p:spPr>
      </p:pic>
    </p:spTree>
    <p:extLst>
      <p:ext uri="{BB962C8B-B14F-4D97-AF65-F5344CB8AC3E}">
        <p14:creationId xmlns:p14="http://schemas.microsoft.com/office/powerpoint/2010/main" val="740318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894945" y="934489"/>
            <a:ext cx="5317817" cy="4524315"/>
          </a:xfrm>
          <a:prstGeom prst="rect">
            <a:avLst/>
          </a:prstGeom>
        </p:spPr>
        <p:txBody>
          <a:bodyPr wrap="square">
            <a:spAutoFit/>
          </a:bodyPr>
          <a:lstStyle/>
          <a:p>
            <a:r>
              <a:rPr lang="en-GB" sz="2400" dirty="0"/>
              <a:t>Some parents need help to start the pregnancy. Some babies start when the egg and sperm come together in a laboratory. The doctor then puts the fertilised egg back into the woman’s womb. This is called IVF.</a:t>
            </a:r>
          </a:p>
          <a:p>
            <a:endParaRPr lang="en-GB" sz="2400" dirty="0"/>
          </a:p>
          <a:p>
            <a:r>
              <a:rPr lang="en-GB" sz="2400" dirty="0"/>
              <a:t>Other babies are created when a man gives his sperm to the woman. She puts the sperm inside her vagina. If the sperm meet her egg, she can become pregnant.</a:t>
            </a:r>
            <a:endParaRPr lang="en-GB" sz="2400" strike="sngStrike" dirty="0"/>
          </a:p>
          <a:p>
            <a:endParaRPr lang="en-GB" sz="2400" dirty="0"/>
          </a:p>
        </p:txBody>
      </p:sp>
      <p:pic>
        <p:nvPicPr>
          <p:cNvPr id="6" name="Picture 5" descr="A picture containing person, indoor, man, clothing&#10;&#10;Description automatically generated">
            <a:extLst>
              <a:ext uri="{FF2B5EF4-FFF2-40B4-BE49-F238E27FC236}">
                <a16:creationId xmlns:a16="http://schemas.microsoft.com/office/drawing/2014/main" id="{043EF502-23AA-401B-BE53-73D8595440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7458" y="3381313"/>
            <a:ext cx="4114800" cy="2745343"/>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EAEEA2BE-E73E-453A-B127-5DF3E6323B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7457" y="407048"/>
            <a:ext cx="4114801" cy="2744572"/>
          </a:xfrm>
          <a:prstGeom prst="rect">
            <a:avLst/>
          </a:prstGeom>
        </p:spPr>
      </p:pic>
    </p:spTree>
    <p:extLst>
      <p:ext uri="{BB962C8B-B14F-4D97-AF65-F5344CB8AC3E}">
        <p14:creationId xmlns:p14="http://schemas.microsoft.com/office/powerpoint/2010/main" val="146066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rown horse grazing on a lush green field&#10;&#10;Description automatically generated">
            <a:extLst>
              <a:ext uri="{FF2B5EF4-FFF2-40B4-BE49-F238E27FC236}">
                <a16:creationId xmlns:a16="http://schemas.microsoft.com/office/drawing/2014/main" id="{098043BE-D260-4929-AAAC-C0FCFA99692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42698" y="589547"/>
            <a:ext cx="8774789" cy="5118627"/>
          </a:xfrm>
        </p:spPr>
      </p:pic>
      <p:sp>
        <p:nvSpPr>
          <p:cNvPr id="4" name="Footer Placeholder 3">
            <a:extLst>
              <a:ext uri="{FF2B5EF4-FFF2-40B4-BE49-F238E27FC236}">
                <a16:creationId xmlns:a16="http://schemas.microsoft.com/office/drawing/2014/main" id="{A9F5E12A-261F-42C0-BEB1-D2A38EB4FA88}"/>
              </a:ext>
            </a:extLst>
          </p:cNvPr>
          <p:cNvSpPr>
            <a:spLocks noGrp="1"/>
          </p:cNvSpPr>
          <p:nvPr>
            <p:ph type="ftr" sz="quarter" idx="11"/>
          </p:nvPr>
        </p:nvSpPr>
        <p:spPr/>
        <p:txBody>
          <a:bodyPr/>
          <a:lstStyle/>
          <a:p>
            <a:r>
              <a:rPr lang="en-US"/>
              <a:t>rshp.scot</a:t>
            </a:r>
          </a:p>
        </p:txBody>
      </p:sp>
    </p:spTree>
    <p:extLst>
      <p:ext uri="{BB962C8B-B14F-4D97-AF65-F5344CB8AC3E}">
        <p14:creationId xmlns:p14="http://schemas.microsoft.com/office/powerpoint/2010/main" val="15461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mother and baby sheep standing on a lush green field&#10;&#10;Description automatically generated">
            <a:extLst>
              <a:ext uri="{FF2B5EF4-FFF2-40B4-BE49-F238E27FC236}">
                <a16:creationId xmlns:a16="http://schemas.microsoft.com/office/drawing/2014/main" id="{493EC522-909E-4FA9-A03E-426201BB5BB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65973" y="685800"/>
            <a:ext cx="9389850" cy="4973686"/>
          </a:xfrm>
        </p:spPr>
      </p:pic>
      <p:sp>
        <p:nvSpPr>
          <p:cNvPr id="4" name="Footer Placeholder 3">
            <a:extLst>
              <a:ext uri="{FF2B5EF4-FFF2-40B4-BE49-F238E27FC236}">
                <a16:creationId xmlns:a16="http://schemas.microsoft.com/office/drawing/2014/main" id="{3290C717-43FE-4AB1-88E0-061A5E0864B2}"/>
              </a:ext>
            </a:extLst>
          </p:cNvPr>
          <p:cNvSpPr>
            <a:spLocks noGrp="1"/>
          </p:cNvSpPr>
          <p:nvPr>
            <p:ph type="ftr" sz="quarter" idx="11"/>
          </p:nvPr>
        </p:nvSpPr>
        <p:spPr/>
        <p:txBody>
          <a:bodyPr/>
          <a:lstStyle/>
          <a:p>
            <a:r>
              <a:rPr lang="en-US"/>
              <a:t>rshp.scot</a:t>
            </a:r>
          </a:p>
        </p:txBody>
      </p:sp>
    </p:spTree>
    <p:extLst>
      <p:ext uri="{BB962C8B-B14F-4D97-AF65-F5344CB8AC3E}">
        <p14:creationId xmlns:p14="http://schemas.microsoft.com/office/powerpoint/2010/main" val="134465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ouple of zebra standing on top of a dirt field&#10;&#10;Description automatically generated">
            <a:extLst>
              <a:ext uri="{FF2B5EF4-FFF2-40B4-BE49-F238E27FC236}">
                <a16:creationId xmlns:a16="http://schemas.microsoft.com/office/drawing/2014/main" id="{41973836-82C2-4AA1-941A-A407D6D1352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452909" y="312341"/>
            <a:ext cx="8058679" cy="6044009"/>
          </a:xfrm>
        </p:spPr>
      </p:pic>
      <p:sp>
        <p:nvSpPr>
          <p:cNvPr id="4" name="Footer Placeholder 3">
            <a:extLst>
              <a:ext uri="{FF2B5EF4-FFF2-40B4-BE49-F238E27FC236}">
                <a16:creationId xmlns:a16="http://schemas.microsoft.com/office/drawing/2014/main" id="{A4F00578-0B10-489D-A3A3-EFC34E45DEA3}"/>
              </a:ext>
            </a:extLst>
          </p:cNvPr>
          <p:cNvSpPr>
            <a:spLocks noGrp="1"/>
          </p:cNvSpPr>
          <p:nvPr>
            <p:ph type="ftr" sz="quarter" idx="11"/>
          </p:nvPr>
        </p:nvSpPr>
        <p:spPr/>
        <p:txBody>
          <a:bodyPr/>
          <a:lstStyle/>
          <a:p>
            <a:r>
              <a:rPr lang="en-US"/>
              <a:t>rshp.scot</a:t>
            </a:r>
          </a:p>
        </p:txBody>
      </p:sp>
    </p:spTree>
    <p:extLst>
      <p:ext uri="{BB962C8B-B14F-4D97-AF65-F5344CB8AC3E}">
        <p14:creationId xmlns:p14="http://schemas.microsoft.com/office/powerpoint/2010/main" val="178035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EBF461B-DFDD-4B12-9A00-7462DC806E7F}"/>
              </a:ext>
            </a:extLst>
          </p:cNvPr>
          <p:cNvSpPr>
            <a:spLocks noGrp="1"/>
          </p:cNvSpPr>
          <p:nvPr>
            <p:ph type="ftr" sz="quarter" idx="11"/>
          </p:nvPr>
        </p:nvSpPr>
        <p:spPr/>
        <p:txBody>
          <a:bodyPr/>
          <a:lstStyle/>
          <a:p>
            <a:r>
              <a:rPr lang="en-US"/>
              <a:t>rshp.scot</a:t>
            </a:r>
          </a:p>
        </p:txBody>
      </p:sp>
      <p:pic>
        <p:nvPicPr>
          <p:cNvPr id="7" name="Content Placeholder 7" descr="A person posing for a picture&#10;&#10;Description automatically generated">
            <a:extLst>
              <a:ext uri="{FF2B5EF4-FFF2-40B4-BE49-F238E27FC236}">
                <a16:creationId xmlns:a16="http://schemas.microsoft.com/office/drawing/2014/main" id="{CE45DF7A-ED81-4399-AB85-BDAAE2D65B1A}"/>
              </a:ext>
            </a:extLst>
          </p:cNvPr>
          <p:cNvPicPr>
            <a:picLocks noChangeAspect="1"/>
          </p:cNvPicPr>
          <p:nvPr/>
        </p:nvPicPr>
        <p:blipFill>
          <a:blip r:embed="rId2"/>
          <a:stretch>
            <a:fillRect/>
          </a:stretch>
        </p:blipFill>
        <p:spPr>
          <a:xfrm>
            <a:off x="1662360" y="467328"/>
            <a:ext cx="8867280" cy="5923343"/>
          </a:xfrm>
          <a:prstGeom prst="rect">
            <a:avLst/>
          </a:prstGeom>
        </p:spPr>
      </p:pic>
    </p:spTree>
    <p:extLst>
      <p:ext uri="{BB962C8B-B14F-4D97-AF65-F5344CB8AC3E}">
        <p14:creationId xmlns:p14="http://schemas.microsoft.com/office/powerpoint/2010/main" val="362787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44A6B-82F1-4B65-BE34-F0BDAEE15C1A}"/>
              </a:ext>
            </a:extLst>
          </p:cNvPr>
          <p:cNvSpPr>
            <a:spLocks noGrp="1"/>
          </p:cNvSpPr>
          <p:nvPr>
            <p:ph idx="1"/>
          </p:nvPr>
        </p:nvSpPr>
        <p:spPr>
          <a:xfrm>
            <a:off x="935182" y="1891145"/>
            <a:ext cx="10418618" cy="4285818"/>
          </a:xfrm>
        </p:spPr>
        <p:txBody>
          <a:bodyPr>
            <a:normAutofit/>
          </a:bodyPr>
          <a:lstStyle/>
          <a:p>
            <a:pPr marL="0" indent="0">
              <a:buNone/>
            </a:pPr>
            <a:r>
              <a:rPr lang="en-GB" sz="6000" dirty="0"/>
              <a:t>Part 1</a:t>
            </a:r>
          </a:p>
          <a:p>
            <a:pPr marL="0" indent="0">
              <a:buNone/>
            </a:pPr>
            <a:r>
              <a:rPr lang="en-GB" sz="6000" dirty="0"/>
              <a:t>How a baby is made</a:t>
            </a:r>
          </a:p>
        </p:txBody>
      </p:sp>
      <p:sp>
        <p:nvSpPr>
          <p:cNvPr id="4" name="Footer Placeholder 3">
            <a:extLst>
              <a:ext uri="{FF2B5EF4-FFF2-40B4-BE49-F238E27FC236}">
                <a16:creationId xmlns:a16="http://schemas.microsoft.com/office/drawing/2014/main" id="{25594525-29A0-450C-AB98-3029DC273627}"/>
              </a:ext>
            </a:extLst>
          </p:cNvPr>
          <p:cNvSpPr>
            <a:spLocks noGrp="1"/>
          </p:cNvSpPr>
          <p:nvPr>
            <p:ph type="ftr" sz="quarter" idx="11"/>
          </p:nvPr>
        </p:nvSpPr>
        <p:spPr/>
        <p:txBody>
          <a:bodyPr/>
          <a:lstStyle/>
          <a:p>
            <a:r>
              <a:rPr lang="en-US"/>
              <a:t>rshp.scot</a:t>
            </a:r>
          </a:p>
        </p:txBody>
      </p:sp>
    </p:spTree>
    <p:extLst>
      <p:ext uri="{BB962C8B-B14F-4D97-AF65-F5344CB8AC3E}">
        <p14:creationId xmlns:p14="http://schemas.microsoft.com/office/powerpoint/2010/main" val="324846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
        <p:nvSpPr>
          <p:cNvPr id="3" name="Rectangle 2">
            <a:extLst>
              <a:ext uri="{FF2B5EF4-FFF2-40B4-BE49-F238E27FC236}">
                <a16:creationId xmlns:a16="http://schemas.microsoft.com/office/drawing/2014/main" id="{9A8E6F1C-0B63-0A43-BF4F-D7719ED3FB92}"/>
              </a:ext>
            </a:extLst>
          </p:cNvPr>
          <p:cNvSpPr/>
          <p:nvPr/>
        </p:nvSpPr>
        <p:spPr>
          <a:xfrm>
            <a:off x="1501788" y="1771085"/>
            <a:ext cx="4486901" cy="2677656"/>
          </a:xfrm>
          <a:prstGeom prst="rect">
            <a:avLst/>
          </a:prstGeom>
        </p:spPr>
        <p:txBody>
          <a:bodyPr wrap="square">
            <a:spAutoFit/>
          </a:bodyPr>
          <a:lstStyle/>
          <a:p>
            <a:r>
              <a:rPr lang="en-GB" sz="2800" dirty="0"/>
              <a:t>A baby is made by grownups. To make a baby you need a tiny little egg from a woman and you need the seed (called the sperm) from a man.</a:t>
            </a:r>
            <a:endParaRPr lang="en-US" sz="2800" dirty="0"/>
          </a:p>
        </p:txBody>
      </p:sp>
      <p:pic>
        <p:nvPicPr>
          <p:cNvPr id="7" name="Picture 6">
            <a:extLst>
              <a:ext uri="{FF2B5EF4-FFF2-40B4-BE49-F238E27FC236}">
                <a16:creationId xmlns:a16="http://schemas.microsoft.com/office/drawing/2014/main" id="{EE063F15-306A-41F8-A72C-EBAEAF1538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7193" y="-136525"/>
            <a:ext cx="3532414" cy="6858000"/>
          </a:xfrm>
          <a:prstGeom prst="rect">
            <a:avLst/>
          </a:prstGeom>
        </p:spPr>
      </p:pic>
      <p:pic>
        <p:nvPicPr>
          <p:cNvPr id="9" name="Picture 8">
            <a:extLst>
              <a:ext uri="{FF2B5EF4-FFF2-40B4-BE49-F238E27FC236}">
                <a16:creationId xmlns:a16="http://schemas.microsoft.com/office/drawing/2014/main" id="{1345CE23-6353-49B6-958D-D4113D0B09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402"/>
          <a:stretch/>
        </p:blipFill>
        <p:spPr>
          <a:xfrm>
            <a:off x="8032095" y="-277495"/>
            <a:ext cx="1796142" cy="6858000"/>
          </a:xfrm>
          <a:prstGeom prst="rect">
            <a:avLst/>
          </a:prstGeom>
        </p:spPr>
      </p:pic>
    </p:spTree>
    <p:extLst>
      <p:ext uri="{BB962C8B-B14F-4D97-AF65-F5344CB8AC3E}">
        <p14:creationId xmlns:p14="http://schemas.microsoft.com/office/powerpoint/2010/main" val="3103666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TotalTime>
  <Words>1195</Words>
  <Application>Microsoft Office PowerPoint</Application>
  <PresentationFormat>Widescreen</PresentationFormat>
  <Paragraphs>116</Paragraphs>
  <Slides>33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Futura Medium</vt:lpstr>
      <vt:lpstr>Symbol</vt:lpstr>
      <vt:lpstr>Office Theme</vt:lpstr>
      <vt:lpstr>How human life begins, pregnancy and birth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Similarity, diversity and respect: What is gender?</dc:title>
  <dc:creator>Ross Robertson</dc:creator>
  <cp:lastModifiedBy>Colin Morrison TASC Morrison</cp:lastModifiedBy>
  <cp:revision>58</cp:revision>
  <dcterms:created xsi:type="dcterms:W3CDTF">2018-04-26T13:55:39Z</dcterms:created>
  <dcterms:modified xsi:type="dcterms:W3CDTF">2023-11-29T15:36:09Z</dcterms:modified>
</cp:coreProperties>
</file>