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2"/>
  </p:notesMasterIdLst>
  <p:sldIdLst>
    <p:sldId id="256" r:id="rId2"/>
    <p:sldId id="262" r:id="rId3"/>
    <p:sldId id="269" r:id="rId4"/>
    <p:sldId id="266" r:id="rId5"/>
    <p:sldId id="273" r:id="rId6"/>
    <p:sldId id="280" r:id="rId7"/>
    <p:sldId id="281" r:id="rId8"/>
    <p:sldId id="265" r:id="rId9"/>
    <p:sldId id="272"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23"/>
    <p:restoredTop sz="94407"/>
  </p:normalViewPr>
  <p:slideViewPr>
    <p:cSldViewPr snapToGrid="0" snapToObjects="1">
      <p:cViewPr varScale="1">
        <p:scale>
          <a:sx n="79" d="100"/>
          <a:sy n="79" d="100"/>
        </p:scale>
        <p:origin x="101"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18/06/2020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18/06/2020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18/06/2020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18/06/2020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18/06/2020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18/06/2020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18/06/2020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18/06/2020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18/06/2020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18/06/2020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18/06/2020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18/06/2020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goodnightoutcampaign.org/"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youtu.be/qNN3nAevQK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41248" y="1683169"/>
            <a:ext cx="4068849" cy="4148586"/>
          </a:xfrm>
        </p:spPr>
        <p:txBody>
          <a:bodyPr vert="horz" lIns="91440" tIns="45720" rIns="91440" bIns="45720" rtlCol="0" anchor="t">
            <a:normAutofit/>
          </a:bodyPr>
          <a:lstStyle/>
          <a:p>
            <a:pPr algn="l"/>
            <a:r>
              <a:rPr lang="en-US" sz="3600" kern="1200" dirty="0">
                <a:solidFill>
                  <a:schemeClr val="tx1"/>
                </a:solidFill>
                <a:latin typeface="+mn-lt"/>
                <a:ea typeface="+mj-ea"/>
                <a:cs typeface="+mj-cs"/>
              </a:rPr>
              <a:t>Going out:</a:t>
            </a:r>
            <a:br>
              <a:rPr lang="en-US" sz="3600" b="1" kern="1200" dirty="0">
                <a:solidFill>
                  <a:schemeClr val="tx1"/>
                </a:solidFill>
                <a:latin typeface="+mn-lt"/>
                <a:ea typeface="+mj-ea"/>
                <a:cs typeface="+mj-cs"/>
              </a:rPr>
            </a:br>
            <a:r>
              <a:rPr lang="en-US" sz="3600" b="1" kern="1200" dirty="0">
                <a:solidFill>
                  <a:schemeClr val="tx1"/>
                </a:solidFill>
                <a:latin typeface="+mn-lt"/>
                <a:ea typeface="+mj-ea"/>
                <a:cs typeface="+mj-cs"/>
              </a:rPr>
              <a:t>Keeping yourself and others safe </a:t>
            </a:r>
            <a:endParaRPr lang="en-US" sz="3600" kern="1200" dirty="0">
              <a:solidFill>
                <a:schemeClr val="tx1"/>
              </a:solidFill>
              <a:latin typeface="+mn-lt"/>
              <a:ea typeface="+mj-ea"/>
              <a:cs typeface="+mj-cs"/>
            </a:endParaRPr>
          </a:p>
        </p:txBody>
      </p:sp>
      <p:sp>
        <p:nvSpPr>
          <p:cNvPr id="3" name="Subtitle 2"/>
          <p:cNvSpPr>
            <a:spLocks noGrp="1"/>
          </p:cNvSpPr>
          <p:nvPr>
            <p:ph type="subTitle" idx="1"/>
          </p:nvPr>
        </p:nvSpPr>
        <p:spPr>
          <a:xfrm>
            <a:off x="5529456" y="1081591"/>
            <a:ext cx="5818248" cy="4148585"/>
          </a:xfrm>
        </p:spPr>
        <p:txBody>
          <a:bodyPr vert="horz" lIns="91440" tIns="45720" rIns="91440" bIns="45720" rtlCol="0">
            <a:normAutofit/>
          </a:bodyPr>
          <a:lstStyle/>
          <a:p>
            <a:pPr marL="342900" lvl="0" indent="-228600" algn="l">
              <a:buFont typeface="Arial" panose="020B0604020202020204" pitchFamily="34" charset="0"/>
              <a:buChar char="•"/>
            </a:pPr>
            <a:r>
              <a:rPr lang="en-US" dirty="0"/>
              <a:t>I can talk about my own safety and wellbeing in social situations.</a:t>
            </a:r>
          </a:p>
          <a:p>
            <a:pPr marL="342900" lvl="0" indent="-228600" algn="l">
              <a:buFont typeface="Arial" panose="020B0604020202020204" pitchFamily="34" charset="0"/>
              <a:buChar char="•"/>
            </a:pPr>
            <a:r>
              <a:rPr lang="en-US" dirty="0"/>
              <a:t>I can plan and respond in social situations in order to ensure my own safety and wellbeing and that of others.</a:t>
            </a:r>
          </a:p>
          <a:p>
            <a:pPr marL="342900" lvl="0" indent="-228600" algn="l">
              <a:buFont typeface="Arial" panose="020B0604020202020204" pitchFamily="34" charset="0"/>
              <a:buChar char="•"/>
            </a:pPr>
            <a:r>
              <a:rPr lang="en-US" dirty="0"/>
              <a:t>I am building understanding, skills and capacity to assert myself and express what I want and don’t want.</a:t>
            </a:r>
          </a:p>
          <a:p>
            <a:pPr marL="342900" lvl="0" indent="-228600" algn="l">
              <a:buFont typeface="Arial" panose="020B0604020202020204" pitchFamily="34" charset="0"/>
              <a:buChar char="•"/>
            </a:pPr>
            <a:r>
              <a:rPr lang="en-US" dirty="0"/>
              <a:t>I am aware of how my behaviour, both verbal and non-verbal, can impact on others.</a:t>
            </a:r>
          </a:p>
          <a:p>
            <a:pPr marL="342900" lvl="0" indent="-228600" algn="l">
              <a:buFont typeface="Arial" panose="020B0604020202020204" pitchFamily="34" charset="0"/>
              <a:buChar char="•"/>
            </a:pPr>
            <a:endParaRPr lang="en-US" dirty="0"/>
          </a:p>
        </p:txBody>
      </p:sp>
      <p:sp>
        <p:nvSpPr>
          <p:cNvPr id="11" name="Rectangle 10">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2065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16936" y="4000284"/>
            <a:ext cx="54864" cy="4206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p:cNvSpPr txBox="1"/>
          <p:nvPr/>
        </p:nvSpPr>
        <p:spPr>
          <a:xfrm>
            <a:off x="612277" y="2355599"/>
            <a:ext cx="44259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dirty="0">
                <a:ea typeface="+mj-ea"/>
                <a:cs typeface="+mj-cs"/>
              </a:rPr>
              <a:t>If it doesn’t feel right, it probably isn’t.</a:t>
            </a:r>
          </a:p>
          <a:p>
            <a:pPr>
              <a:lnSpc>
                <a:spcPct val="90000"/>
              </a:lnSpc>
              <a:spcBef>
                <a:spcPct val="0"/>
              </a:spcBef>
              <a:spcAft>
                <a:spcPts val="600"/>
              </a:spcAft>
            </a:pPr>
            <a:r>
              <a:rPr lang="en-US" sz="3800" b="1" dirty="0">
                <a:ea typeface="+mj-ea"/>
                <a:cs typeface="+mj-cs"/>
              </a:rPr>
              <a:t>Trust your instincts.</a:t>
            </a:r>
          </a:p>
        </p:txBody>
      </p:sp>
      <p:pic>
        <p:nvPicPr>
          <p:cNvPr id="5" name="Picture 4">
            <a:extLst>
              <a:ext uri="{FF2B5EF4-FFF2-40B4-BE49-F238E27FC236}">
                <a16:creationId xmlns:a16="http://schemas.microsoft.com/office/drawing/2014/main" id="{F55BDAF7-5526-4610-86FF-BB72F6F36421}"/>
              </a:ext>
            </a:extLst>
          </p:cNvPr>
          <p:cNvPicPr>
            <a:picLocks noChangeAspect="1"/>
          </p:cNvPicPr>
          <p:nvPr/>
        </p:nvPicPr>
        <p:blipFill rotWithShape="1">
          <a:blip r:embed="rId2"/>
          <a:srcRect l="11934" r="9670" b="2"/>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6" name="Rectangle 15">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732964" y="6356350"/>
            <a:ext cx="2553741" cy="365125"/>
          </a:xfrm>
        </p:spPr>
        <p:txBody>
          <a:bodyPr vert="horz" lIns="91440" tIns="45720" rIns="91440" bIns="45720" rtlCol="0" anchor="ctr">
            <a:normAutofit/>
          </a:bodyPr>
          <a:lstStyle/>
          <a:p>
            <a:pPr algn="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165813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31600" y="1832462"/>
            <a:ext cx="5334930" cy="3004145"/>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2800" b="1" dirty="0">
                <a:ea typeface="+mj-ea"/>
                <a:cs typeface="+mj-cs"/>
              </a:rPr>
              <a:t>Safe Night Out </a:t>
            </a:r>
          </a:p>
          <a:p>
            <a:pPr>
              <a:lnSpc>
                <a:spcPct val="90000"/>
              </a:lnSpc>
              <a:spcBef>
                <a:spcPct val="0"/>
              </a:spcBef>
              <a:spcAft>
                <a:spcPts val="600"/>
              </a:spcAft>
            </a:pPr>
            <a:endParaRPr lang="en-US" sz="2800" b="1" dirty="0">
              <a:ea typeface="+mj-ea"/>
              <a:cs typeface="+mj-cs"/>
            </a:endParaRPr>
          </a:p>
          <a:p>
            <a:pPr>
              <a:lnSpc>
                <a:spcPct val="90000"/>
              </a:lnSpc>
              <a:spcBef>
                <a:spcPct val="0"/>
              </a:spcBef>
              <a:spcAft>
                <a:spcPts val="600"/>
              </a:spcAft>
            </a:pPr>
            <a:r>
              <a:rPr lang="en-US" sz="2800" dirty="0">
                <a:ea typeface="+mj-ea"/>
                <a:cs typeface="+mj-cs"/>
              </a:rPr>
              <a:t>Plan Ahead…</a:t>
            </a:r>
          </a:p>
          <a:p>
            <a:pPr>
              <a:lnSpc>
                <a:spcPct val="90000"/>
              </a:lnSpc>
              <a:spcBef>
                <a:spcPct val="0"/>
              </a:spcBef>
              <a:spcAft>
                <a:spcPts val="600"/>
              </a:spcAft>
            </a:pPr>
            <a:endParaRPr lang="en-US" sz="2800" dirty="0">
              <a:ea typeface="+mj-ea"/>
              <a:cs typeface="+mj-cs"/>
            </a:endParaRPr>
          </a:p>
          <a:p>
            <a:pPr>
              <a:lnSpc>
                <a:spcPct val="90000"/>
              </a:lnSpc>
              <a:spcBef>
                <a:spcPct val="0"/>
              </a:spcBef>
              <a:spcAft>
                <a:spcPts val="600"/>
              </a:spcAft>
            </a:pPr>
            <a:r>
              <a:rPr lang="en-US" sz="2800" dirty="0">
                <a:ea typeface="+mj-ea"/>
                <a:cs typeface="+mj-cs"/>
              </a:rPr>
              <a:t>Stay in Control…</a:t>
            </a:r>
          </a:p>
          <a:p>
            <a:pPr>
              <a:lnSpc>
                <a:spcPct val="90000"/>
              </a:lnSpc>
              <a:spcBef>
                <a:spcPct val="0"/>
              </a:spcBef>
              <a:spcAft>
                <a:spcPts val="600"/>
              </a:spcAft>
            </a:pPr>
            <a:endParaRPr lang="en-US" sz="2800" dirty="0">
              <a:ea typeface="+mj-ea"/>
              <a:cs typeface="+mj-cs"/>
            </a:endParaRPr>
          </a:p>
          <a:p>
            <a:pPr>
              <a:lnSpc>
                <a:spcPct val="90000"/>
              </a:lnSpc>
              <a:spcBef>
                <a:spcPct val="0"/>
              </a:spcBef>
              <a:spcAft>
                <a:spcPts val="600"/>
              </a:spcAft>
            </a:pPr>
            <a:r>
              <a:rPr lang="en-US" sz="2800" dirty="0">
                <a:ea typeface="+mj-ea"/>
                <a:cs typeface="+mj-cs"/>
              </a:rPr>
              <a:t>Look after each other...</a:t>
            </a:r>
            <a:endParaRPr lang="en-US" sz="2800" b="1" dirty="0">
              <a:ea typeface="+mj-ea"/>
              <a:cs typeface="+mj-cs"/>
            </a:endParaRPr>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lose up of a logo&#10;&#10;Description automatically generated">
            <a:extLst>
              <a:ext uri="{FF2B5EF4-FFF2-40B4-BE49-F238E27FC236}">
                <a16:creationId xmlns:a16="http://schemas.microsoft.com/office/drawing/2014/main" id="{AA17E6BC-FAA0-4BBD-A324-968AC8456D20}"/>
              </a:ext>
            </a:extLst>
          </p:cNvPr>
          <p:cNvPicPr>
            <a:picLocks noChangeAspect="1"/>
          </p:cNvPicPr>
          <p:nvPr/>
        </p:nvPicPr>
        <p:blipFill rotWithShape="1">
          <a:blip r:embed="rId2"/>
          <a:srcRect l="2233" r="2516"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p:cNvSpPr>
            <a:spLocks noGrp="1"/>
          </p:cNvSpPr>
          <p:nvPr>
            <p:ph type="ftr" sz="quarter" idx="11"/>
          </p:nvPr>
        </p:nvSpPr>
        <p:spPr>
          <a:xfrm>
            <a:off x="6194716" y="6356350"/>
            <a:ext cx="3805682"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84727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ea typeface="+mj-ea"/>
                <a:cs typeface="+mj-cs"/>
              </a:rPr>
              <a:t>Safe Night Out </a:t>
            </a:r>
          </a:p>
        </p:txBody>
      </p:sp>
      <p:sp>
        <p:nvSpPr>
          <p:cNvPr id="1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EE4E048-0A57-4C49-B37B-AB5FFE71738E}"/>
              </a:ext>
            </a:extLst>
          </p:cNvPr>
          <p:cNvPicPr>
            <a:picLocks noChangeAspect="1"/>
          </p:cNvPicPr>
          <p:nvPr/>
        </p:nvPicPr>
        <p:blipFill rotWithShape="1">
          <a:blip r:embed="rId2"/>
          <a:srcRect t="4747" r="1" b="4220"/>
          <a:stretch/>
        </p:blipFill>
        <p:spPr>
          <a:xfrm>
            <a:off x="545238" y="858525"/>
            <a:ext cx="7608304" cy="5211906"/>
          </a:xfrm>
          <a:prstGeom prst="rect">
            <a:avLst/>
          </a:prstGeom>
        </p:spPr>
      </p:pic>
      <p:sp>
        <p:nvSpPr>
          <p:cNvPr id="18" name="Rectangle 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205571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020B5E84-39E2-684E-A1F8-1519853286C9}"/>
              </a:ext>
            </a:extLst>
          </p:cNvPr>
          <p:cNvPicPr>
            <a:picLocks noChangeAspect="1"/>
          </p:cNvPicPr>
          <p:nvPr/>
        </p:nvPicPr>
        <p:blipFill rotWithShape="1">
          <a:blip r:embed="rId2"/>
          <a:srcRect l="2068" r="-3" b="-3"/>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p:cNvSpPr txBox="1"/>
          <p:nvPr/>
        </p:nvSpPr>
        <p:spPr>
          <a:xfrm>
            <a:off x="5502196" y="1387414"/>
            <a:ext cx="5721484" cy="4351338"/>
          </a:xfrm>
          <a:prstGeom prst="rect">
            <a:avLst/>
          </a:prstGeom>
        </p:spPr>
        <p:txBody>
          <a:bodyPr vert="horz" lIns="91440" tIns="45720" rIns="91440" bIns="45720" rtlCol="0">
            <a:normAutofit/>
          </a:bodyPr>
          <a:lstStyle/>
          <a:p>
            <a:pPr>
              <a:lnSpc>
                <a:spcPct val="90000"/>
              </a:lnSpc>
              <a:spcAft>
                <a:spcPts val="600"/>
              </a:spcAft>
            </a:pPr>
            <a:r>
              <a:rPr lang="en-US" sz="2800" b="1" dirty="0"/>
              <a:t>Just let it go</a:t>
            </a:r>
          </a:p>
          <a:p>
            <a:pPr>
              <a:lnSpc>
                <a:spcPct val="90000"/>
              </a:lnSpc>
              <a:spcAft>
                <a:spcPts val="600"/>
              </a:spcAft>
            </a:pPr>
            <a:r>
              <a:rPr lang="en-US" sz="2800" b="1" dirty="0"/>
              <a:t>Stop the violence campaign</a:t>
            </a:r>
          </a:p>
          <a:p>
            <a:pPr indent="-228600">
              <a:lnSpc>
                <a:spcPct val="90000"/>
              </a:lnSpc>
              <a:spcAft>
                <a:spcPts val="600"/>
              </a:spcAft>
              <a:buFont typeface="Arial" panose="020B0604020202020204" pitchFamily="34" charset="0"/>
              <a:buChar char="•"/>
            </a:pPr>
            <a:endParaRPr lang="en-US" sz="2800" b="1" dirty="0"/>
          </a:p>
          <a:p>
            <a:pPr>
              <a:lnSpc>
                <a:spcPct val="90000"/>
              </a:lnSpc>
              <a:spcAft>
                <a:spcPts val="600"/>
              </a:spcAft>
            </a:pPr>
            <a:r>
              <a:rPr lang="en-US" altLang="en-US" sz="2800" b="1" dirty="0"/>
              <a:t>What do you do when it’s looking like there might be some kind of violence near you?</a:t>
            </a:r>
            <a:r>
              <a:rPr lang="en-US" altLang="en-US" sz="2800" dirty="0"/>
              <a:t> </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endParaRPr lang="en-US" sz="2800" b="1" dirty="0"/>
          </a:p>
        </p:txBody>
      </p:sp>
      <p:sp>
        <p:nvSpPr>
          <p:cNvPr id="4" name="Footer Placeholder 3"/>
          <p:cNvSpPr>
            <a:spLocks noGrp="1"/>
          </p:cNvSpPr>
          <p:nvPr>
            <p:ph type="ftr" sz="quarter" idx="11"/>
          </p:nvPr>
        </p:nvSpPr>
        <p:spPr>
          <a:xfrm>
            <a:off x="5827047" y="6356350"/>
            <a:ext cx="3864123"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47705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4D938A4-397D-4F8D-ADFF-E916F0E8C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36"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7" name="Straight Connector 16">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5036"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0171503B-9BAC-445D-B937-322D0C445C1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508629" y="955735"/>
            <a:ext cx="2184927" cy="278998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19" name="Freeform: Shape 18">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56045"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21" name="Oval 20">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7614" y="2755933"/>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7" name="Picture 6">
            <a:extLst>
              <a:ext uri="{FF2B5EF4-FFF2-40B4-BE49-F238E27FC236}">
                <a16:creationId xmlns:a16="http://schemas.microsoft.com/office/drawing/2014/main" id="{C3F2EB9F-0BC6-4BF5-826E-FE25C0CE5BD4}"/>
              </a:ext>
            </a:extLst>
          </p:cNvPr>
          <p:cNvPicPr/>
          <p:nvPr/>
        </p:nvPicPr>
        <p:blipFill rotWithShape="1">
          <a:blip r:embed="rId4"/>
          <a:srcRect l="2082" r="3" b="3"/>
          <a:stretch/>
        </p:blipFill>
        <p:spPr>
          <a:xfrm>
            <a:off x="3522326" y="4604229"/>
            <a:ext cx="2066062" cy="210999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6" name="TextBox 5">
            <a:extLst>
              <a:ext uri="{FF2B5EF4-FFF2-40B4-BE49-F238E27FC236}">
                <a16:creationId xmlns:a16="http://schemas.microsoft.com/office/drawing/2014/main" id="{D116435A-D4FD-49E0-AEB1-B1B172E78CDE}"/>
              </a:ext>
            </a:extLst>
          </p:cNvPr>
          <p:cNvSpPr txBox="1"/>
          <p:nvPr/>
        </p:nvSpPr>
        <p:spPr>
          <a:xfrm>
            <a:off x="5971675" y="545169"/>
            <a:ext cx="5393361" cy="4351338"/>
          </a:xfrm>
          <a:prstGeom prst="rect">
            <a:avLst/>
          </a:prstGeom>
        </p:spPr>
        <p:txBody>
          <a:bodyPr vert="horz" lIns="91440" tIns="45720" rIns="91440" bIns="45720" rtlCol="0">
            <a:normAutofit/>
          </a:bodyPr>
          <a:lstStyle/>
          <a:p>
            <a:pPr lvl="0">
              <a:lnSpc>
                <a:spcPct val="90000"/>
              </a:lnSpc>
              <a:spcAft>
                <a:spcPts val="600"/>
              </a:spcAft>
            </a:pPr>
            <a:r>
              <a:rPr lang="en-US" sz="2400" b="1" dirty="0"/>
              <a:t>Good night out: an international initiative </a:t>
            </a:r>
          </a:p>
          <a:p>
            <a:pPr lvl="0" indent="-228600">
              <a:lnSpc>
                <a:spcPct val="90000"/>
              </a:lnSpc>
              <a:spcAft>
                <a:spcPts val="600"/>
              </a:spcAft>
              <a:buFont typeface="Arial" panose="020B0604020202020204" pitchFamily="34" charset="0"/>
              <a:buChar char="•"/>
            </a:pPr>
            <a:endParaRPr lang="en-US" sz="2400" dirty="0"/>
          </a:p>
          <a:p>
            <a:pPr lvl="0">
              <a:lnSpc>
                <a:spcPct val="90000"/>
              </a:lnSpc>
              <a:spcAft>
                <a:spcPts val="600"/>
              </a:spcAft>
            </a:pPr>
            <a:r>
              <a:rPr lang="en-US" sz="2400" dirty="0"/>
              <a:t>“We are on a mission to end sexual harassment and assault in venues, bars, clubs, pubs and festivals across the world. Founded in 2014, The Good Night Out Campaign is an independent, international initiative dedicated to helping the night-time economy deal with, tackle and prevent harassment”.</a:t>
            </a:r>
          </a:p>
          <a:p>
            <a:pPr lvl="0">
              <a:lnSpc>
                <a:spcPct val="90000"/>
              </a:lnSpc>
              <a:spcAft>
                <a:spcPts val="600"/>
              </a:spcAft>
            </a:pPr>
            <a:r>
              <a:rPr lang="en-US" sz="2400" dirty="0">
                <a:hlinkClick r:id="rId5"/>
              </a:rPr>
              <a:t>http://www.goodnightoutcampaign.org/</a:t>
            </a:r>
            <a:endParaRPr lang="en-US" sz="2400" dirty="0"/>
          </a:p>
          <a:p>
            <a:pPr lvl="0" indent="-228600">
              <a:lnSpc>
                <a:spcPct val="90000"/>
              </a:lnSpc>
              <a:spcAft>
                <a:spcPts val="600"/>
              </a:spcAft>
              <a:buFont typeface="Arial" panose="020B0604020202020204" pitchFamily="34" charset="0"/>
              <a:buChar char="•"/>
            </a:pPr>
            <a:endParaRPr lang="en-US" sz="2400" b="1" dirty="0"/>
          </a:p>
        </p:txBody>
      </p:sp>
      <p:sp>
        <p:nvSpPr>
          <p:cNvPr id="4" name="Footer Placeholder 3">
            <a:extLst>
              <a:ext uri="{FF2B5EF4-FFF2-40B4-BE49-F238E27FC236}">
                <a16:creationId xmlns:a16="http://schemas.microsoft.com/office/drawing/2014/main" id="{C5504F5B-6C16-4205-9094-6E1FFD5F5CEB}"/>
              </a:ext>
            </a:extLst>
          </p:cNvPr>
          <p:cNvSpPr>
            <a:spLocks noGrp="1"/>
          </p:cNvSpPr>
          <p:nvPr>
            <p:ph type="ftr" sz="quarter" idx="11"/>
          </p:nvPr>
        </p:nvSpPr>
        <p:spPr>
          <a:xfrm>
            <a:off x="5997942" y="6356350"/>
            <a:ext cx="3740853"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rshp.scot</a:t>
            </a:r>
          </a:p>
        </p:txBody>
      </p:sp>
      <p:sp>
        <p:nvSpPr>
          <p:cNvPr id="25" name="Arc 24">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53204"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6F118F-58CD-4331-8958-394B5933CB1A}"/>
              </a:ext>
            </a:extLst>
          </p:cNvPr>
          <p:cNvSpPr/>
          <p:nvPr/>
        </p:nvSpPr>
        <p:spPr>
          <a:xfrm>
            <a:off x="6028994" y="4896911"/>
            <a:ext cx="4223128" cy="1089529"/>
          </a:xfrm>
          <a:prstGeom prst="rect">
            <a:avLst/>
          </a:prstGeom>
        </p:spPr>
        <p:txBody>
          <a:bodyPr wrap="square">
            <a:spAutoFit/>
          </a:bodyPr>
          <a:lstStyle/>
          <a:p>
            <a:pPr lvl="0">
              <a:lnSpc>
                <a:spcPct val="90000"/>
              </a:lnSpc>
              <a:spcAft>
                <a:spcPts val="600"/>
              </a:spcAft>
            </a:pPr>
            <a:r>
              <a:rPr lang="en-GB" sz="2400" b="1" dirty="0"/>
              <a:t>Is sexual harassment an issue at parties or gigs or pubs here too? </a:t>
            </a:r>
            <a:endParaRPr lang="en-US" sz="2400" dirty="0">
              <a:solidFill>
                <a:srgbClr val="000000"/>
              </a:solidFill>
            </a:endParaRPr>
          </a:p>
        </p:txBody>
      </p:sp>
    </p:spTree>
    <p:extLst>
      <p:ext uri="{BB962C8B-B14F-4D97-AF65-F5344CB8AC3E}">
        <p14:creationId xmlns:p14="http://schemas.microsoft.com/office/powerpoint/2010/main" val="342301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57EA1B8C-2263-4FE9-8C18-B52D22F96771}"/>
              </a:ext>
            </a:extLst>
          </p:cNvPr>
          <p:cNvPicPr>
            <a:picLocks noChangeAspect="1"/>
          </p:cNvPicPr>
          <p:nvPr/>
        </p:nvPicPr>
        <p:blipFill>
          <a:blip r:embed="rId2"/>
          <a:stretch>
            <a:fillRect/>
          </a:stretch>
        </p:blipFill>
        <p:spPr>
          <a:xfrm>
            <a:off x="703182" y="1045013"/>
            <a:ext cx="4777381" cy="45982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53344F6C-87D4-0F48-B4D5-88D0A603BD97}"/>
              </a:ext>
            </a:extLst>
          </p:cNvPr>
          <p:cNvSpPr txBox="1"/>
          <p:nvPr/>
        </p:nvSpPr>
        <p:spPr>
          <a:xfrm>
            <a:off x="5894962" y="1984443"/>
            <a:ext cx="5458838" cy="4192520"/>
          </a:xfrm>
          <a:prstGeom prst="rect">
            <a:avLst/>
          </a:prstGeom>
        </p:spPr>
        <p:txBody>
          <a:bodyPr vert="horz" lIns="91440" tIns="45720" rIns="91440" bIns="45720" rtlCol="0">
            <a:normAutofit/>
          </a:bodyPr>
          <a:lstStyle/>
          <a:p>
            <a:pPr lvl="0">
              <a:lnSpc>
                <a:spcPct val="90000"/>
              </a:lnSpc>
              <a:spcAft>
                <a:spcPts val="600"/>
              </a:spcAft>
            </a:pPr>
            <a:r>
              <a:rPr lang="en-US" sz="2400" b="1" dirty="0"/>
              <a:t>Film: How do you know if someone wants to have sex with you?</a:t>
            </a:r>
          </a:p>
          <a:p>
            <a:pPr lvl="0">
              <a:lnSpc>
                <a:spcPct val="90000"/>
              </a:lnSpc>
              <a:spcAft>
                <a:spcPts val="600"/>
              </a:spcAft>
            </a:pPr>
            <a:r>
              <a:rPr lang="en-US" u="sng" dirty="0">
                <a:hlinkClick r:id="rId3">
                  <a:extLst>
                    <a:ext uri="{A12FA001-AC4F-418D-AE19-62706E023703}">
                      <ahyp:hlinkClr xmlns:ahyp="http://schemas.microsoft.com/office/drawing/2018/hyperlinkcolor" val="tx"/>
                    </a:ext>
                  </a:extLst>
                </a:hlinkClick>
              </a:rPr>
              <a:t>https://youtu.be/qNN3nAevQKY</a:t>
            </a:r>
            <a:r>
              <a:rPr lang="en-US" dirty="0"/>
              <a:t> </a:t>
            </a:r>
          </a:p>
          <a:p>
            <a:pPr lvl="0">
              <a:lnSpc>
                <a:spcPct val="90000"/>
              </a:lnSpc>
              <a:spcAft>
                <a:spcPts val="600"/>
              </a:spcAft>
            </a:pPr>
            <a:r>
              <a:rPr lang="en-US" dirty="0"/>
              <a:t>(Duration: 3 minutes 50 seconds)</a:t>
            </a:r>
            <a:endParaRPr lang="en-US" b="1" dirty="0"/>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61741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lose up of a cow&#10;&#10;Description automatically generated">
            <a:extLst>
              <a:ext uri="{FF2B5EF4-FFF2-40B4-BE49-F238E27FC236}">
                <a16:creationId xmlns:a16="http://schemas.microsoft.com/office/drawing/2014/main" id="{E0BD05B7-59E4-4AE4-8C76-62B5ACE299F0}"/>
              </a:ext>
            </a:extLst>
          </p:cNvPr>
          <p:cNvPicPr>
            <a:picLocks noChangeAspect="1"/>
          </p:cNvPicPr>
          <p:nvPr/>
        </p:nvPicPr>
        <p:blipFill rotWithShape="1">
          <a:blip r:embed="rId2"/>
          <a:srcRect l="23762" r="24825" b="2"/>
          <a:stretch/>
        </p:blipFill>
        <p:spPr>
          <a:xfrm>
            <a:off x="858284"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3" name="Arc 1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3344F6C-87D4-0F48-B4D5-88D0A603BD97}"/>
              </a:ext>
            </a:extLst>
          </p:cNvPr>
          <p:cNvSpPr txBox="1"/>
          <p:nvPr/>
        </p:nvSpPr>
        <p:spPr>
          <a:xfrm>
            <a:off x="5386729" y="1253331"/>
            <a:ext cx="5721484" cy="4351338"/>
          </a:xfrm>
          <a:prstGeom prst="rect">
            <a:avLst/>
          </a:prstGeom>
        </p:spPr>
        <p:txBody>
          <a:bodyPr vert="horz" lIns="91440" tIns="45720" rIns="91440" bIns="45720" rtlCol="0">
            <a:normAutofit/>
          </a:bodyPr>
          <a:lstStyle/>
          <a:p>
            <a:pPr>
              <a:lnSpc>
                <a:spcPct val="90000"/>
              </a:lnSpc>
              <a:spcAft>
                <a:spcPts val="600"/>
              </a:spcAft>
            </a:pPr>
            <a:r>
              <a:rPr lang="en-US" sz="2400" b="1" dirty="0"/>
              <a:t>If you are doing anything sexual with another person then you must be sure they are happy and freely agreeing to the sexual activity. This is called giving consent.</a:t>
            </a:r>
            <a:endParaRPr lang="en-US" sz="2400" dirty="0"/>
          </a:p>
          <a:p>
            <a:pPr>
              <a:lnSpc>
                <a:spcPct val="90000"/>
              </a:lnSpc>
              <a:spcAft>
                <a:spcPts val="600"/>
              </a:spcAft>
            </a:pPr>
            <a:endParaRPr lang="en-US" sz="2400" dirty="0"/>
          </a:p>
          <a:p>
            <a:pPr>
              <a:lnSpc>
                <a:spcPct val="90000"/>
              </a:lnSpc>
              <a:spcAft>
                <a:spcPts val="600"/>
              </a:spcAft>
            </a:pPr>
            <a:r>
              <a:rPr lang="en-US" sz="2400" dirty="0"/>
              <a:t>Sexual activity includes: kissing and hugging; touching each other’s bodies, including genitals (your private parts); and penetrative sex, this is when a person puts their fingers or penis or something else into a person’s mouth, vagina or anus (bottom). </a:t>
            </a:r>
          </a:p>
        </p:txBody>
      </p:sp>
    </p:spTree>
    <p:extLst>
      <p:ext uri="{BB962C8B-B14F-4D97-AF65-F5344CB8AC3E}">
        <p14:creationId xmlns:p14="http://schemas.microsoft.com/office/powerpoint/2010/main" val="358856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1480" y="987552"/>
            <a:ext cx="4485861" cy="108813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dirty="0">
                <a:ea typeface="+mj-ea"/>
                <a:cs typeface="+mj-cs"/>
              </a:rPr>
              <a:t>Check-in: How am I? How are my friends?</a:t>
            </a:r>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53344F6C-87D4-0F48-B4D5-88D0A603BD97}"/>
              </a:ext>
            </a:extLst>
          </p:cNvPr>
          <p:cNvSpPr txBox="1"/>
          <p:nvPr/>
        </p:nvSpPr>
        <p:spPr>
          <a:xfrm>
            <a:off x="424481" y="2364405"/>
            <a:ext cx="4498848" cy="3584448"/>
          </a:xfrm>
          <a:prstGeom prst="rect">
            <a:avLst/>
          </a:prstGeom>
        </p:spPr>
        <p:txBody>
          <a:bodyPr vert="horz" lIns="91440" tIns="45720" rIns="91440" bIns="45720" rtlCol="0" anchor="t">
            <a:noAutofit/>
          </a:bodyPr>
          <a:lstStyle/>
          <a:p>
            <a:pPr lvl="0">
              <a:lnSpc>
                <a:spcPct val="90000"/>
              </a:lnSpc>
              <a:spcAft>
                <a:spcPts val="600"/>
              </a:spcAft>
            </a:pPr>
            <a:r>
              <a:rPr lang="en-US" sz="2000" b="1" dirty="0"/>
              <a:t>Before the night begins. </a:t>
            </a:r>
          </a:p>
          <a:p>
            <a:pPr lvl="0" indent="-228600">
              <a:lnSpc>
                <a:spcPct val="90000"/>
              </a:lnSpc>
              <a:spcAft>
                <a:spcPts val="600"/>
              </a:spcAft>
              <a:buFont typeface="Arial" panose="020B0604020202020204" pitchFamily="34" charset="0"/>
              <a:buChar char="•"/>
            </a:pPr>
            <a:r>
              <a:rPr lang="en-US" sz="2000" b="1" dirty="0"/>
              <a:t>?</a:t>
            </a:r>
          </a:p>
          <a:p>
            <a:pPr lvl="0" indent="-228600">
              <a:lnSpc>
                <a:spcPct val="90000"/>
              </a:lnSpc>
              <a:spcAft>
                <a:spcPts val="600"/>
              </a:spcAft>
              <a:buFont typeface="Arial" panose="020B0604020202020204" pitchFamily="34" charset="0"/>
              <a:buChar char="•"/>
            </a:pPr>
            <a:r>
              <a:rPr lang="en-US" sz="2000" b="1" dirty="0"/>
              <a:t>?</a:t>
            </a:r>
          </a:p>
          <a:p>
            <a:pPr lvl="0" indent="-228600">
              <a:lnSpc>
                <a:spcPct val="90000"/>
              </a:lnSpc>
              <a:spcAft>
                <a:spcPts val="600"/>
              </a:spcAft>
              <a:buFont typeface="Arial" panose="020B0604020202020204" pitchFamily="34" charset="0"/>
              <a:buChar char="•"/>
            </a:pPr>
            <a:r>
              <a:rPr lang="en-US" sz="2000" b="1" dirty="0"/>
              <a:t>?</a:t>
            </a:r>
          </a:p>
          <a:p>
            <a:pPr lvl="0">
              <a:lnSpc>
                <a:spcPct val="90000"/>
              </a:lnSpc>
              <a:spcAft>
                <a:spcPts val="600"/>
              </a:spcAft>
            </a:pPr>
            <a:r>
              <a:rPr lang="en-US" sz="2000" b="1" dirty="0"/>
              <a:t>In the middle of the night out/party.</a:t>
            </a:r>
          </a:p>
          <a:p>
            <a:pPr lvl="0" indent="-228600">
              <a:lnSpc>
                <a:spcPct val="90000"/>
              </a:lnSpc>
              <a:spcAft>
                <a:spcPts val="600"/>
              </a:spcAft>
              <a:buFont typeface="Arial" panose="020B0604020202020204" pitchFamily="34" charset="0"/>
              <a:buChar char="•"/>
            </a:pPr>
            <a:r>
              <a:rPr lang="en-US" sz="2000" b="1" dirty="0"/>
              <a:t>?</a:t>
            </a:r>
          </a:p>
          <a:p>
            <a:pPr lvl="0" indent="-228600">
              <a:lnSpc>
                <a:spcPct val="90000"/>
              </a:lnSpc>
              <a:spcAft>
                <a:spcPts val="600"/>
              </a:spcAft>
              <a:buFont typeface="Arial" panose="020B0604020202020204" pitchFamily="34" charset="0"/>
              <a:buChar char="•"/>
            </a:pPr>
            <a:r>
              <a:rPr lang="en-US" sz="2000" b="1" dirty="0"/>
              <a:t>?</a:t>
            </a:r>
          </a:p>
          <a:p>
            <a:pPr lvl="0" indent="-228600">
              <a:lnSpc>
                <a:spcPct val="90000"/>
              </a:lnSpc>
              <a:spcAft>
                <a:spcPts val="600"/>
              </a:spcAft>
              <a:buFont typeface="Arial" panose="020B0604020202020204" pitchFamily="34" charset="0"/>
              <a:buChar char="•"/>
            </a:pPr>
            <a:r>
              <a:rPr lang="en-US" sz="2000" b="1" dirty="0"/>
              <a:t>?</a:t>
            </a:r>
          </a:p>
          <a:p>
            <a:pPr lvl="0">
              <a:lnSpc>
                <a:spcPct val="90000"/>
              </a:lnSpc>
              <a:spcAft>
                <a:spcPts val="600"/>
              </a:spcAft>
            </a:pPr>
            <a:r>
              <a:rPr lang="en-US" sz="2000" b="1" dirty="0"/>
              <a:t>As the night winds down. </a:t>
            </a:r>
          </a:p>
          <a:p>
            <a:pPr lvl="0" indent="-228600">
              <a:lnSpc>
                <a:spcPct val="90000"/>
              </a:lnSpc>
              <a:spcAft>
                <a:spcPts val="600"/>
              </a:spcAft>
              <a:buFont typeface="Arial" panose="020B0604020202020204" pitchFamily="34" charset="0"/>
              <a:buChar char="•"/>
            </a:pPr>
            <a:r>
              <a:rPr lang="en-US" sz="2000" b="1" dirty="0"/>
              <a:t>?</a:t>
            </a:r>
          </a:p>
          <a:p>
            <a:pPr lvl="0" indent="-228600">
              <a:lnSpc>
                <a:spcPct val="90000"/>
              </a:lnSpc>
              <a:spcAft>
                <a:spcPts val="600"/>
              </a:spcAft>
              <a:buFont typeface="Arial" panose="020B0604020202020204" pitchFamily="34" charset="0"/>
              <a:buChar char="•"/>
            </a:pPr>
            <a:r>
              <a:rPr lang="en-US" sz="2000" b="1" dirty="0"/>
              <a:t>?</a:t>
            </a:r>
          </a:p>
          <a:p>
            <a:pPr lvl="0" indent="-228600">
              <a:lnSpc>
                <a:spcPct val="90000"/>
              </a:lnSpc>
              <a:spcAft>
                <a:spcPts val="600"/>
              </a:spcAft>
              <a:buFont typeface="Arial" panose="020B0604020202020204" pitchFamily="34" charset="0"/>
              <a:buChar char="•"/>
            </a:pPr>
            <a:r>
              <a:rPr lang="en-US" sz="2000" b="1" dirty="0"/>
              <a:t>?</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6" name="Picture 5">
            <a:extLst>
              <a:ext uri="{FF2B5EF4-FFF2-40B4-BE49-F238E27FC236}">
                <a16:creationId xmlns:a16="http://schemas.microsoft.com/office/drawing/2014/main" id="{9210BDF6-5036-46C8-A431-8A5F4EE7B0F2}"/>
              </a:ext>
            </a:extLst>
          </p:cNvPr>
          <p:cNvPicPr>
            <a:picLocks noChangeAspect="1"/>
          </p:cNvPicPr>
          <p:nvPr/>
        </p:nvPicPr>
        <p:blipFill rotWithShape="1">
          <a:blip r:embed="rId2"/>
          <a:srcRect t="377"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31501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2E8E64DF-1889-4C16-8E01-E655D9524A9D}"/>
              </a:ext>
            </a:extLst>
          </p:cNvPr>
          <p:cNvPicPr>
            <a:picLocks noChangeAspect="1"/>
          </p:cNvPicPr>
          <p:nvPr/>
        </p:nvPicPr>
        <p:blipFill rotWithShape="1">
          <a:blip r:embed="rId2"/>
          <a:srcRect l="748" r="1318" b="-3"/>
          <a:stretch/>
        </p:blipFill>
        <p:spPr>
          <a:xfrm>
            <a:off x="401716" y="1165109"/>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3" name="Arc 1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3344F6C-87D4-0F48-B4D5-88D0A603BD97}"/>
              </a:ext>
            </a:extLst>
          </p:cNvPr>
          <p:cNvSpPr txBox="1"/>
          <p:nvPr/>
        </p:nvSpPr>
        <p:spPr>
          <a:xfrm>
            <a:off x="4475747" y="524780"/>
            <a:ext cx="7093696" cy="4351338"/>
          </a:xfrm>
          <a:prstGeom prst="rect">
            <a:avLst/>
          </a:prstGeom>
        </p:spPr>
        <p:txBody>
          <a:bodyPr vert="horz" lIns="91440" tIns="45720" rIns="91440" bIns="45720" rtlCol="0">
            <a:noAutofit/>
          </a:bodyPr>
          <a:lstStyle/>
          <a:p>
            <a:pPr lvl="0">
              <a:lnSpc>
                <a:spcPct val="90000"/>
              </a:lnSpc>
              <a:spcAft>
                <a:spcPts val="600"/>
              </a:spcAft>
            </a:pPr>
            <a:r>
              <a:rPr lang="en-US" sz="2000" b="1" dirty="0"/>
              <a:t>Before the night begins. </a:t>
            </a:r>
          </a:p>
          <a:p>
            <a:pPr lvl="0" indent="-228600">
              <a:lnSpc>
                <a:spcPct val="90000"/>
              </a:lnSpc>
              <a:spcAft>
                <a:spcPts val="600"/>
              </a:spcAft>
              <a:buFont typeface="Arial" panose="020B0604020202020204" pitchFamily="34" charset="0"/>
              <a:buChar char="•"/>
            </a:pPr>
            <a:r>
              <a:rPr lang="en-US" sz="2000" dirty="0"/>
              <a:t>Do I have everything I need? </a:t>
            </a:r>
          </a:p>
          <a:p>
            <a:pPr lvl="0" indent="-228600">
              <a:lnSpc>
                <a:spcPct val="90000"/>
              </a:lnSpc>
              <a:spcAft>
                <a:spcPts val="600"/>
              </a:spcAft>
              <a:buFont typeface="Arial" panose="020B0604020202020204" pitchFamily="34" charset="0"/>
              <a:buChar char="•"/>
            </a:pPr>
            <a:r>
              <a:rPr lang="en-US" sz="2000" dirty="0"/>
              <a:t>How are my friends feeling about the night?</a:t>
            </a:r>
          </a:p>
          <a:p>
            <a:pPr lvl="0" indent="-228600">
              <a:lnSpc>
                <a:spcPct val="90000"/>
              </a:lnSpc>
              <a:spcAft>
                <a:spcPts val="600"/>
              </a:spcAft>
              <a:buFont typeface="Arial" panose="020B0604020202020204" pitchFamily="34" charset="0"/>
              <a:buChar char="•"/>
            </a:pPr>
            <a:r>
              <a:rPr lang="en-US" sz="2000" dirty="0"/>
              <a:t>Do I have someone to call and a place to stay in case something happens?</a:t>
            </a:r>
          </a:p>
          <a:p>
            <a:pPr lvl="0" indent="-228600">
              <a:lnSpc>
                <a:spcPct val="90000"/>
              </a:lnSpc>
              <a:spcAft>
                <a:spcPts val="600"/>
              </a:spcAft>
              <a:buFont typeface="Arial" panose="020B0604020202020204" pitchFamily="34" charset="0"/>
              <a:buChar char="•"/>
            </a:pPr>
            <a:r>
              <a:rPr lang="en-US" sz="2000" dirty="0"/>
              <a:t>What’s my plan/our plan for getting home at the end of the night? Have we agreed one?</a:t>
            </a:r>
            <a:endParaRPr lang="en-US" sz="2000" b="1" dirty="0"/>
          </a:p>
          <a:p>
            <a:pPr lvl="0">
              <a:lnSpc>
                <a:spcPct val="90000"/>
              </a:lnSpc>
              <a:spcAft>
                <a:spcPts val="600"/>
              </a:spcAft>
            </a:pPr>
            <a:r>
              <a:rPr lang="en-US" sz="2000" b="1" dirty="0"/>
              <a:t>In the middle of the night out/party.</a:t>
            </a:r>
            <a:r>
              <a:rPr lang="en-US" sz="2000" dirty="0"/>
              <a:t> </a:t>
            </a:r>
          </a:p>
          <a:p>
            <a:pPr lvl="0" indent="-228600">
              <a:lnSpc>
                <a:spcPct val="90000"/>
              </a:lnSpc>
              <a:spcAft>
                <a:spcPts val="600"/>
              </a:spcAft>
              <a:buFont typeface="Arial" panose="020B0604020202020204" pitchFamily="34" charset="0"/>
              <a:buChar char="•"/>
            </a:pPr>
            <a:r>
              <a:rPr lang="en-US" sz="2000" dirty="0"/>
              <a:t>Am I having fun? Are my friends?</a:t>
            </a:r>
          </a:p>
          <a:p>
            <a:pPr lvl="0" indent="-228600">
              <a:lnSpc>
                <a:spcPct val="90000"/>
              </a:lnSpc>
              <a:spcAft>
                <a:spcPts val="600"/>
              </a:spcAft>
              <a:buFont typeface="Arial" panose="020B0604020202020204" pitchFamily="34" charset="0"/>
              <a:buChar char="•"/>
            </a:pPr>
            <a:r>
              <a:rPr lang="en-US" sz="2000" dirty="0"/>
              <a:t>Is anything making me or someone else uncomfortable? </a:t>
            </a:r>
          </a:p>
          <a:p>
            <a:pPr lvl="0" indent="-228600">
              <a:lnSpc>
                <a:spcPct val="90000"/>
              </a:lnSpc>
              <a:spcAft>
                <a:spcPts val="600"/>
              </a:spcAft>
              <a:buFont typeface="Arial" panose="020B0604020202020204" pitchFamily="34" charset="0"/>
              <a:buChar char="•"/>
            </a:pPr>
            <a:r>
              <a:rPr lang="en-US" sz="2000" dirty="0"/>
              <a:t>Am I getting too carried away? </a:t>
            </a:r>
          </a:p>
          <a:p>
            <a:pPr lvl="0" indent="-228600">
              <a:lnSpc>
                <a:spcPct val="90000"/>
              </a:lnSpc>
              <a:spcAft>
                <a:spcPts val="600"/>
              </a:spcAft>
              <a:buFont typeface="Arial" panose="020B0604020202020204" pitchFamily="34" charset="0"/>
              <a:buChar char="•"/>
            </a:pPr>
            <a:r>
              <a:rPr lang="en-US" sz="2000" dirty="0"/>
              <a:t>Do I need to slow down?</a:t>
            </a:r>
            <a:endParaRPr lang="en-US" sz="2000" b="1" dirty="0"/>
          </a:p>
          <a:p>
            <a:pPr lvl="0">
              <a:lnSpc>
                <a:spcPct val="90000"/>
              </a:lnSpc>
              <a:spcAft>
                <a:spcPts val="600"/>
              </a:spcAft>
            </a:pPr>
            <a:r>
              <a:rPr lang="en-US" sz="2000" b="1" dirty="0"/>
              <a:t>As the night winds down. </a:t>
            </a:r>
          </a:p>
          <a:p>
            <a:pPr lvl="0" indent="-228600">
              <a:lnSpc>
                <a:spcPct val="90000"/>
              </a:lnSpc>
              <a:spcAft>
                <a:spcPts val="600"/>
              </a:spcAft>
              <a:buFont typeface="Arial" panose="020B0604020202020204" pitchFamily="34" charset="0"/>
              <a:buChar char="•"/>
            </a:pPr>
            <a:r>
              <a:rPr lang="en-US" sz="2000" dirty="0"/>
              <a:t>If I want to stay out later, do I have a way to get home in the morning?</a:t>
            </a:r>
          </a:p>
          <a:p>
            <a:pPr lvl="0" indent="-228600">
              <a:lnSpc>
                <a:spcPct val="90000"/>
              </a:lnSpc>
              <a:spcAft>
                <a:spcPts val="600"/>
              </a:spcAft>
              <a:buFont typeface="Arial" panose="020B0604020202020204" pitchFamily="34" charset="0"/>
              <a:buChar char="•"/>
            </a:pPr>
            <a:r>
              <a:rPr lang="en-US" sz="2000" dirty="0"/>
              <a:t>If a friend is planning to stay out later, will they be okay? </a:t>
            </a:r>
          </a:p>
          <a:p>
            <a:pPr lvl="0" indent="-228600">
              <a:lnSpc>
                <a:spcPct val="90000"/>
              </a:lnSpc>
              <a:spcAft>
                <a:spcPts val="600"/>
              </a:spcAft>
              <a:buFont typeface="Arial" panose="020B0604020202020204" pitchFamily="34" charset="0"/>
              <a:buChar char="•"/>
            </a:pPr>
            <a:r>
              <a:rPr lang="en-US" sz="2000" dirty="0"/>
              <a:t>If plans have changed, what are my options at this point? </a:t>
            </a:r>
          </a:p>
          <a:p>
            <a:pPr lvl="0" indent="-228600">
              <a:lnSpc>
                <a:spcPct val="90000"/>
              </a:lnSpc>
              <a:spcAft>
                <a:spcPts val="600"/>
              </a:spcAft>
              <a:buFont typeface="Arial" panose="020B0604020202020204" pitchFamily="34" charset="0"/>
              <a:buChar char="•"/>
            </a:pPr>
            <a:r>
              <a:rPr lang="en-US" sz="2000" dirty="0"/>
              <a:t>Given my circumstances, which is the best plan now?</a:t>
            </a:r>
          </a:p>
        </p:txBody>
      </p:sp>
      <p:sp>
        <p:nvSpPr>
          <p:cNvPr id="4" name="Footer Placeholder 3"/>
          <p:cNvSpPr>
            <a:spLocks noGrp="1"/>
          </p:cNvSpPr>
          <p:nvPr>
            <p:ph type="ftr" sz="quarter" idx="11"/>
          </p:nvPr>
        </p:nvSpPr>
        <p:spPr>
          <a:xfrm>
            <a:off x="5827047" y="6356350"/>
            <a:ext cx="3864123"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
        <p:nvSpPr>
          <p:cNvPr id="3" name="TextBox 2"/>
          <p:cNvSpPr txBox="1"/>
          <p:nvPr/>
        </p:nvSpPr>
        <p:spPr>
          <a:xfrm>
            <a:off x="572362" y="631540"/>
            <a:ext cx="6061455" cy="461665"/>
          </a:xfrm>
          <a:prstGeom prst="rect">
            <a:avLst/>
          </a:prstGeom>
          <a:noFill/>
        </p:spPr>
        <p:txBody>
          <a:bodyPr wrap="square" rtlCol="0">
            <a:spAutoFit/>
          </a:bodyPr>
          <a:lstStyle/>
          <a:p>
            <a:pPr>
              <a:spcAft>
                <a:spcPts val="600"/>
              </a:spcAft>
            </a:pPr>
            <a:r>
              <a:rPr lang="en-US" sz="2400" b="1" dirty="0"/>
              <a:t>Check-in: some ideas….</a:t>
            </a:r>
            <a:endParaRPr lang="en-US" sz="2400" b="1"/>
          </a:p>
        </p:txBody>
      </p:sp>
    </p:spTree>
    <p:extLst>
      <p:ext uri="{BB962C8B-B14F-4D97-AF65-F5344CB8AC3E}">
        <p14:creationId xmlns:p14="http://schemas.microsoft.com/office/powerpoint/2010/main" val="1924023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Words>
  <Application>Microsoft Office PowerPoint</Application>
  <PresentationFormat>Widescreen</PresentationFormat>
  <Paragraphs>69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Going out: Keeping yourself and others safe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out: Keeping yourself and others safe </dc:title>
  <dc:creator>Colin Morrison</dc:creator>
  <cp:lastModifiedBy>Colin Morrison</cp:lastModifiedBy>
  <cp:revision>2</cp:revision>
  <dcterms:created xsi:type="dcterms:W3CDTF">2020-06-18T16:11:17Z</dcterms:created>
  <dcterms:modified xsi:type="dcterms:W3CDTF">2020-06-18T16:14:19Z</dcterms:modified>
</cp:coreProperties>
</file>