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58" r:id="rId5"/>
    <p:sldId id="335" r:id="rId6"/>
    <p:sldId id="261" r:id="rId7"/>
    <p:sldId id="259" r:id="rId8"/>
    <p:sldId id="262" r:id="rId9"/>
    <p:sldId id="263" r:id="rId10"/>
    <p:sldId id="271" r:id="rId11"/>
    <p:sldId id="270" r:id="rId12"/>
    <p:sldId id="265" r:id="rId13"/>
    <p:sldId id="272" r:id="rId14"/>
    <p:sldId id="266" r:id="rId15"/>
    <p:sldId id="267" r:id="rId16"/>
    <p:sldId id="268" r:id="rId17"/>
    <p:sldId id="273" r:id="rId18"/>
    <p:sldId id="322" r:id="rId19"/>
    <p:sldId id="336" r:id="rId20"/>
    <p:sldId id="313"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63" d="100"/>
          <a:sy n="63" d="100"/>
        </p:scale>
        <p:origin x="612" y="56"/>
      </p:cViewPr>
      <p:guideLst>
        <p:guide orient="horz" pos="2160"/>
        <p:guide pos="384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75E22B9B-0676-43D7-8282-B29950A6DE41}"/>
    <pc:docChg chg="modSld">
      <pc:chgData name="Colin Morrison TASC Morrison" userId="9e8379d8aac75974" providerId="LiveId" clId="{75E22B9B-0676-43D7-8282-B29950A6DE41}" dt="2024-01-10T10:37:14.067" v="2" actId="207"/>
      <pc:docMkLst>
        <pc:docMk/>
      </pc:docMkLst>
      <pc:sldChg chg="modSp mod">
        <pc:chgData name="Colin Morrison TASC Morrison" userId="9e8379d8aac75974" providerId="LiveId" clId="{75E22B9B-0676-43D7-8282-B29950A6DE41}" dt="2024-01-10T10:36:49.030" v="0" actId="207"/>
        <pc:sldMkLst>
          <pc:docMk/>
          <pc:sldMk cId="3107915565" sldId="257"/>
        </pc:sldMkLst>
        <pc:spChg chg="mod">
          <ac:chgData name="Colin Morrison TASC Morrison" userId="9e8379d8aac75974" providerId="LiveId" clId="{75E22B9B-0676-43D7-8282-B29950A6DE41}" dt="2024-01-10T10:36:49.030" v="0" actId="207"/>
          <ac:spMkLst>
            <pc:docMk/>
            <pc:sldMk cId="3107915565" sldId="257"/>
            <ac:spMk id="6" creationId="{DBCF5664-C91A-48A9-9840-A6268CFF27B3}"/>
          </ac:spMkLst>
        </pc:spChg>
      </pc:sldChg>
      <pc:sldChg chg="modSp mod">
        <pc:chgData name="Colin Morrison TASC Morrison" userId="9e8379d8aac75974" providerId="LiveId" clId="{75E22B9B-0676-43D7-8282-B29950A6DE41}" dt="2024-01-10T10:36:58.084" v="1" actId="207"/>
        <pc:sldMkLst>
          <pc:docMk/>
          <pc:sldMk cId="2980226583" sldId="258"/>
        </pc:sldMkLst>
        <pc:spChg chg="mod">
          <ac:chgData name="Colin Morrison TASC Morrison" userId="9e8379d8aac75974" providerId="LiveId" clId="{75E22B9B-0676-43D7-8282-B29950A6DE41}" dt="2024-01-10T10:36:58.084" v="1" actId="207"/>
          <ac:spMkLst>
            <pc:docMk/>
            <pc:sldMk cId="2980226583" sldId="258"/>
            <ac:spMk id="4" creationId="{DE25681C-465D-4D13-97D9-1E8119AF98A1}"/>
          </ac:spMkLst>
        </pc:spChg>
      </pc:sldChg>
      <pc:sldChg chg="modSp mod">
        <pc:chgData name="Colin Morrison TASC Morrison" userId="9e8379d8aac75974" providerId="LiveId" clId="{75E22B9B-0676-43D7-8282-B29950A6DE41}" dt="2024-01-10T10:37:14.067" v="2" actId="207"/>
        <pc:sldMkLst>
          <pc:docMk/>
          <pc:sldMk cId="1481483550" sldId="271"/>
        </pc:sldMkLst>
        <pc:spChg chg="mod">
          <ac:chgData name="Colin Morrison TASC Morrison" userId="9e8379d8aac75974" providerId="LiveId" clId="{75E22B9B-0676-43D7-8282-B29950A6DE41}" dt="2024-01-10T10:37:14.067" v="2" actId="207"/>
          <ac:spMkLst>
            <pc:docMk/>
            <pc:sldMk cId="1481483550" sldId="271"/>
            <ac:spMk id="4" creationId="{FF698857-4179-425B-8125-6F8A8D8667F7}"/>
          </ac:spMkLst>
        </pc:spChg>
      </pc:sldChg>
    </pc:docChg>
  </pc:docChgLst>
  <pc:docChgLst>
    <pc:chgData name="Colin Morrison TASC Morrison" userId="9e8379d8aac75974" providerId="LiveId" clId="{7DA7A928-5E96-4820-991A-CA415C0F3BA9}"/>
    <pc:docChg chg="custSel modSld">
      <pc:chgData name="Colin Morrison TASC Morrison" userId="9e8379d8aac75974" providerId="LiveId" clId="{7DA7A928-5E96-4820-991A-CA415C0F3BA9}" dt="2023-07-28T15:01:44.698" v="71" actId="115"/>
      <pc:docMkLst>
        <pc:docMk/>
      </pc:docMkLst>
      <pc:sldChg chg="modSp mod">
        <pc:chgData name="Colin Morrison TASC Morrison" userId="9e8379d8aac75974" providerId="LiveId" clId="{7DA7A928-5E96-4820-991A-CA415C0F3BA9}" dt="2023-07-28T14:59:31.337" v="19" actId="14100"/>
        <pc:sldMkLst>
          <pc:docMk/>
          <pc:sldMk cId="3107915565" sldId="257"/>
        </pc:sldMkLst>
        <pc:spChg chg="mod">
          <ac:chgData name="Colin Morrison TASC Morrison" userId="9e8379d8aac75974" providerId="LiveId" clId="{7DA7A928-5E96-4820-991A-CA415C0F3BA9}" dt="2023-07-28T14:59:31.337" v="19" actId="14100"/>
          <ac:spMkLst>
            <pc:docMk/>
            <pc:sldMk cId="3107915565" sldId="257"/>
            <ac:spMk id="6" creationId="{DBCF5664-C91A-48A9-9840-A6268CFF27B3}"/>
          </ac:spMkLst>
        </pc:spChg>
      </pc:sldChg>
      <pc:sldChg chg="modSp mod">
        <pc:chgData name="Colin Morrison TASC Morrison" userId="9e8379d8aac75974" providerId="LiveId" clId="{7DA7A928-5E96-4820-991A-CA415C0F3BA9}" dt="2023-07-28T15:00:25.572" v="61" actId="20577"/>
        <pc:sldMkLst>
          <pc:docMk/>
          <pc:sldMk cId="2980226583" sldId="258"/>
        </pc:sldMkLst>
        <pc:spChg chg="mod">
          <ac:chgData name="Colin Morrison TASC Morrison" userId="9e8379d8aac75974" providerId="LiveId" clId="{7DA7A928-5E96-4820-991A-CA415C0F3BA9}" dt="2023-07-28T15:00:25.572" v="61" actId="20577"/>
          <ac:spMkLst>
            <pc:docMk/>
            <pc:sldMk cId="2980226583" sldId="258"/>
            <ac:spMk id="4" creationId="{DE25681C-465D-4D13-97D9-1E8119AF98A1}"/>
          </ac:spMkLst>
        </pc:spChg>
      </pc:sldChg>
      <pc:sldChg chg="modSp mod">
        <pc:chgData name="Colin Morrison TASC Morrison" userId="9e8379d8aac75974" providerId="LiveId" clId="{7DA7A928-5E96-4820-991A-CA415C0F3BA9}" dt="2023-07-28T15:01:44.698" v="71" actId="115"/>
        <pc:sldMkLst>
          <pc:docMk/>
          <pc:sldMk cId="1481483550" sldId="271"/>
        </pc:sldMkLst>
        <pc:spChg chg="mod">
          <ac:chgData name="Colin Morrison TASC Morrison" userId="9e8379d8aac75974" providerId="LiveId" clId="{7DA7A928-5E96-4820-991A-CA415C0F3BA9}" dt="2023-07-28T15:01:44.698" v="71" actId="115"/>
          <ac:spMkLst>
            <pc:docMk/>
            <pc:sldMk cId="1481483550" sldId="271"/>
            <ac:spMk id="4" creationId="{FF698857-4179-425B-8125-6F8A8D8667F7}"/>
          </ac:spMkLst>
        </pc:spChg>
      </pc:sldChg>
    </pc:docChg>
  </pc:docChgLst>
  <pc:docChgLst>
    <pc:chgData name="Ross Robertson" userId="cb37bfa76ebf819d" providerId="LiveId" clId="{8FDDA937-A499-7F4A-AAE0-BE05F9EEED36}"/>
    <pc:docChg chg="modSld">
      <pc:chgData name="Ross Robertson" userId="cb37bfa76ebf819d" providerId="LiveId" clId="{8FDDA937-A499-7F4A-AAE0-BE05F9EEED36}" dt="2022-03-10T15:31:49.255" v="2" actId="20577"/>
      <pc:docMkLst>
        <pc:docMk/>
      </pc:docMkLst>
      <pc:sldChg chg="modSp mod">
        <pc:chgData name="Ross Robertson" userId="cb37bfa76ebf819d" providerId="LiveId" clId="{8FDDA937-A499-7F4A-AAE0-BE05F9EEED36}" dt="2022-03-10T15:31:49.255" v="2" actId="20577"/>
        <pc:sldMkLst>
          <pc:docMk/>
          <pc:sldMk cId="1393113795" sldId="263"/>
        </pc:sldMkLst>
        <pc:spChg chg="mod">
          <ac:chgData name="Ross Robertson" userId="cb37bfa76ebf819d" providerId="LiveId" clId="{8FDDA937-A499-7F4A-AAE0-BE05F9EEED36}" dt="2022-03-10T15:31:49.255" v="2" actId="20577"/>
          <ac:spMkLst>
            <pc:docMk/>
            <pc:sldMk cId="1393113795" sldId="263"/>
            <ac:spMk id="3" creationId="{FE4B9D84-4095-4BF6-B20B-F65F651D54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5226C-1C31-4B7C-AB28-4F6BDDEBA06F}" type="datetimeFigureOut">
              <a:rPr lang="en-GB" smtClean="0"/>
              <a:t>10/01/2024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FC39FA-6153-4494-B8DC-D58D56269EB5}"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drawing isn’t very good, but we need a picture here showing where it goes (as with the last slide showing the condom)</a:t>
            </a:r>
          </a:p>
        </p:txBody>
      </p:sp>
      <p:sp>
        <p:nvSpPr>
          <p:cNvPr id="4" name="Slide Number Placeholder 3"/>
          <p:cNvSpPr>
            <a:spLocks noGrp="1"/>
          </p:cNvSpPr>
          <p:nvPr>
            <p:ph type="sldNum" sz="quarter" idx="10"/>
          </p:nvPr>
        </p:nvSpPr>
        <p:spPr/>
        <p:txBody>
          <a:bodyPr/>
          <a:lstStyle/>
          <a:p>
            <a:fld id="{79FC39FA-6153-4494-B8DC-D58D56269EB5}" type="slidenum">
              <a:rPr lang="en-GB" smtClean="0"/>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helpful to put 85% when 98% is easily achievable. We’re trying to encourage young people to use them.</a:t>
            </a:r>
          </a:p>
        </p:txBody>
      </p:sp>
      <p:sp>
        <p:nvSpPr>
          <p:cNvPr id="4" name="Slide Number Placeholder 3"/>
          <p:cNvSpPr>
            <a:spLocks noGrp="1"/>
          </p:cNvSpPr>
          <p:nvPr>
            <p:ph type="sldNum" sz="quarter" idx="10"/>
          </p:nvPr>
        </p:nvSpPr>
        <p:spPr/>
        <p:txBody>
          <a:bodyPr/>
          <a:lstStyle/>
          <a:p>
            <a:fld id="{79FC39FA-6153-4494-B8DC-D58D56269EB5}" type="slidenum">
              <a:rPr lang="en-GB" smtClean="0"/>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Some people with LD can’t tie knots. It just adds another thing they can’t do to the process and it’s not necessary.</a:t>
            </a:r>
          </a:p>
        </p:txBody>
      </p:sp>
      <p:sp>
        <p:nvSpPr>
          <p:cNvPr id="4" name="Slide Number Placeholder 3"/>
          <p:cNvSpPr>
            <a:spLocks noGrp="1"/>
          </p:cNvSpPr>
          <p:nvPr>
            <p:ph type="sldNum" sz="quarter" idx="10"/>
          </p:nvPr>
        </p:nvSpPr>
        <p:spPr/>
        <p:txBody>
          <a:bodyPr/>
          <a:lstStyle/>
          <a:p>
            <a:fld id="{79FC39FA-6153-4494-B8DC-D58D56269EB5}" type="slidenum">
              <a:rPr lang="en-GB" smtClean="0"/>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5A75-94DE-4604-8B72-14D479AD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C73386-273B-417E-836E-853348C67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FDCFA5-F356-4198-8B5A-121EB763D196}"/>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5" name="Footer Placeholder 4">
            <a:extLst>
              <a:ext uri="{FF2B5EF4-FFF2-40B4-BE49-F238E27FC236}">
                <a16:creationId xmlns:a16="http://schemas.microsoft.com/office/drawing/2014/main" id="{929F68F2-F11E-4064-A2B8-3A71EDF6A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CFEC7-586A-4065-B0B1-D23C0C322B13}"/>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387653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6176-3C58-48C9-BB4E-1CE8F3B896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18CB3-F631-4151-9558-ACD5F3D68B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57628-6554-4703-B15E-FB739A578813}"/>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5" name="Footer Placeholder 4">
            <a:extLst>
              <a:ext uri="{FF2B5EF4-FFF2-40B4-BE49-F238E27FC236}">
                <a16:creationId xmlns:a16="http://schemas.microsoft.com/office/drawing/2014/main" id="{A05BDB51-BB56-42E1-8421-D5F811297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FD1F8-E7C6-42B0-9C5B-D19803E7242D}"/>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324461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6F65F-695A-4EAF-BCFB-734E6CE229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77B0E4-955E-489F-A6D8-8CC0AB392F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E2018-F601-41E4-B06C-2787706FA33B}"/>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5" name="Footer Placeholder 4">
            <a:extLst>
              <a:ext uri="{FF2B5EF4-FFF2-40B4-BE49-F238E27FC236}">
                <a16:creationId xmlns:a16="http://schemas.microsoft.com/office/drawing/2014/main" id="{6BE068EC-93E0-426E-9AE4-22A589FD2B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156ADE-EC10-4414-A8EB-997B826901B0}"/>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73186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A7B6-979F-4161-9699-361F0A83C4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CA21E-1306-463A-B716-181513A916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597F8-E41B-4ED4-B347-BEFF7E61EE41}"/>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5" name="Footer Placeholder 4">
            <a:extLst>
              <a:ext uri="{FF2B5EF4-FFF2-40B4-BE49-F238E27FC236}">
                <a16:creationId xmlns:a16="http://schemas.microsoft.com/office/drawing/2014/main" id="{1CA9639D-9DB3-4B4B-B685-42C9D8C83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4F213-B127-4FEF-9A09-8F03DB21228D}"/>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143163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9083-95B2-4042-AB2F-B4EE4F8CC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6A1809-8562-4962-8008-D57CE1E66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664C2C-244F-4647-98CA-14DC734A6F19}"/>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5" name="Footer Placeholder 4">
            <a:extLst>
              <a:ext uri="{FF2B5EF4-FFF2-40B4-BE49-F238E27FC236}">
                <a16:creationId xmlns:a16="http://schemas.microsoft.com/office/drawing/2014/main" id="{0DAC9709-2804-42B6-8DE1-B54473F01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60456-D99E-407A-9619-C8E2922CEF5E}"/>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96824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237A-FA90-4CE7-9FCC-1DBFD4DB80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3354C9-5260-4B2D-AE97-863648000E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6A2AB0-7B0B-400D-A01A-D5B31FB19C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00BAB6-D300-4F0D-9C5D-71AABD0A005F}"/>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6" name="Footer Placeholder 5">
            <a:extLst>
              <a:ext uri="{FF2B5EF4-FFF2-40B4-BE49-F238E27FC236}">
                <a16:creationId xmlns:a16="http://schemas.microsoft.com/office/drawing/2014/main" id="{B01529A7-0BDF-445B-A54A-4ED89BD93B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4E833A-1321-45CE-AE13-4DB89466FB2C}"/>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234186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F6FF-DD17-4E07-85CC-7A32C79487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B8F31-A033-4194-A387-D5B8B2417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F0A7FB-ECD6-4E97-857E-20A2C35D7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6EC626-6C43-4B96-B05D-4642C877CF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447F17-5012-4A92-A2AE-2EB302089A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E41E1C-BC79-4DF2-B6E2-DF07320060FE}"/>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8" name="Footer Placeholder 7">
            <a:extLst>
              <a:ext uri="{FF2B5EF4-FFF2-40B4-BE49-F238E27FC236}">
                <a16:creationId xmlns:a16="http://schemas.microsoft.com/office/drawing/2014/main" id="{50E32111-B970-4D3C-89F1-2FAABF1688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F3E93D-4E7B-4DCC-9A3F-719F9EE5F72D}"/>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57014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6EB7-5BFD-468A-B400-042A13B10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2B9FC0-8DEB-4230-B800-F29E452BB337}"/>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4" name="Footer Placeholder 3">
            <a:extLst>
              <a:ext uri="{FF2B5EF4-FFF2-40B4-BE49-F238E27FC236}">
                <a16:creationId xmlns:a16="http://schemas.microsoft.com/office/drawing/2014/main" id="{3B2AA549-7D8A-4083-A84D-01EDBE10E6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A01735-76F6-4F21-B15B-F3C36C8CFFD1}"/>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357816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C42CA-56F1-4F26-91DF-D1EA54964B41}"/>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3" name="Footer Placeholder 2">
            <a:extLst>
              <a:ext uri="{FF2B5EF4-FFF2-40B4-BE49-F238E27FC236}">
                <a16:creationId xmlns:a16="http://schemas.microsoft.com/office/drawing/2014/main" id="{CF1F38C1-06C4-4927-9B5B-9E98D621A7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060DF4-73F6-49AC-BF78-E60C1846CDA1}"/>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4376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8804-0F13-436E-AC06-016974EBA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AC9EA4-9AAD-401F-948E-35E64D119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0E1D94-934F-45A2-893B-0569A8CCD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ED58AC-65DF-4B45-9E2E-1322A50EB8D1}"/>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6" name="Footer Placeholder 5">
            <a:extLst>
              <a:ext uri="{FF2B5EF4-FFF2-40B4-BE49-F238E27FC236}">
                <a16:creationId xmlns:a16="http://schemas.microsoft.com/office/drawing/2014/main" id="{944215DC-EC47-4168-A625-CCB38227F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1E97DA-ABEA-4D14-8B55-B2A8CF30FC8A}"/>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472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4D21-1050-4B37-99CE-24ED0310E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4C7D6D-DE97-4FF7-9D63-F66A46A6D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BE6227-BFCC-414F-9314-05EF6E588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6AD930-A3B1-4FBC-90C1-1E15B2CB91D2}"/>
              </a:ext>
            </a:extLst>
          </p:cNvPr>
          <p:cNvSpPr>
            <a:spLocks noGrp="1"/>
          </p:cNvSpPr>
          <p:nvPr>
            <p:ph type="dt" sz="half" idx="10"/>
          </p:nvPr>
        </p:nvSpPr>
        <p:spPr/>
        <p:txBody>
          <a:bodyPr/>
          <a:lstStyle/>
          <a:p>
            <a:fld id="{7987186B-0A99-419C-9B91-84091DD8E3A7}" type="datetimeFigureOut">
              <a:rPr lang="en-GB" smtClean="0"/>
              <a:pPr/>
              <a:t>10/01/2024</a:t>
            </a:fld>
            <a:endParaRPr lang="en-GB"/>
          </a:p>
        </p:txBody>
      </p:sp>
      <p:sp>
        <p:nvSpPr>
          <p:cNvPr id="6" name="Footer Placeholder 5">
            <a:extLst>
              <a:ext uri="{FF2B5EF4-FFF2-40B4-BE49-F238E27FC236}">
                <a16:creationId xmlns:a16="http://schemas.microsoft.com/office/drawing/2014/main" id="{F1F40A83-4603-4BC7-A6B4-C0474B515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AD4B37-0764-4F4D-9DDB-F5D7E1F55132}"/>
              </a:ext>
            </a:extLst>
          </p:cNvPr>
          <p:cNvSpPr>
            <a:spLocks noGrp="1"/>
          </p:cNvSpPr>
          <p:nvPr>
            <p:ph type="sldNum" sz="quarter" idx="12"/>
          </p:nvPr>
        </p:nvSpPr>
        <p:spPr/>
        <p:txBody>
          <a:bodyPr/>
          <a:lstStyle/>
          <a:p>
            <a:fld id="{F75E6BDE-5B82-4649-82D2-13DD8A18F3B1}" type="slidenum">
              <a:rPr lang="en-GB" smtClean="0"/>
              <a:pPr/>
              <a:t>‹#›</a:t>
            </a:fld>
            <a:endParaRPr lang="en-GB"/>
          </a:p>
        </p:txBody>
      </p:sp>
    </p:spTree>
    <p:extLst>
      <p:ext uri="{BB962C8B-B14F-4D97-AF65-F5344CB8AC3E}">
        <p14:creationId xmlns:p14="http://schemas.microsoft.com/office/powerpoint/2010/main" val="119466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0EA20-B8D2-46CF-ABC5-6BE16D0DE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0EA287-EC24-448C-82EF-B3787EE6D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E8023-E648-4284-AD82-6E4768830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7186B-0A99-419C-9B91-84091DD8E3A7}" type="datetimeFigureOut">
              <a:rPr lang="en-GB" smtClean="0"/>
              <a:pPr/>
              <a:t>10/01/2024</a:t>
            </a:fld>
            <a:endParaRPr lang="en-GB"/>
          </a:p>
        </p:txBody>
      </p:sp>
      <p:sp>
        <p:nvSpPr>
          <p:cNvPr id="5" name="Footer Placeholder 4">
            <a:extLst>
              <a:ext uri="{FF2B5EF4-FFF2-40B4-BE49-F238E27FC236}">
                <a16:creationId xmlns:a16="http://schemas.microsoft.com/office/drawing/2014/main" id="{03E3834D-7C8E-43EB-ACA3-C81E4856A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69B93F-8038-4EC7-AC81-BD735B073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E6BDE-5B82-4649-82D2-13DD8A18F3B1}" type="slidenum">
              <a:rPr lang="en-GB" smtClean="0"/>
              <a:pPr/>
              <a:t>‹#›</a:t>
            </a:fld>
            <a:endParaRPr lang="en-GB"/>
          </a:p>
        </p:txBody>
      </p:sp>
    </p:spTree>
    <p:extLst>
      <p:ext uri="{BB962C8B-B14F-4D97-AF65-F5344CB8AC3E}">
        <p14:creationId xmlns:p14="http://schemas.microsoft.com/office/powerpoint/2010/main" val="258712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aLdNErJ-Fk"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hyperlink" Target="https://www.google.com/imgres?imgurl=https://www.cdc.gov/condomeffectiveness/images/Right-Way-To-Use-A-Female-Condom-4.jpg&amp;imgrefurl=https://www.cdc.gov/condomeffectiveness/Female-condom-use.html&amp;docid=RaKI99HYjCqRpM&amp;tbnid=xxx2Pri_8a35MM:&amp;vet=10ahUKEwio7IL2jP_hAhVQxoUKHXq_DN8QMwhlKB4wHg..i&amp;w=273&amp;h=275&amp;bih=708&amp;biw=1600&amp;q=how%20do%20women's%20condoms%20work&amp;ved=0ahUKEwio7IL2jP_hAhVQxoUKHXq_DN8QMwhlKB4wHg&amp;iact=mrc&amp;uact=8"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684152273" TargetMode="Externa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hyperlink" Target="https://youtu.be/EfwstN51ZI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8369-077F-446E-AD6B-51F2DFB67F0A}"/>
              </a:ext>
            </a:extLst>
          </p:cNvPr>
          <p:cNvSpPr>
            <a:spLocks noGrp="1"/>
          </p:cNvSpPr>
          <p:nvPr>
            <p:ph type="ctrTitle"/>
          </p:nvPr>
        </p:nvSpPr>
        <p:spPr>
          <a:xfrm>
            <a:off x="1504122" y="883823"/>
            <a:ext cx="9144000" cy="1655762"/>
          </a:xfrm>
        </p:spPr>
        <p:txBody>
          <a:bodyPr>
            <a:normAutofit/>
          </a:bodyPr>
          <a:lstStyle/>
          <a:p>
            <a:r>
              <a:rPr lang="en-GB" sz="4400" b="1"/>
              <a:t>Condoms</a:t>
            </a:r>
            <a:endParaRPr lang="en-GB" sz="4400" b="1" dirty="0"/>
          </a:p>
        </p:txBody>
      </p:sp>
      <p:sp>
        <p:nvSpPr>
          <p:cNvPr id="3" name="Subtitle 2">
            <a:extLst>
              <a:ext uri="{FF2B5EF4-FFF2-40B4-BE49-F238E27FC236}">
                <a16:creationId xmlns:a16="http://schemas.microsoft.com/office/drawing/2014/main" id="{69984406-452C-472A-8D04-C4011DE4A6A2}"/>
              </a:ext>
            </a:extLst>
          </p:cNvPr>
          <p:cNvSpPr>
            <a:spLocks noGrp="1"/>
          </p:cNvSpPr>
          <p:nvPr>
            <p:ph type="subTitle" idx="1"/>
          </p:nvPr>
        </p:nvSpPr>
        <p:spPr>
          <a:xfrm>
            <a:off x="2915479" y="3363498"/>
            <a:ext cx="9144000" cy="1655762"/>
          </a:xfrm>
        </p:spPr>
        <p:txBody>
          <a:bodyPr>
            <a:normAutofit/>
          </a:bodyPr>
          <a:lstStyle/>
          <a:p>
            <a:pPr marL="342900" lvl="0" indent="-342900" algn="l">
              <a:buFont typeface="Arial" panose="020B0604020202020204" pitchFamily="34" charset="0"/>
              <a:buChar char="•"/>
            </a:pPr>
            <a:r>
              <a:rPr lang="en-GB" dirty="0"/>
              <a:t>I can explain what a condom and lubricant is used for.</a:t>
            </a:r>
          </a:p>
          <a:p>
            <a:pPr marL="342900" lvl="0" indent="-342900" algn="l">
              <a:buFont typeface="Arial" panose="020B0604020202020204" pitchFamily="34" charset="0"/>
              <a:buChar char="•"/>
            </a:pPr>
            <a:r>
              <a:rPr lang="en-GB" dirty="0"/>
              <a:t>I know how to use condoms.</a:t>
            </a:r>
          </a:p>
          <a:p>
            <a:pPr marL="342900" lvl="0" indent="-342900" algn="l">
              <a:buFont typeface="Arial" panose="020B0604020202020204" pitchFamily="34" charset="0"/>
              <a:buChar char="•"/>
            </a:pPr>
            <a:r>
              <a:rPr lang="en-GB" dirty="0"/>
              <a:t>I know how to access condoms.</a:t>
            </a:r>
          </a:p>
          <a:p>
            <a:pPr marL="457200" indent="-457200" algn="l">
              <a:buFont typeface="Arial" panose="020B0604020202020204" pitchFamily="34" charset="0"/>
              <a:buChar char="•"/>
            </a:pPr>
            <a:endParaRPr lang="en-GB" sz="2800" dirty="0"/>
          </a:p>
        </p:txBody>
      </p:sp>
    </p:spTree>
    <p:custDataLst>
      <p:tags r:id="rId1"/>
    </p:custDataLst>
    <p:extLst>
      <p:ext uri="{BB962C8B-B14F-4D97-AF65-F5344CB8AC3E}">
        <p14:creationId xmlns:p14="http://schemas.microsoft.com/office/powerpoint/2010/main" val="132636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8292A7B4-0455-400F-A80B-4C9872624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freecondoms.sandyford.org/media/3521/choicecardshort.png?anchor=center&amp;mode=crop&amp;width=580&amp;height=270&amp;rnd=131698995290000000">
            <a:extLst>
              <a:ext uri="{FF2B5EF4-FFF2-40B4-BE49-F238E27FC236}">
                <a16:creationId xmlns:a16="http://schemas.microsoft.com/office/drawing/2014/main" id="{C99548AD-7F60-4A79-8802-D9BF49765FE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884466" y="5"/>
            <a:ext cx="4307534" cy="2644930"/>
          </a:xfrm>
          <a:prstGeom prst="rect">
            <a:avLst/>
          </a:prstGeom>
          <a:noFill/>
        </p:spPr>
      </p:pic>
      <p:sp>
        <p:nvSpPr>
          <p:cNvPr id="4" name="Content Placeholder 2">
            <a:extLst>
              <a:ext uri="{FF2B5EF4-FFF2-40B4-BE49-F238E27FC236}">
                <a16:creationId xmlns:a16="http://schemas.microsoft.com/office/drawing/2014/main" id="{FF698857-4179-425B-8125-6F8A8D8667F7}"/>
              </a:ext>
            </a:extLst>
          </p:cNvPr>
          <p:cNvSpPr txBox="1">
            <a:spLocks/>
          </p:cNvSpPr>
          <p:nvPr/>
        </p:nvSpPr>
        <p:spPr>
          <a:xfrm>
            <a:off x="602510" y="3384677"/>
            <a:ext cx="6727774" cy="273358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Are all condoms the same?</a:t>
            </a:r>
            <a:endParaRPr lang="en-US" dirty="0"/>
          </a:p>
          <a:p>
            <a:pPr marL="0" indent="0">
              <a:buNone/>
            </a:pPr>
            <a:r>
              <a:rPr lang="en-US" dirty="0"/>
              <a:t>No, they come in different sizes. They can be different length or different width.</a:t>
            </a:r>
          </a:p>
          <a:p>
            <a:pPr marL="0" indent="0">
              <a:buNone/>
            </a:pPr>
            <a:r>
              <a:rPr lang="en-US" dirty="0"/>
              <a:t>Male condoms also come in different colours, some have </a:t>
            </a:r>
            <a:r>
              <a:rPr lang="en-US" dirty="0" err="1"/>
              <a:t>flavours</a:t>
            </a:r>
            <a:r>
              <a:rPr lang="en-US" dirty="0"/>
              <a:t> or different thickness or shape to give a different feel. </a:t>
            </a:r>
          </a:p>
          <a:p>
            <a:pPr marL="0" indent="0">
              <a:buNone/>
            </a:pPr>
            <a:r>
              <a:rPr lang="en-GB" dirty="0">
                <a:effectLst/>
                <a:ea typeface="Calibri" panose="020F0502020204030204" pitchFamily="34" charset="0"/>
              </a:rPr>
              <a:t>Flavoured condoms are </a:t>
            </a:r>
            <a:r>
              <a:rPr lang="en-GB" u="sng" dirty="0">
                <a:effectLst/>
                <a:ea typeface="Calibri" panose="020F0502020204030204" pitchFamily="34" charset="0"/>
              </a:rPr>
              <a:t>only</a:t>
            </a:r>
            <a:r>
              <a:rPr lang="en-GB" dirty="0">
                <a:effectLst/>
                <a:ea typeface="Calibri" panose="020F0502020204030204" pitchFamily="34" charset="0"/>
              </a:rPr>
              <a:t> for oral sex, they should not be used for penetrative sex.</a:t>
            </a:r>
            <a:endParaRPr lang="en-US" dirty="0"/>
          </a:p>
          <a:p>
            <a:pPr marL="0"/>
            <a:endParaRPr lang="en-US" dirty="0"/>
          </a:p>
        </p:txBody>
      </p:sp>
      <p:pic>
        <p:nvPicPr>
          <p:cNvPr id="7" name="Content Placeholder 4">
            <a:extLst>
              <a:ext uri="{FF2B5EF4-FFF2-40B4-BE49-F238E27FC236}">
                <a16:creationId xmlns:a16="http://schemas.microsoft.com/office/drawing/2014/main" id="{AF6A1C0B-9264-41F3-BC3E-5953036113CF}"/>
              </a:ext>
            </a:extLst>
          </p:cNvPr>
          <p:cNvPicPr>
            <a:picLocks/>
          </p:cNvPicPr>
          <p:nvPr/>
        </p:nvPicPr>
        <p:blipFill rotWithShape="1">
          <a:blip r:embed="rId4" cstate="screen">
            <a:extLst>
              <a:ext uri="{28A0092B-C50C-407E-A947-70E740481C1C}">
                <a14:useLocalDpi xmlns:a14="http://schemas.microsoft.com/office/drawing/2010/main"/>
              </a:ext>
            </a:extLst>
          </a:blip>
          <a:srcRect b="-3"/>
          <a:stretch/>
        </p:blipFill>
        <p:spPr bwMode="auto">
          <a:xfrm>
            <a:off x="7940038" y="2644936"/>
            <a:ext cx="4251960" cy="4213064"/>
          </a:xfrm>
          <a:prstGeom prst="rect">
            <a:avLst/>
          </a:prstGeom>
          <a:noFill/>
        </p:spPr>
      </p:pic>
      <p:sp>
        <p:nvSpPr>
          <p:cNvPr id="19" name="Rectangle 13">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44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0" name="Rectangle 15">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148148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ontent Placeholder 2">
            <a:extLst>
              <a:ext uri="{FF2B5EF4-FFF2-40B4-BE49-F238E27FC236}">
                <a16:creationId xmlns:a16="http://schemas.microsoft.com/office/drawing/2014/main" id="{E45C8023-095C-4ED4-942D-B8772F88626C}"/>
              </a:ext>
            </a:extLst>
          </p:cNvPr>
          <p:cNvSpPr txBox="1">
            <a:spLocks/>
          </p:cNvSpPr>
          <p:nvPr/>
        </p:nvSpPr>
        <p:spPr>
          <a:xfrm>
            <a:off x="1245376" y="431212"/>
            <a:ext cx="5586448" cy="54097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Are all condoms the same?</a:t>
            </a:r>
            <a:endParaRPr lang="en-US" sz="2400" dirty="0"/>
          </a:p>
          <a:p>
            <a:pPr marL="0" indent="0">
              <a:buNone/>
            </a:pPr>
            <a:endParaRPr lang="en-US" sz="2400" dirty="0"/>
          </a:p>
          <a:p>
            <a:pPr marL="0" indent="0">
              <a:buNone/>
            </a:pPr>
            <a:r>
              <a:rPr lang="en-US" sz="2400" dirty="0"/>
              <a:t>When a condom fits properly it is more effective. Also, the better fit, the better it will feel. </a:t>
            </a:r>
          </a:p>
          <a:p>
            <a:pPr marL="0" indent="0">
              <a:buNone/>
            </a:pPr>
            <a:endParaRPr lang="en-US" sz="2400" dirty="0"/>
          </a:p>
          <a:p>
            <a:pPr marL="0" indent="0">
              <a:buNone/>
            </a:pPr>
            <a:r>
              <a:rPr lang="en-US" sz="2400" dirty="0"/>
              <a:t>Boys can practice with different types and sizes of condom on their own to make sure they use one that’s comfortable and fits well. </a:t>
            </a:r>
          </a:p>
          <a:p>
            <a:pPr marL="0"/>
            <a:endParaRPr lang="en-US" sz="2400" dirty="0"/>
          </a:p>
        </p:txBody>
      </p:sp>
      <p:pic>
        <p:nvPicPr>
          <p:cNvPr id="9" name="Picture 8" descr="A hand holding a blue striped shirt&#10;&#10;Description automatically generated">
            <a:extLst>
              <a:ext uri="{FF2B5EF4-FFF2-40B4-BE49-F238E27FC236}">
                <a16:creationId xmlns:a16="http://schemas.microsoft.com/office/drawing/2014/main" id="{AAF98592-3AA3-47F9-A402-353BD6784B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7913716" y="2768743"/>
            <a:ext cx="4278284" cy="4089258"/>
          </a:xfrm>
          <a:prstGeom prst="rect">
            <a:avLst/>
          </a:prstGeom>
        </p:spPr>
      </p:pic>
      <p:grpSp>
        <p:nvGrpSpPr>
          <p:cNvPr id="16" name="Group 15">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7" name="Rectangle 16">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Rectangle 17">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146244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9A8A3AC-0215-42E2-9818-7628A6FF70DA}"/>
              </a:ext>
            </a:extLst>
          </p:cNvPr>
          <p:cNvSpPr>
            <a:spLocks noGrp="1"/>
          </p:cNvSpPr>
          <p:nvPr>
            <p:ph idx="1"/>
          </p:nvPr>
        </p:nvSpPr>
        <p:spPr>
          <a:xfrm>
            <a:off x="521208" y="2968118"/>
            <a:ext cx="6976872" cy="3347879"/>
          </a:xfrm>
        </p:spPr>
        <p:txBody>
          <a:bodyPr anchor="ctr">
            <a:noAutofit/>
          </a:bodyPr>
          <a:lstStyle/>
          <a:p>
            <a:pPr marL="0" indent="0">
              <a:buNone/>
            </a:pPr>
            <a:r>
              <a:rPr lang="en-GB" sz="2400" b="1" dirty="0"/>
              <a:t>What is lubricant/lube?</a:t>
            </a:r>
          </a:p>
          <a:p>
            <a:pPr marL="0" indent="0">
              <a:buNone/>
            </a:pPr>
            <a:r>
              <a:rPr lang="en-GB" sz="2400" dirty="0"/>
              <a:t>Lube is a liquid or gel that people apply during sex to make the vulva, vagina, penis or anal area wetter or slippery.</a:t>
            </a:r>
          </a:p>
          <a:p>
            <a:pPr marL="0" indent="0">
              <a:buNone/>
            </a:pPr>
            <a:endParaRPr lang="en-GB" sz="1100" dirty="0"/>
          </a:p>
          <a:p>
            <a:pPr marL="0" indent="0">
              <a:buNone/>
            </a:pPr>
            <a:r>
              <a:rPr lang="en-GB" sz="2400" dirty="0"/>
              <a:t>Lube can be used for vaginal sex if there is a lot of dryness. It can also be used to make sex more comfortable. </a:t>
            </a:r>
          </a:p>
          <a:p>
            <a:pPr marL="0" indent="0">
              <a:buNone/>
            </a:pPr>
            <a:endParaRPr lang="en-GB" sz="1100" dirty="0"/>
          </a:p>
          <a:p>
            <a:pPr marL="0" lvl="0" indent="0">
              <a:buNone/>
            </a:pPr>
            <a:r>
              <a:rPr lang="en-GB" sz="2400" dirty="0"/>
              <a:t>If you have anal sex – penis in anus (bottom) sex – then both condoms and lube should be used together. </a:t>
            </a:r>
          </a:p>
          <a:p>
            <a:pPr marL="0" indent="0">
              <a:buNone/>
            </a:pPr>
            <a:endParaRPr lang="en-GB" sz="2400" dirty="0"/>
          </a:p>
        </p:txBody>
      </p:sp>
      <p:pic>
        <p:nvPicPr>
          <p:cNvPr id="6" name="Picture 5" descr="A close up of a device&#10;&#10;Description automatically generated">
            <a:extLst>
              <a:ext uri="{FF2B5EF4-FFF2-40B4-BE49-F238E27FC236}">
                <a16:creationId xmlns:a16="http://schemas.microsoft.com/office/drawing/2014/main" id="{D51E3E10-03D1-40A1-A22A-FE7FC7B6E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0040" y="10"/>
            <a:ext cx="4251960" cy="6857991"/>
          </a:xfrm>
          <a:prstGeom prst="rect">
            <a:avLst/>
          </a:prstGeom>
        </p:spPr>
      </p:pic>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208213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C9A8A3AC-0215-42E2-9818-7628A6FF70DA}"/>
              </a:ext>
            </a:extLst>
          </p:cNvPr>
          <p:cNvSpPr>
            <a:spLocks noGrp="1"/>
          </p:cNvSpPr>
          <p:nvPr>
            <p:ph idx="1"/>
          </p:nvPr>
        </p:nvSpPr>
        <p:spPr>
          <a:xfrm>
            <a:off x="1163634" y="-32369"/>
            <a:ext cx="5586448" cy="5409743"/>
          </a:xfrm>
        </p:spPr>
        <p:txBody>
          <a:bodyPr anchor="ctr">
            <a:normAutofit/>
          </a:bodyPr>
          <a:lstStyle/>
          <a:p>
            <a:pPr marL="0" lvl="0" indent="0">
              <a:buNone/>
            </a:pPr>
            <a:endParaRPr lang="en-GB" sz="2400" dirty="0"/>
          </a:p>
          <a:p>
            <a:pPr marL="0" lvl="0" indent="0">
              <a:buNone/>
            </a:pPr>
            <a:r>
              <a:rPr lang="en-GB" sz="2400" dirty="0"/>
              <a:t>Lube should always be </a:t>
            </a:r>
            <a:r>
              <a:rPr lang="en-GB" sz="2400" i="1" dirty="0"/>
              <a:t>water based</a:t>
            </a:r>
            <a:r>
              <a:rPr lang="en-GB" sz="2400" dirty="0"/>
              <a:t> or </a:t>
            </a:r>
            <a:r>
              <a:rPr lang="en-GB" sz="2400" i="1" dirty="0"/>
              <a:t>silicone based</a:t>
            </a:r>
            <a:r>
              <a:rPr lang="en-GB" sz="2400" dirty="0"/>
              <a:t>. </a:t>
            </a:r>
            <a:endParaRPr lang="en-GB" sz="2400" strike="sngStrike" dirty="0"/>
          </a:p>
          <a:p>
            <a:pPr marL="0" lvl="0" indent="0">
              <a:buNone/>
            </a:pPr>
            <a:endParaRPr lang="en-GB" sz="2400" dirty="0"/>
          </a:p>
          <a:p>
            <a:pPr marL="0" lvl="0" indent="0">
              <a:buNone/>
            </a:pPr>
            <a:r>
              <a:rPr lang="en-GB" sz="2400" dirty="0"/>
              <a:t>Never use anything that is an oil or oil-based lubricant (like massage oil or baby oil) with male condoms as this can cause the condom to break.  </a:t>
            </a:r>
          </a:p>
        </p:txBody>
      </p:sp>
      <p:pic>
        <p:nvPicPr>
          <p:cNvPr id="6" name="Picture 5" descr="A screenshot of a cell phone&#10;&#10;Description automatically generated">
            <a:extLst>
              <a:ext uri="{FF2B5EF4-FFF2-40B4-BE49-F238E27FC236}">
                <a16:creationId xmlns:a16="http://schemas.microsoft.com/office/drawing/2014/main" id="{59193066-2DB5-4F14-AE0F-700FE70FA1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4"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76554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2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CD2D0709-74DA-45E8-A32D-30064ACDB9D1}"/>
              </a:ext>
            </a:extLst>
          </p:cNvPr>
          <p:cNvSpPr>
            <a:spLocks noGrp="1"/>
          </p:cNvSpPr>
          <p:nvPr>
            <p:ph idx="1"/>
          </p:nvPr>
        </p:nvSpPr>
        <p:spPr>
          <a:xfrm>
            <a:off x="406400" y="2184400"/>
            <a:ext cx="7203440" cy="4439920"/>
          </a:xfrm>
        </p:spPr>
        <p:txBody>
          <a:bodyPr anchor="ctr">
            <a:noAutofit/>
          </a:bodyPr>
          <a:lstStyle/>
          <a:p>
            <a:pPr marL="0" indent="0">
              <a:buNone/>
            </a:pPr>
            <a:r>
              <a:rPr lang="en-GB" sz="2400" b="1" dirty="0"/>
              <a:t>What should you do if your condom bursts, rips or slips off when you are having sex? Do one of these things:</a:t>
            </a:r>
            <a:endParaRPr lang="en-GB" sz="2400" dirty="0"/>
          </a:p>
          <a:p>
            <a:pPr lvl="0"/>
            <a:r>
              <a:rPr lang="en-GB" sz="2400" dirty="0"/>
              <a:t>Go to your local Sexual Health clinic as soon as you can. Time really matters if you need Emergency Contraception or you have been exposed to HIV. </a:t>
            </a:r>
          </a:p>
          <a:p>
            <a:pPr lvl="0"/>
            <a:r>
              <a:rPr lang="en-GB" sz="2400" dirty="0"/>
              <a:t>Local chemists also provide emergency contraception. You can ask to speak to the Pharmacist when you go in.</a:t>
            </a:r>
          </a:p>
          <a:p>
            <a:pPr lvl="0"/>
            <a:r>
              <a:rPr lang="en-GB" sz="2400" dirty="0"/>
              <a:t>Speak to an adult you trust and get information and help as soon as you can. </a:t>
            </a:r>
          </a:p>
          <a:p>
            <a:pPr marL="0" indent="0">
              <a:buNone/>
            </a:pPr>
            <a:endParaRPr lang="en-GB" sz="2400" dirty="0"/>
          </a:p>
        </p:txBody>
      </p:sp>
      <p:pic>
        <p:nvPicPr>
          <p:cNvPr id="4" name="Picture 3">
            <a:extLst>
              <a:ext uri="{FF2B5EF4-FFF2-40B4-BE49-F238E27FC236}">
                <a16:creationId xmlns:a16="http://schemas.microsoft.com/office/drawing/2014/main" id="{8BE1E6DF-306F-460A-B123-C7D6A6F0F70A}"/>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7940040" y="10"/>
            <a:ext cx="4251960" cy="6857991"/>
          </a:xfrm>
          <a:prstGeom prst="rect">
            <a:avLst/>
          </a:prstGeom>
        </p:spPr>
      </p:pic>
      <p:sp>
        <p:nvSpPr>
          <p:cNvPr id="35" name="Rectangle 2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337252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DA9B982A-DD92-4F05-9B6E-61D92A45FB10}"/>
              </a:ext>
            </a:extLst>
          </p:cNvPr>
          <p:cNvSpPr>
            <a:spLocks noGrp="1"/>
          </p:cNvSpPr>
          <p:nvPr>
            <p:ph idx="1"/>
          </p:nvPr>
        </p:nvSpPr>
        <p:spPr>
          <a:xfrm>
            <a:off x="457200" y="431212"/>
            <a:ext cx="6374624" cy="5409743"/>
          </a:xfrm>
        </p:spPr>
        <p:txBody>
          <a:bodyPr anchor="ctr">
            <a:normAutofit/>
          </a:bodyPr>
          <a:lstStyle/>
          <a:p>
            <a:pPr marL="0" indent="0">
              <a:buNone/>
            </a:pPr>
            <a:r>
              <a:rPr lang="en-GB" sz="2400" b="1" dirty="0"/>
              <a:t>Where can you get condoms and lube?</a:t>
            </a:r>
            <a:endParaRPr lang="en-GB" sz="2400" dirty="0"/>
          </a:p>
          <a:p>
            <a:pPr lvl="0"/>
            <a:r>
              <a:rPr lang="en-GB" sz="2400" dirty="0"/>
              <a:t>Free condoms are available in many places such as local sexual health clinics and local free condom schemes. In some places you can get them in youth clubs or community centres or young people’s drop-ins. </a:t>
            </a:r>
          </a:p>
          <a:p>
            <a:pPr lvl="0"/>
            <a:r>
              <a:rPr lang="en-GB" sz="2400" dirty="0"/>
              <a:t>You can buy condoms and lube in a lot of shops and supermarkets but the condoms you get for free are just as effective as those you can buy.</a:t>
            </a:r>
          </a:p>
          <a:p>
            <a:pPr lvl="0"/>
            <a:r>
              <a:rPr lang="en-GB" sz="2400" dirty="0"/>
              <a:t>There is a condoms for free service. You can use this if you are under 16:  </a:t>
            </a:r>
            <a:r>
              <a:rPr lang="en-GB" sz="2400" b="1" dirty="0">
                <a:solidFill>
                  <a:srgbClr val="FF0000"/>
                </a:solidFill>
              </a:rPr>
              <a:t>INSERT LOCAL DETAILS</a:t>
            </a:r>
          </a:p>
          <a:p>
            <a:pPr marL="0" lvl="0" indent="0">
              <a:buNone/>
            </a:pPr>
            <a:endParaRPr lang="en-GB" sz="2400" b="1" dirty="0"/>
          </a:p>
          <a:p>
            <a:pPr marL="0" indent="0">
              <a:buNone/>
            </a:pPr>
            <a:endParaRPr lang="en-GB" sz="2400" dirty="0"/>
          </a:p>
        </p:txBody>
      </p:sp>
      <p:pic>
        <p:nvPicPr>
          <p:cNvPr id="4" name="Picture 3" descr="A close up of a toy&#10;&#10;Description automatically generated">
            <a:extLst>
              <a:ext uri="{FF2B5EF4-FFF2-40B4-BE49-F238E27FC236}">
                <a16:creationId xmlns:a16="http://schemas.microsoft.com/office/drawing/2014/main" id="{8970FFFD-A208-4239-B190-AF260220C30D}"/>
              </a:ext>
            </a:extLst>
          </p:cNvPr>
          <p:cNvPicPr/>
          <p:nvPr/>
        </p:nvPicPr>
        <p:blipFill rotWithShape="1">
          <a:blip r:embed="rId3" cstate="screen">
            <a:extLst>
              <a:ext uri="{28A0092B-C50C-407E-A947-70E740481C1C}">
                <a14:useLocalDpi xmlns:a14="http://schemas.microsoft.com/office/drawing/2010/main"/>
              </a:ext>
            </a:extLst>
          </a:blip>
          <a:srcRect r="-2"/>
          <a:stretch/>
        </p:blipFill>
        <p:spPr>
          <a:xfrm>
            <a:off x="7913716" y="2768743"/>
            <a:ext cx="4278284" cy="4089258"/>
          </a:xfrm>
          <a:prstGeom prst="rect">
            <a:avLst/>
          </a:prstGeom>
        </p:spPr>
      </p:pic>
      <p:grpSp>
        <p:nvGrpSpPr>
          <p:cNvPr id="25" name="Group 24">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26" name="Rectangle 25">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ctangle 26">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315024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5412266-75B0-48B9-988C-3FC23051F985}"/>
              </a:ext>
            </a:extLst>
          </p:cNvPr>
          <p:cNvSpPr>
            <a:spLocks noGrp="1"/>
          </p:cNvSpPr>
          <p:nvPr>
            <p:ph idx="1"/>
          </p:nvPr>
        </p:nvSpPr>
        <p:spPr>
          <a:xfrm>
            <a:off x="838200" y="1825625"/>
            <a:ext cx="5393361" cy="4351338"/>
          </a:xfrm>
        </p:spPr>
        <p:txBody>
          <a:bodyPr>
            <a:normAutofit/>
          </a:bodyPr>
          <a:lstStyle/>
          <a:p>
            <a:pPr marL="0" indent="0">
              <a:buNone/>
            </a:pPr>
            <a:r>
              <a:rPr lang="en-GB" b="1"/>
              <a:t>Condoms: How to use them effectively </a:t>
            </a:r>
          </a:p>
          <a:p>
            <a:pPr marL="0" indent="0">
              <a:buNone/>
            </a:pPr>
            <a:r>
              <a:rPr lang="en-GB"/>
              <a:t>(duration 2 minutes 54) </a:t>
            </a:r>
          </a:p>
          <a:p>
            <a:pPr marL="0" indent="0">
              <a:buNone/>
            </a:pPr>
            <a:r>
              <a:rPr lang="en-GB">
                <a:hlinkClick r:id="rId3"/>
              </a:rPr>
              <a:t>https://youtu.be/oaLdNErJ-Fk</a:t>
            </a:r>
            <a:endParaRPr lang="en-GB"/>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522ED5-427C-483C-A99C-751576B7C7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7184" y="1287380"/>
            <a:ext cx="3781051" cy="36392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191874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CC42F-A622-44E0-95D0-7F07B491B54A}"/>
              </a:ext>
            </a:extLst>
          </p:cNvPr>
          <p:cNvSpPr>
            <a:spLocks noGrp="1"/>
          </p:cNvSpPr>
          <p:nvPr>
            <p:ph idx="1"/>
          </p:nvPr>
        </p:nvSpPr>
        <p:spPr/>
        <p:txBody>
          <a:bodyPr/>
          <a:lstStyle/>
          <a:p>
            <a:pPr marL="0" indent="0">
              <a:buNone/>
            </a:pPr>
            <a:r>
              <a:rPr lang="en-GB" dirty="0"/>
              <a:t>OPTIONAL SLIDES about Emergency Contraception</a:t>
            </a:r>
          </a:p>
        </p:txBody>
      </p:sp>
    </p:spTree>
    <p:extLst>
      <p:ext uri="{BB962C8B-B14F-4D97-AF65-F5344CB8AC3E}">
        <p14:creationId xmlns:p14="http://schemas.microsoft.com/office/powerpoint/2010/main" val="44874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24560"/>
            <a:ext cx="6492240" cy="721360"/>
          </a:xfrm>
        </p:spPr>
        <p:txBody>
          <a:bodyPr vert="horz" lIns="91440" tIns="45720" rIns="91440" bIns="45720" rtlCol="0" anchor="b">
            <a:normAutofit/>
          </a:bodyPr>
          <a:lstStyle/>
          <a:p>
            <a:r>
              <a:rPr lang="en-US" sz="2400" b="1" kern="1200" dirty="0">
                <a:solidFill>
                  <a:schemeClr val="tx1"/>
                </a:solidFill>
                <a:latin typeface="+mn-lt"/>
                <a:ea typeface="+mj-ea"/>
                <a:cs typeface="+mj-cs"/>
              </a:rPr>
              <a:t>Emergency contraception</a:t>
            </a:r>
          </a:p>
        </p:txBody>
      </p:sp>
      <p:pic>
        <p:nvPicPr>
          <p:cNvPr id="6" name="Content Placeholder 5" descr="A hand holding a cell phone&#10;&#10;Description automatically generated">
            <a:extLst>
              <a:ext uri="{FF2B5EF4-FFF2-40B4-BE49-F238E27FC236}">
                <a16:creationId xmlns:a16="http://schemas.microsoft.com/office/drawing/2014/main" id="{DBEFB6E4-DC4C-4F22-B097-2A4C9350A35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7930897" y="10"/>
            <a:ext cx="4261104" cy="2569454"/>
          </a:xfrm>
          <a:prstGeom prst="rect">
            <a:avLst/>
          </a:prstGeom>
        </p:spPr>
      </p:pic>
      <p:sp>
        <p:nvSpPr>
          <p:cNvPr id="3" name="Content Placeholder 2"/>
          <p:cNvSpPr>
            <a:spLocks noGrp="1"/>
          </p:cNvSpPr>
          <p:nvPr>
            <p:ph sz="half" idx="1"/>
          </p:nvPr>
        </p:nvSpPr>
        <p:spPr>
          <a:xfrm>
            <a:off x="863600" y="2042160"/>
            <a:ext cx="6492240" cy="3438144"/>
          </a:xfrm>
        </p:spPr>
        <p:txBody>
          <a:bodyPr vert="horz" lIns="91440" tIns="45720" rIns="91440" bIns="45720" rtlCol="0">
            <a:normAutofit/>
          </a:bodyPr>
          <a:lstStyle/>
          <a:p>
            <a:pPr marL="0" lvl="0" indent="0">
              <a:buNone/>
            </a:pPr>
            <a:r>
              <a:rPr lang="en-US" sz="2400" dirty="0"/>
              <a:t>You may need Emergency Contraception if you have had </a:t>
            </a:r>
            <a:r>
              <a:rPr lang="en-US" sz="2400" i="1" dirty="0"/>
              <a:t>unprotected sex</a:t>
            </a:r>
            <a:r>
              <a:rPr lang="en-US" sz="2400" dirty="0"/>
              <a:t>.</a:t>
            </a:r>
          </a:p>
          <a:p>
            <a:pPr marL="0" lvl="0" indent="0">
              <a:buNone/>
            </a:pPr>
            <a:r>
              <a:rPr lang="en-US" sz="2400" dirty="0"/>
              <a:t>Unprotected sex is sex without using any contraception, or if your contraceptive has failed – for example, your condom split.</a:t>
            </a:r>
          </a:p>
          <a:p>
            <a:pPr marL="0" lvl="0" indent="0">
              <a:buNone/>
            </a:pPr>
            <a:r>
              <a:rPr lang="en-US" sz="2400" dirty="0"/>
              <a:t>Emergency contraception is for emergencies only. It cannot be used as a regular method of contraception.</a:t>
            </a:r>
          </a:p>
          <a:p>
            <a:pPr marL="0" lvl="0" indent="0">
              <a:buNone/>
            </a:pPr>
            <a:r>
              <a:rPr lang="en-US" sz="2400" dirty="0"/>
              <a:t>There are 2 types of emergency contraception.</a:t>
            </a:r>
          </a:p>
          <a:p>
            <a:pPr marL="0"/>
            <a:endParaRPr lang="en-US" sz="2400" dirty="0"/>
          </a:p>
        </p:txBody>
      </p:sp>
      <p:sp>
        <p:nvSpPr>
          <p:cNvPr id="5" name="Footer Placeholder 4"/>
          <p:cNvSpPr>
            <a:spLocks noGrp="1"/>
          </p:cNvSpPr>
          <p:nvPr>
            <p:ph type="ftr" sz="quarter" idx="11"/>
          </p:nvPr>
        </p:nvSpPr>
        <p:spPr>
          <a:xfrm>
            <a:off x="2346960" y="6356350"/>
            <a:ext cx="347472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rshp.scot</a:t>
            </a:r>
          </a:p>
        </p:txBody>
      </p:sp>
      <p:pic>
        <p:nvPicPr>
          <p:cNvPr id="9" name="Picture 2">
            <a:extLst>
              <a:ext uri="{FF2B5EF4-FFF2-40B4-BE49-F238E27FC236}">
                <a16:creationId xmlns:a16="http://schemas.microsoft.com/office/drawing/2014/main" id="{1A441036-F2DA-4325-BE99-8DE7902DBB9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0896" y="2743200"/>
            <a:ext cx="4261104" cy="4114800"/>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1116987" y="552160"/>
            <a:ext cx="5847781" cy="1046671"/>
          </a:xfrm>
        </p:spPr>
        <p:txBody>
          <a:bodyPr vert="horz" lIns="91440" tIns="45720" rIns="91440" bIns="45720" rtlCol="0" anchor="ctr">
            <a:normAutofit/>
          </a:bodyPr>
          <a:lstStyle/>
          <a:p>
            <a:r>
              <a:rPr lang="en-US" sz="2800" b="1"/>
              <a:t>The emergency contraception pill</a:t>
            </a:r>
          </a:p>
        </p:txBody>
      </p:sp>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sz="half" idx="1"/>
          </p:nvPr>
        </p:nvSpPr>
        <p:spPr>
          <a:xfrm>
            <a:off x="1116988" y="2551558"/>
            <a:ext cx="5847780" cy="3347879"/>
          </a:xfrm>
        </p:spPr>
        <p:txBody>
          <a:bodyPr vert="horz" lIns="91440" tIns="45720" rIns="91440" bIns="45720" rtlCol="0" anchor="ctr">
            <a:normAutofit/>
          </a:bodyPr>
          <a:lstStyle/>
          <a:p>
            <a:pPr marL="0" indent="0">
              <a:buNone/>
            </a:pPr>
            <a:r>
              <a:rPr lang="en-US" sz="2400" dirty="0"/>
              <a:t>Some pills can be taken up to 72 hours (3 days) after sex. Other pills can be taken up to 120 hours (5 days) after sex. </a:t>
            </a:r>
          </a:p>
          <a:p>
            <a:pPr marL="0"/>
            <a:endParaRPr lang="en-US" sz="2400" dirty="0"/>
          </a:p>
          <a:p>
            <a:pPr marL="0" indent="0">
              <a:buNone/>
            </a:pPr>
            <a:r>
              <a:rPr lang="en-US" sz="2400" dirty="0"/>
              <a:t>The emergency contraception pill works better if you take it as soon as possible after sex.</a:t>
            </a:r>
          </a:p>
          <a:p>
            <a:pPr marL="0"/>
            <a:endParaRPr lang="en-US" sz="2400" dirty="0"/>
          </a:p>
        </p:txBody>
      </p:sp>
      <p:sp>
        <p:nvSpPr>
          <p:cNvPr id="5" name="Footer Placeholder 4"/>
          <p:cNvSpPr>
            <a:spLocks noGrp="1"/>
          </p:cNvSpPr>
          <p:nvPr>
            <p:ph type="ftr" sz="quarter" idx="11"/>
          </p:nvPr>
        </p:nvSpPr>
        <p:spPr>
          <a:xfrm>
            <a:off x="3657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Content Placeholder 5" descr="A hand holding a cell phone&#10;&#10;Description automatically generated">
            <a:extLst>
              <a:ext uri="{FF2B5EF4-FFF2-40B4-BE49-F238E27FC236}">
                <a16:creationId xmlns:a16="http://schemas.microsoft.com/office/drawing/2014/main" id="{DBEFB6E4-DC4C-4F22-B097-2A4C9350A35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7940040" y="10"/>
            <a:ext cx="4251960" cy="6857991"/>
          </a:xfrm>
          <a:prstGeom prst="rect">
            <a:avLst/>
          </a:prstGeom>
        </p:spPr>
      </p:pic>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167027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65D3F1-1E0F-4BC6-9846-BCE0BCC9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freecondoms.sandyford.org/media/2202/holding-condom-32.jpg?anchor=center&amp;mode=crop&amp;width=580&amp;height=270&amp;rnd=131243726190000000">
            <a:extLst>
              <a:ext uri="{FF2B5EF4-FFF2-40B4-BE49-F238E27FC236}">
                <a16:creationId xmlns:a16="http://schemas.microsoft.com/office/drawing/2014/main" id="{4C8D0954-6AD5-4136-A6E8-59417845F50A}"/>
              </a:ext>
            </a:extLst>
          </p:cNvPr>
          <p:cNvPicPr/>
          <p:nvPr/>
        </p:nvPicPr>
        <p:blipFill rotWithShape="1">
          <a:blip r:embed="rId3" cstate="screen">
            <a:extLst>
              <a:ext uri="{28A0092B-C50C-407E-A947-70E740481C1C}">
                <a14:useLocalDpi xmlns:a14="http://schemas.microsoft.com/office/drawing/2010/main"/>
              </a:ext>
            </a:extLst>
          </a:blip>
          <a:srcRect r="-2"/>
          <a:stretch/>
        </p:blipFill>
        <p:spPr bwMode="auto">
          <a:xfrm>
            <a:off x="1" y="7"/>
            <a:ext cx="7680960" cy="2820489"/>
          </a:xfrm>
          <a:prstGeom prst="rect">
            <a:avLst/>
          </a:prstGeom>
          <a:noFill/>
        </p:spPr>
      </p:pic>
      <p:sp>
        <p:nvSpPr>
          <p:cNvPr id="6" name="Rectangle 5">
            <a:extLst>
              <a:ext uri="{FF2B5EF4-FFF2-40B4-BE49-F238E27FC236}">
                <a16:creationId xmlns:a16="http://schemas.microsoft.com/office/drawing/2014/main" id="{DBCF5664-C91A-48A9-9840-A6268CFF27B3}"/>
              </a:ext>
            </a:extLst>
          </p:cNvPr>
          <p:cNvSpPr/>
          <p:nvPr/>
        </p:nvSpPr>
        <p:spPr>
          <a:xfrm>
            <a:off x="401781" y="3062832"/>
            <a:ext cx="6636327" cy="2534197"/>
          </a:xfrm>
          <a:prstGeom prst="rect">
            <a:avLst/>
          </a:prstGeom>
        </p:spPr>
        <p:txBody>
          <a:bodyPr vert="horz" lIns="91440" tIns="45720" rIns="91440" bIns="45720" rtlCol="0" anchor="ctr">
            <a:normAutofit/>
          </a:bodyPr>
          <a:lstStyle/>
          <a:p>
            <a:pPr lvl="0">
              <a:lnSpc>
                <a:spcPct val="90000"/>
              </a:lnSpc>
              <a:spcAft>
                <a:spcPts val="600"/>
              </a:spcAft>
            </a:pPr>
            <a:r>
              <a:rPr lang="en-US" sz="2800" b="1" dirty="0"/>
              <a:t>What is a condom and how does it work?</a:t>
            </a:r>
          </a:p>
          <a:p>
            <a:pPr lvl="0">
              <a:lnSpc>
                <a:spcPct val="90000"/>
              </a:lnSpc>
              <a:spcAft>
                <a:spcPts val="600"/>
              </a:spcAft>
            </a:pPr>
            <a:r>
              <a:rPr lang="en-US" sz="2800" dirty="0"/>
              <a:t>There are 2 kinds of condoms - t</a:t>
            </a:r>
            <a:r>
              <a:rPr lang="en-GB" sz="2800" dirty="0">
                <a:effectLst/>
                <a:ea typeface="Calibri" panose="020F0502020204030204" pitchFamily="34" charset="0"/>
              </a:rPr>
              <a:t>he external condom that fits over the penis, and internal condom, that fits inside the vagina.</a:t>
            </a:r>
            <a:endParaRPr lang="en-US" sz="2800" dirty="0">
              <a:effectLst/>
            </a:endParaRPr>
          </a:p>
        </p:txBody>
      </p:sp>
      <p:pic>
        <p:nvPicPr>
          <p:cNvPr id="5" name="Picture 4" descr="A person in a white shirt&#10;&#10;Description automatically generated">
            <a:extLst>
              <a:ext uri="{FF2B5EF4-FFF2-40B4-BE49-F238E27FC236}">
                <a16:creationId xmlns:a16="http://schemas.microsoft.com/office/drawing/2014/main" id="{88A6F958-A554-4F39-8CFE-8E6BB4F7BB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7671072" y="2768742"/>
            <a:ext cx="4520928" cy="4089256"/>
          </a:xfrm>
          <a:prstGeom prst="rect">
            <a:avLst/>
          </a:prstGeom>
        </p:spPr>
      </p:pic>
      <p:sp>
        <p:nvSpPr>
          <p:cNvPr id="15" name="Rectangle 1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755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3107915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p:cNvSpPr>
            <a:spLocks noGrp="1"/>
          </p:cNvSpPr>
          <p:nvPr>
            <p:ph type="title"/>
          </p:nvPr>
        </p:nvSpPr>
        <p:spPr>
          <a:xfrm>
            <a:off x="8368528" y="431212"/>
            <a:ext cx="3420305" cy="1906317"/>
          </a:xfrm>
        </p:spPr>
        <p:txBody>
          <a:bodyPr vert="horz" lIns="91440" tIns="45720" rIns="91440" bIns="45720" rtlCol="0" anchor="ctr">
            <a:normAutofit/>
          </a:bodyPr>
          <a:lstStyle/>
          <a:p>
            <a:pPr algn="ctr"/>
            <a:r>
              <a:rPr lang="en-US" sz="2400" b="1" dirty="0">
                <a:latin typeface="+mn-lt"/>
              </a:rPr>
              <a:t>Emergency contraception: The IUD (Coil)</a:t>
            </a:r>
          </a:p>
        </p:txBody>
      </p:sp>
      <p:sp>
        <p:nvSpPr>
          <p:cNvPr id="6" name="Content Placeholder 5"/>
          <p:cNvSpPr>
            <a:spLocks noGrp="1"/>
          </p:cNvSpPr>
          <p:nvPr>
            <p:ph sz="half" idx="1"/>
          </p:nvPr>
        </p:nvSpPr>
        <p:spPr>
          <a:xfrm>
            <a:off x="1245376" y="431212"/>
            <a:ext cx="5586448" cy="5409743"/>
          </a:xfrm>
        </p:spPr>
        <p:txBody>
          <a:bodyPr vert="horz" lIns="91440" tIns="45720" rIns="91440" bIns="45720" rtlCol="0" anchor="ctr">
            <a:normAutofit/>
          </a:bodyPr>
          <a:lstStyle/>
          <a:p>
            <a:pPr marL="0" lvl="0"/>
            <a:endParaRPr lang="en-US" sz="2400" b="1" dirty="0"/>
          </a:p>
          <a:p>
            <a:pPr marL="0" lvl="0" indent="0">
              <a:buNone/>
            </a:pPr>
            <a:r>
              <a:rPr lang="en-US" sz="2400" b="1" dirty="0"/>
              <a:t>The IUD is sometimes called the coil</a:t>
            </a:r>
            <a:r>
              <a:rPr lang="en-US" sz="2400" dirty="0"/>
              <a:t>. It is a small copper and plastic device which is put into the uterus. This must be fitted by a doctor or nurse.</a:t>
            </a:r>
          </a:p>
          <a:p>
            <a:pPr marL="0" lvl="0" indent="0">
              <a:buNone/>
            </a:pPr>
            <a:r>
              <a:rPr lang="en-US" sz="2400" dirty="0"/>
              <a:t>The I.U.D. should usually be fitted within 5 days of sex.</a:t>
            </a:r>
          </a:p>
          <a:p>
            <a:pPr marL="0" lvl="0" indent="0">
              <a:buNone/>
            </a:pPr>
            <a:r>
              <a:rPr lang="en-US" sz="2400" dirty="0"/>
              <a:t>The IUD works better if you have it fitted as soon as possible after sex.</a:t>
            </a:r>
          </a:p>
          <a:p>
            <a:endParaRPr lang="en-US" sz="2400" dirty="0"/>
          </a:p>
        </p:txBody>
      </p:sp>
      <p:sp>
        <p:nvSpPr>
          <p:cNvPr id="4" name="Footer Placeholder 3"/>
          <p:cNvSpPr>
            <a:spLocks noGrp="1"/>
          </p:cNvSpPr>
          <p:nvPr>
            <p:ph type="ftr" sz="quarter" idx="11"/>
          </p:nvPr>
        </p:nvSpPr>
        <p:spPr>
          <a:xfrm>
            <a:off x="3674156"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pic>
        <p:nvPicPr>
          <p:cNvPr id="10" name="Content Placeholder 9"/>
          <p:cNvPicPr>
            <a:picLocks noGrp="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7913716" y="2768743"/>
            <a:ext cx="4278284" cy="4089258"/>
          </a:xfrm>
          <a:prstGeom prst="rect">
            <a:avLst/>
          </a:prstGeom>
          <a:noFill/>
        </p:spPr>
      </p:pic>
      <p:grpSp>
        <p:nvGrpSpPr>
          <p:cNvPr id="17" name="Group 16">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8" name="Rectangle 17">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 name="Rectangle 18">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A80F-18A3-4150-A709-D8BA5A0752DD}"/>
              </a:ext>
            </a:extLst>
          </p:cNvPr>
          <p:cNvSpPr>
            <a:spLocks noGrp="1"/>
          </p:cNvSpPr>
          <p:nvPr>
            <p:ph type="title"/>
          </p:nvPr>
        </p:nvSpPr>
        <p:spPr>
          <a:xfrm>
            <a:off x="838201" y="593075"/>
            <a:ext cx="6487670" cy="1325563"/>
          </a:xfrm>
        </p:spPr>
        <p:txBody>
          <a:bodyPr>
            <a:normAutofit/>
          </a:bodyPr>
          <a:lstStyle/>
          <a:p>
            <a:r>
              <a:rPr lang="en-GB" sz="2400" b="1" dirty="0">
                <a:latin typeface="+mn-lt"/>
              </a:rPr>
              <a:t>Emergency Contraception</a:t>
            </a:r>
          </a:p>
        </p:txBody>
      </p:sp>
      <p:sp>
        <p:nvSpPr>
          <p:cNvPr id="3" name="Content Placeholder 2">
            <a:extLst>
              <a:ext uri="{FF2B5EF4-FFF2-40B4-BE49-F238E27FC236}">
                <a16:creationId xmlns:a16="http://schemas.microsoft.com/office/drawing/2014/main" id="{61DED703-34EF-4D0A-914C-E73278E77816}"/>
              </a:ext>
            </a:extLst>
          </p:cNvPr>
          <p:cNvSpPr>
            <a:spLocks noGrp="1"/>
          </p:cNvSpPr>
          <p:nvPr>
            <p:ph idx="1"/>
          </p:nvPr>
        </p:nvSpPr>
        <p:spPr>
          <a:xfrm>
            <a:off x="838201" y="2053575"/>
            <a:ext cx="6487670" cy="4208548"/>
          </a:xfrm>
        </p:spPr>
        <p:txBody>
          <a:bodyPr>
            <a:normAutofit/>
          </a:bodyPr>
          <a:lstStyle/>
          <a:p>
            <a:pPr marL="0" lvl="0" indent="0">
              <a:buNone/>
            </a:pPr>
            <a:r>
              <a:rPr lang="en-GB" sz="2400" dirty="0"/>
              <a:t>You can get emergency contraception for free. </a:t>
            </a:r>
          </a:p>
          <a:p>
            <a:pPr marL="0" lvl="0" indent="0">
              <a:buNone/>
            </a:pPr>
            <a:r>
              <a:rPr lang="en-GB" sz="2400" dirty="0"/>
              <a:t>You can get the emergency contraceptive pill from a sexual health clinic or a local pharmacy.</a:t>
            </a:r>
          </a:p>
          <a:p>
            <a:pPr marL="0" lvl="0" indent="0">
              <a:buNone/>
            </a:pPr>
            <a:r>
              <a:rPr lang="en-GB" sz="2400" dirty="0"/>
              <a:t>You can get the IUD/coil fitted at a sexual health clinic. </a:t>
            </a:r>
          </a:p>
          <a:p>
            <a:pPr marL="0" indent="0">
              <a:buNone/>
            </a:pPr>
            <a:endParaRPr lang="en-GB" sz="2400" dirty="0"/>
          </a:p>
        </p:txBody>
      </p:sp>
      <p:pic>
        <p:nvPicPr>
          <p:cNvPr id="6" name="Picture 5">
            <a:extLst>
              <a:ext uri="{FF2B5EF4-FFF2-40B4-BE49-F238E27FC236}">
                <a16:creationId xmlns:a16="http://schemas.microsoft.com/office/drawing/2014/main" id="{E3731948-1B99-4337-87B1-4B9E9E6C26F3}"/>
              </a:ext>
            </a:extLst>
          </p:cNvPr>
          <p:cNvPicPr/>
          <p:nvPr/>
        </p:nvPicPr>
        <p:blipFill>
          <a:blip r:embed="rId3">
            <a:extLst>
              <a:ext uri="{28A0092B-C50C-407E-A947-70E740481C1C}">
                <a14:useLocalDpi xmlns:a14="http://schemas.microsoft.com/office/drawing/2010/main"/>
              </a:ext>
            </a:extLst>
          </a:blip>
          <a:stretch>
            <a:fillRect/>
          </a:stretch>
        </p:blipFill>
        <p:spPr>
          <a:xfrm>
            <a:off x="7952248" y="298034"/>
            <a:ext cx="3995623" cy="2976739"/>
          </a:xfrm>
          <a:prstGeom prst="rect">
            <a:avLst/>
          </a:prstGeom>
        </p:spPr>
      </p:pic>
      <p:pic>
        <p:nvPicPr>
          <p:cNvPr id="5" name="Picture 4" descr="A close up of a sign&#10;&#10;Description automatically generated">
            <a:extLst>
              <a:ext uri="{FF2B5EF4-FFF2-40B4-BE49-F238E27FC236}">
                <a16:creationId xmlns:a16="http://schemas.microsoft.com/office/drawing/2014/main" id="{18FCA33A-0C68-4498-92AA-463AB1699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2248" y="3936224"/>
            <a:ext cx="3995623" cy="2357418"/>
          </a:xfrm>
          <a:prstGeom prst="rect">
            <a:avLst/>
          </a:prstGeom>
        </p:spPr>
      </p:pic>
    </p:spTree>
    <p:custDataLst>
      <p:tags r:id="rId1"/>
    </p:custDataLst>
    <p:extLst>
      <p:ext uri="{BB962C8B-B14F-4D97-AF65-F5344CB8AC3E}">
        <p14:creationId xmlns:p14="http://schemas.microsoft.com/office/powerpoint/2010/main" val="264777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DBCF5664-C91A-48A9-9840-A6268CFF27B3}"/>
              </a:ext>
            </a:extLst>
          </p:cNvPr>
          <p:cNvSpPr/>
          <p:nvPr/>
        </p:nvSpPr>
        <p:spPr>
          <a:xfrm>
            <a:off x="1245376" y="431212"/>
            <a:ext cx="5586448" cy="5409743"/>
          </a:xfrm>
          <a:prstGeom prst="rect">
            <a:avLst/>
          </a:prstGeom>
        </p:spPr>
        <p:txBody>
          <a:bodyPr vert="horz" lIns="91440" tIns="45720" rIns="91440" bIns="45720" rtlCol="0" anchor="ctr">
            <a:normAutofit/>
          </a:bodyPr>
          <a:lstStyle/>
          <a:p>
            <a:pPr>
              <a:lnSpc>
                <a:spcPct val="90000"/>
              </a:lnSpc>
              <a:spcAft>
                <a:spcPts val="600"/>
              </a:spcAft>
            </a:pPr>
            <a:r>
              <a:rPr lang="en-US" sz="2400" dirty="0"/>
              <a:t>A man fits the condom over his erect penis. </a:t>
            </a:r>
            <a:endParaRPr lang="en-US" sz="2400" strike="sngStrike" dirty="0"/>
          </a:p>
          <a:p>
            <a:pPr>
              <a:lnSpc>
                <a:spcPct val="90000"/>
              </a:lnSpc>
              <a:spcAft>
                <a:spcPts val="600"/>
              </a:spcAft>
            </a:pPr>
            <a:endParaRPr lang="en-US" sz="2400" dirty="0"/>
          </a:p>
          <a:p>
            <a:pPr>
              <a:lnSpc>
                <a:spcPct val="90000"/>
              </a:lnSpc>
              <a:spcAft>
                <a:spcPts val="600"/>
              </a:spcAft>
            </a:pPr>
            <a:r>
              <a:rPr lang="en-US" sz="2400" dirty="0"/>
              <a:t>When he has sex,  he ejaculates semen and sperm from the end of his penis. The semen and sperm collect in the condom and so it cannot enter the vagina, mouth or anus (bottom) of his partner.</a:t>
            </a:r>
          </a:p>
          <a:p>
            <a:pPr lvl="0" indent="-228600">
              <a:lnSpc>
                <a:spcPct val="90000"/>
              </a:lnSpc>
              <a:spcAft>
                <a:spcPts val="600"/>
              </a:spcAft>
              <a:buFont typeface="Arial" panose="020B0604020202020204" pitchFamily="34" charset="0"/>
              <a:buChar char="•"/>
            </a:pPr>
            <a:endParaRPr lang="en-US" sz="2400" dirty="0">
              <a:effectLst/>
            </a:endParaRPr>
          </a:p>
        </p:txBody>
      </p:sp>
      <p:pic>
        <p:nvPicPr>
          <p:cNvPr id="4" name="Content Placeholder 3" descr="A picture containing furniture, seat, chair&#10;&#10;Description automatically generated">
            <a:extLst>
              <a:ext uri="{FF2B5EF4-FFF2-40B4-BE49-F238E27FC236}">
                <a16:creationId xmlns:a16="http://schemas.microsoft.com/office/drawing/2014/main" id="{E25F8BDC-9E49-4880-AE5C-C2AFDB87395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4"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258968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65D3F1-1E0F-4BC6-9846-BCE0BCC9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ACD7891F-AFBC-438E-A9BB-23490D5DE5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1" y="7"/>
            <a:ext cx="7680960" cy="2820489"/>
          </a:xfrm>
          <a:prstGeom prst="rect">
            <a:avLst/>
          </a:prstGeom>
        </p:spPr>
      </p:pic>
      <p:sp>
        <p:nvSpPr>
          <p:cNvPr id="4" name="Rectangle 3">
            <a:extLst>
              <a:ext uri="{FF2B5EF4-FFF2-40B4-BE49-F238E27FC236}">
                <a16:creationId xmlns:a16="http://schemas.microsoft.com/office/drawing/2014/main" id="{DE25681C-465D-4D13-97D9-1E8119AF98A1}"/>
              </a:ext>
            </a:extLst>
          </p:cNvPr>
          <p:cNvSpPr/>
          <p:nvPr/>
        </p:nvSpPr>
        <p:spPr>
          <a:xfrm>
            <a:off x="1075943" y="3340361"/>
            <a:ext cx="5467926" cy="2534197"/>
          </a:xfrm>
          <a:prstGeom prst="rect">
            <a:avLst/>
          </a:prstGeom>
        </p:spPr>
        <p:txBody>
          <a:bodyPr vert="horz" lIns="91440" tIns="45720" rIns="91440" bIns="45720" rtlCol="0" anchor="ctr">
            <a:normAutofit/>
          </a:bodyPr>
          <a:lstStyle/>
          <a:p>
            <a:pPr lvl="0">
              <a:lnSpc>
                <a:spcPct val="90000"/>
              </a:lnSpc>
              <a:spcAft>
                <a:spcPts val="600"/>
              </a:spcAft>
            </a:pPr>
            <a:r>
              <a:rPr lang="en-US" sz="2400" dirty="0"/>
              <a:t>An internal/female condom fits inside the vagina.</a:t>
            </a:r>
          </a:p>
          <a:p>
            <a:pPr lvl="0">
              <a:lnSpc>
                <a:spcPct val="90000"/>
              </a:lnSpc>
              <a:spcAft>
                <a:spcPts val="600"/>
              </a:spcAft>
            </a:pPr>
            <a:endParaRPr lang="en-US" sz="2400" dirty="0"/>
          </a:p>
          <a:p>
            <a:pPr lvl="0">
              <a:lnSpc>
                <a:spcPct val="90000"/>
              </a:lnSpc>
              <a:spcAft>
                <a:spcPts val="600"/>
              </a:spcAft>
            </a:pPr>
            <a:r>
              <a:rPr lang="en-US" sz="2400" dirty="0"/>
              <a:t>When the man puts his penis inside the vagina during sex and ejaculates, the semen and sperm collects in the condom.</a:t>
            </a:r>
            <a:endParaRPr lang="en-US" sz="2400" dirty="0">
              <a:effectLst/>
            </a:endParaRPr>
          </a:p>
        </p:txBody>
      </p:sp>
      <p:pic>
        <p:nvPicPr>
          <p:cNvPr id="6" name="Picture 5" descr="Image result for how do women's condoms work">
            <a:hlinkClick r:id="rId5"/>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671072" y="2768742"/>
            <a:ext cx="4520928" cy="4089256"/>
          </a:xfrm>
          <a:prstGeom prst="rect">
            <a:avLst/>
          </a:prstGeom>
          <a:noFill/>
        </p:spPr>
      </p:pic>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755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ustDataLst>
      <p:tags r:id="rId1"/>
    </p:custDataLst>
    <p:extLst>
      <p:ext uri="{BB962C8B-B14F-4D97-AF65-F5344CB8AC3E}">
        <p14:creationId xmlns:p14="http://schemas.microsoft.com/office/powerpoint/2010/main" val="298022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DBCF5664-C91A-48A9-9840-A6268CFF27B3}"/>
              </a:ext>
            </a:extLst>
          </p:cNvPr>
          <p:cNvSpPr/>
          <p:nvPr/>
        </p:nvSpPr>
        <p:spPr>
          <a:xfrm>
            <a:off x="1245376" y="431212"/>
            <a:ext cx="5586448" cy="5409743"/>
          </a:xfrm>
          <a:prstGeom prst="rect">
            <a:avLst/>
          </a:prstGeom>
        </p:spPr>
        <p:txBody>
          <a:bodyPr vert="horz" lIns="91440" tIns="45720" rIns="91440" bIns="45720" rtlCol="0" anchor="ctr">
            <a:normAutofit/>
          </a:bodyPr>
          <a:lstStyle/>
          <a:p>
            <a:pPr>
              <a:lnSpc>
                <a:spcPct val="90000"/>
              </a:lnSpc>
              <a:spcAft>
                <a:spcPts val="600"/>
              </a:spcAft>
            </a:pPr>
            <a:r>
              <a:rPr lang="en-GB" sz="2400" dirty="0"/>
              <a:t>Anyone of any age can get condoms. There is no age limit.</a:t>
            </a:r>
          </a:p>
          <a:p>
            <a:pPr>
              <a:lnSpc>
                <a:spcPct val="90000"/>
              </a:lnSpc>
              <a:spcAft>
                <a:spcPts val="600"/>
              </a:spcAft>
            </a:pPr>
            <a:endParaRPr lang="en-US" sz="2400" dirty="0"/>
          </a:p>
          <a:p>
            <a:pPr lvl="0" indent="-228600">
              <a:lnSpc>
                <a:spcPct val="90000"/>
              </a:lnSpc>
              <a:spcAft>
                <a:spcPts val="600"/>
              </a:spcAft>
              <a:buFont typeface="Arial" panose="020B0604020202020204" pitchFamily="34" charset="0"/>
              <a:buChar char="•"/>
            </a:pPr>
            <a:endParaRPr lang="en-US" sz="2400" dirty="0">
              <a:effectLst/>
            </a:endParaRPr>
          </a:p>
        </p:txBody>
      </p:sp>
      <p:pic>
        <p:nvPicPr>
          <p:cNvPr id="4" name="Content Placeholder 3" descr="A picture containing furniture, seat, chair&#10;&#10;Description automatically generated">
            <a:extLst>
              <a:ext uri="{FF2B5EF4-FFF2-40B4-BE49-F238E27FC236}">
                <a16:creationId xmlns:a16="http://schemas.microsoft.com/office/drawing/2014/main" id="{E25F8BDC-9E49-4880-AE5C-C2AFDB87395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3" name="Group 12">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8" name="Rectangle 1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Rectangle 1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88194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3A42F176-79F0-444D-93BE-3B642E6F21E1}"/>
              </a:ext>
            </a:extLst>
          </p:cNvPr>
          <p:cNvSpPr>
            <a:spLocks noGrp="1"/>
          </p:cNvSpPr>
          <p:nvPr>
            <p:ph idx="1"/>
          </p:nvPr>
        </p:nvSpPr>
        <p:spPr>
          <a:xfrm>
            <a:off x="1245376" y="431212"/>
            <a:ext cx="5586448" cy="5409743"/>
          </a:xfrm>
        </p:spPr>
        <p:txBody>
          <a:bodyPr anchor="ctr">
            <a:normAutofit/>
          </a:bodyPr>
          <a:lstStyle/>
          <a:p>
            <a:pPr marL="0" indent="0">
              <a:buNone/>
            </a:pPr>
            <a:r>
              <a:rPr lang="en-GB" sz="2400" dirty="0"/>
              <a:t>Condoms  prevent pregnancy by stopping  the man’s semen and sperm from reaching and fertilising the woman’s egg.</a:t>
            </a:r>
          </a:p>
          <a:p>
            <a:pPr marL="0" indent="0">
              <a:buNone/>
            </a:pPr>
            <a:endParaRPr lang="en-GB" sz="2400" dirty="0"/>
          </a:p>
          <a:p>
            <a:pPr marL="0" lvl="0" indent="0">
              <a:buNone/>
            </a:pPr>
            <a:r>
              <a:rPr lang="en-GB" sz="2400" dirty="0"/>
              <a:t>Condoms are 98% reliable at preventing a pregnancy if they are used correctly. </a:t>
            </a:r>
          </a:p>
          <a:p>
            <a:pPr marL="0" lvl="0" indent="0">
              <a:buNone/>
            </a:pPr>
            <a:endParaRPr lang="en-GB" sz="2400" dirty="0"/>
          </a:p>
          <a:p>
            <a:pPr marL="0" lvl="0" indent="0">
              <a:buNone/>
            </a:pPr>
            <a:r>
              <a:rPr lang="en-GB" sz="2400" dirty="0"/>
              <a:t>Some people use condoms alongside other  forms of contraception to increase their confidence in preventing pregnancy. </a:t>
            </a:r>
          </a:p>
          <a:p>
            <a:endParaRPr lang="en-GB" sz="2400" dirty="0"/>
          </a:p>
        </p:txBody>
      </p:sp>
      <p:pic>
        <p:nvPicPr>
          <p:cNvPr id="5" name="Picture 4" descr="A person holding a sign&#10;&#10;Description automatically generated">
            <a:extLst>
              <a:ext uri="{FF2B5EF4-FFF2-40B4-BE49-F238E27FC236}">
                <a16:creationId xmlns:a16="http://schemas.microsoft.com/office/drawing/2014/main" id="{13BC5482-E0BB-4E7A-ADBF-86FBB40251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7913716" y="2768743"/>
            <a:ext cx="4278284" cy="4089258"/>
          </a:xfrm>
          <a:prstGeom prst="rect">
            <a:avLst/>
          </a:prstGeom>
        </p:spPr>
      </p:pic>
      <p:grpSp>
        <p:nvGrpSpPr>
          <p:cNvPr id="21" name="Group 20">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22" name="Rectangle 21">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Rectangle 2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258975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3AE3F5A2-69E5-4914-AC63-C103132A9CEA}"/>
              </a:ext>
            </a:extLst>
          </p:cNvPr>
          <p:cNvSpPr/>
          <p:nvPr/>
        </p:nvSpPr>
        <p:spPr>
          <a:xfrm>
            <a:off x="1245376" y="431212"/>
            <a:ext cx="5586448" cy="5409743"/>
          </a:xfrm>
          <a:prstGeom prst="rect">
            <a:avLst/>
          </a:prstGeom>
        </p:spPr>
        <p:txBody>
          <a:bodyPr vert="horz" lIns="91440" tIns="45720" rIns="91440" bIns="45720" rtlCol="0" anchor="ctr">
            <a:normAutofit/>
          </a:bodyPr>
          <a:lstStyle/>
          <a:p>
            <a:pPr lvl="0">
              <a:lnSpc>
                <a:spcPct val="90000"/>
              </a:lnSpc>
              <a:spcAft>
                <a:spcPts val="600"/>
              </a:spcAft>
            </a:pPr>
            <a:r>
              <a:rPr lang="en-US" sz="2400" dirty="0"/>
              <a:t>When condoms are used correctly they can stop a person passing on or catching a sexually transmitted infection (STI). </a:t>
            </a:r>
          </a:p>
          <a:p>
            <a:pPr lvl="0">
              <a:lnSpc>
                <a:spcPct val="90000"/>
              </a:lnSpc>
              <a:spcAft>
                <a:spcPts val="600"/>
              </a:spcAft>
            </a:pPr>
            <a:endParaRPr lang="en-US" sz="2400" dirty="0"/>
          </a:p>
          <a:p>
            <a:pPr lvl="0">
              <a:lnSpc>
                <a:spcPct val="90000"/>
              </a:lnSpc>
              <a:spcAft>
                <a:spcPts val="600"/>
              </a:spcAft>
            </a:pPr>
            <a:r>
              <a:rPr lang="en-US" sz="2400" dirty="0"/>
              <a:t>Using a condom during sex is the only way to protect you from STI’s.  </a:t>
            </a:r>
            <a:endParaRPr lang="en-US" sz="2400" dirty="0">
              <a:effectLst/>
            </a:endParaRPr>
          </a:p>
        </p:txBody>
      </p:sp>
      <p:pic>
        <p:nvPicPr>
          <p:cNvPr id="4" name="Content Placeholder 3">
            <a:extLst>
              <a:ext uri="{FF2B5EF4-FFF2-40B4-BE49-F238E27FC236}">
                <a16:creationId xmlns:a16="http://schemas.microsoft.com/office/drawing/2014/main" id="{5C96BDCD-960C-4512-A9AB-1DE38A5DDC7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2" name="Group 11">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3" name="Rectangle 1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184017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50265E5-FF70-46C4-A5AC-DD9794FE9699}"/>
              </a:ext>
            </a:extLst>
          </p:cNvPr>
          <p:cNvSpPr>
            <a:spLocks noGrp="1"/>
          </p:cNvSpPr>
          <p:nvPr>
            <p:ph idx="1"/>
          </p:nvPr>
        </p:nvSpPr>
        <p:spPr>
          <a:xfrm>
            <a:off x="1245376" y="431212"/>
            <a:ext cx="5586448" cy="5409743"/>
          </a:xfrm>
        </p:spPr>
        <p:txBody>
          <a:bodyPr anchor="ctr">
            <a:normAutofit/>
          </a:bodyPr>
          <a:lstStyle/>
          <a:p>
            <a:pPr marL="0" lvl="0" indent="0">
              <a:buNone/>
            </a:pPr>
            <a:r>
              <a:rPr lang="en-GB" sz="2400" dirty="0"/>
              <a:t>If a condom comes off during sex do not put it back on. Use a new one. </a:t>
            </a:r>
          </a:p>
          <a:p>
            <a:pPr marL="0" lvl="0" indent="0">
              <a:buNone/>
            </a:pPr>
            <a:endParaRPr lang="en-GB" sz="2400" dirty="0"/>
          </a:p>
          <a:p>
            <a:pPr marL="0" lvl="0" indent="0">
              <a:buNone/>
            </a:pPr>
            <a:r>
              <a:rPr lang="en-GB" sz="2400" dirty="0"/>
              <a:t>After using a condom carefully take it off the penis, making sure you don’t spill any of the collected semen and sperm.</a:t>
            </a:r>
          </a:p>
          <a:p>
            <a:pPr marL="0" lvl="0" indent="0">
              <a:buNone/>
            </a:pPr>
            <a:endParaRPr lang="en-GB" sz="2400" dirty="0"/>
          </a:p>
          <a:p>
            <a:pPr marL="0" indent="0">
              <a:buNone/>
            </a:pPr>
            <a:r>
              <a:rPr lang="en-GB" sz="2400" dirty="0"/>
              <a:t>Then, wrap it in a tissue and put it in a bin.</a:t>
            </a:r>
          </a:p>
          <a:p>
            <a:pPr marL="0" indent="0">
              <a:buNone/>
            </a:pPr>
            <a:endParaRPr lang="en-GB" sz="2400" dirty="0"/>
          </a:p>
        </p:txBody>
      </p:sp>
      <p:pic>
        <p:nvPicPr>
          <p:cNvPr id="5" name="Picture 4" descr="A picture containing person, cutting, indoor, woman&#10;&#10;Description automatically generated">
            <a:extLst>
              <a:ext uri="{FF2B5EF4-FFF2-40B4-BE49-F238E27FC236}">
                <a16:creationId xmlns:a16="http://schemas.microsoft.com/office/drawing/2014/main" id="{98C42DEF-F834-4DF7-BBA3-5C11FA0E38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7913716" y="2768743"/>
            <a:ext cx="4278284" cy="4089258"/>
          </a:xfrm>
          <a:prstGeom prst="rect">
            <a:avLst/>
          </a:prstGeom>
        </p:spPr>
      </p:pic>
      <p:grpSp>
        <p:nvGrpSpPr>
          <p:cNvPr id="12" name="Group 11">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3" name="Rectangle 1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custDataLst>
      <p:tags r:id="rId1"/>
    </p:custDataLst>
    <p:extLst>
      <p:ext uri="{BB962C8B-B14F-4D97-AF65-F5344CB8AC3E}">
        <p14:creationId xmlns:p14="http://schemas.microsoft.com/office/powerpoint/2010/main" val="292976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4B9D84-4095-4BF6-B20B-F65F651D54EE}"/>
              </a:ext>
            </a:extLst>
          </p:cNvPr>
          <p:cNvSpPr>
            <a:spLocks noGrp="1"/>
          </p:cNvSpPr>
          <p:nvPr>
            <p:ph idx="1"/>
          </p:nvPr>
        </p:nvSpPr>
        <p:spPr>
          <a:xfrm>
            <a:off x="838200" y="1825625"/>
            <a:ext cx="5393361" cy="4351338"/>
          </a:xfrm>
        </p:spPr>
        <p:txBody>
          <a:bodyPr>
            <a:normAutofit/>
          </a:bodyPr>
          <a:lstStyle/>
          <a:p>
            <a:pPr marL="0" lvl="0" indent="0">
              <a:buNone/>
            </a:pPr>
            <a:r>
              <a:rPr lang="en-GB" b="1" dirty="0"/>
              <a:t>Male condom</a:t>
            </a:r>
            <a:r>
              <a:rPr lang="en-GB" dirty="0"/>
              <a:t>: Condom demonstration (duration 1 minute 43) </a:t>
            </a:r>
            <a:r>
              <a:rPr lang="en-GB" u="sng" dirty="0">
                <a:hlinkClick r:id="rId3"/>
              </a:rPr>
              <a:t>https://vimeo.com/684152273</a:t>
            </a:r>
            <a:endParaRPr lang="en-GB" u="sng" dirty="0"/>
          </a:p>
          <a:p>
            <a:pPr marL="0" lvl="0" indent="0">
              <a:buNone/>
            </a:pPr>
            <a:r>
              <a:rPr lang="en-GB" dirty="0"/>
              <a:t> </a:t>
            </a:r>
          </a:p>
          <a:p>
            <a:pPr marL="0" lvl="0" indent="0">
              <a:buNone/>
            </a:pPr>
            <a:r>
              <a:rPr lang="en-GB" b="1" dirty="0"/>
              <a:t>Female condoms: How do they work? </a:t>
            </a:r>
            <a:r>
              <a:rPr lang="en-GB" dirty="0"/>
              <a:t>(duration 1 minute 5) </a:t>
            </a:r>
            <a:r>
              <a:rPr lang="en-GB" u="sng" dirty="0">
                <a:hlinkClick r:id="rId4"/>
              </a:rPr>
              <a:t>https://youtu.be/EfwstN51ZIw</a:t>
            </a:r>
            <a:endParaRPr lang="en-GB" dirty="0"/>
          </a:p>
          <a:p>
            <a:pPr marL="0" indent="0">
              <a:buNone/>
            </a:pPr>
            <a:endParaRPr lang="en-GB" dirty="0"/>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0744DB-92C3-431A-B24B-FE54B0F93F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7184" y="1287380"/>
            <a:ext cx="3781051" cy="363926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1393113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1112</Words>
  <Application>Microsoft Office PowerPoint</Application>
  <PresentationFormat>Widescreen</PresentationFormat>
  <Paragraphs>87</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Condoms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contraception</vt:lpstr>
      <vt:lpstr>The emergency contraception pill</vt:lpstr>
      <vt:lpstr>Emergency contraception: The IUD (Coil)</vt:lpstr>
      <vt:lpstr>Emergency Contraception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Condoms</dc:title>
  <dc:creator>Colin Morrison</dc:creator>
  <cp:lastModifiedBy>Colin Morrison TASC Morrison</cp:lastModifiedBy>
  <cp:revision>1</cp:revision>
  <dcterms:created xsi:type="dcterms:W3CDTF">2020-03-30T08:49:32Z</dcterms:created>
  <dcterms:modified xsi:type="dcterms:W3CDTF">2024-01-10T10:37:23Z</dcterms:modified>
</cp:coreProperties>
</file>