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3.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4.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37"/>
  </p:notesMasterIdLst>
  <p:sldIdLst>
    <p:sldId id="256" r:id="rId2"/>
    <p:sldId id="264" r:id="rId3"/>
    <p:sldId id="289" r:id="rId4"/>
    <p:sldId id="317" r:id="rId5"/>
    <p:sldId id="326" r:id="rId6"/>
    <p:sldId id="347" r:id="rId7"/>
    <p:sldId id="327" r:id="rId8"/>
    <p:sldId id="348" r:id="rId9"/>
    <p:sldId id="328" r:id="rId10"/>
    <p:sldId id="349" r:id="rId11"/>
    <p:sldId id="329" r:id="rId12"/>
    <p:sldId id="350" r:id="rId13"/>
    <p:sldId id="330" r:id="rId14"/>
    <p:sldId id="320" r:id="rId15"/>
    <p:sldId id="325" r:id="rId16"/>
    <p:sldId id="346" r:id="rId17"/>
    <p:sldId id="331" r:id="rId18"/>
    <p:sldId id="322" r:id="rId19"/>
    <p:sldId id="313" r:id="rId20"/>
    <p:sldId id="332" r:id="rId21"/>
    <p:sldId id="333" r:id="rId22"/>
    <p:sldId id="351" r:id="rId23"/>
    <p:sldId id="352" r:id="rId24"/>
    <p:sldId id="334" r:id="rId25"/>
    <p:sldId id="335" r:id="rId26"/>
    <p:sldId id="336" r:id="rId27"/>
    <p:sldId id="337" r:id="rId28"/>
    <p:sldId id="338" r:id="rId29"/>
    <p:sldId id="339" r:id="rId30"/>
    <p:sldId id="340" r:id="rId31"/>
    <p:sldId id="341" r:id="rId32"/>
    <p:sldId id="342" r:id="rId33"/>
    <p:sldId id="343" r:id="rId34"/>
    <p:sldId id="344" r:id="rId35"/>
    <p:sldId id="34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179" autoAdjust="0"/>
    <p:restoredTop sz="94422"/>
  </p:normalViewPr>
  <p:slideViewPr>
    <p:cSldViewPr snapToGrid="0" snapToObjects="1">
      <p:cViewPr varScale="1">
        <p:scale>
          <a:sx n="59" d="100"/>
          <a:sy n="59" d="100"/>
        </p:scale>
        <p:origin x="34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lin Morrison TASC Morrison" userId="9e8379d8aac75974" providerId="LiveId" clId="{BF8CD660-040C-4475-AADD-FD7A5DA8240E}"/>
    <pc:docChg chg="custSel addSld modSld">
      <pc:chgData name="Colin Morrison TASC Morrison" userId="9e8379d8aac75974" providerId="LiveId" clId="{BF8CD660-040C-4475-AADD-FD7A5DA8240E}" dt="2023-07-28T14:43:43.527" v="190" actId="113"/>
      <pc:docMkLst>
        <pc:docMk/>
      </pc:docMkLst>
      <pc:sldChg chg="modSp mod">
        <pc:chgData name="Colin Morrison TASC Morrison" userId="9e8379d8aac75974" providerId="LiveId" clId="{BF8CD660-040C-4475-AADD-FD7A5DA8240E}" dt="2023-07-28T14:38:27.338" v="65" actId="20577"/>
        <pc:sldMkLst>
          <pc:docMk/>
          <pc:sldMk cId="0" sldId="325"/>
        </pc:sldMkLst>
        <pc:spChg chg="mod">
          <ac:chgData name="Colin Morrison TASC Morrison" userId="9e8379d8aac75974" providerId="LiveId" clId="{BF8CD660-040C-4475-AADD-FD7A5DA8240E}" dt="2023-07-28T14:38:27.338" v="65" actId="20577"/>
          <ac:spMkLst>
            <pc:docMk/>
            <pc:sldMk cId="0" sldId="325"/>
            <ac:spMk id="3" creationId="{00000000-0000-0000-0000-000000000000}"/>
          </ac:spMkLst>
        </pc:spChg>
      </pc:sldChg>
      <pc:sldChg chg="modSp mod">
        <pc:chgData name="Colin Morrison TASC Morrison" userId="9e8379d8aac75974" providerId="LiveId" clId="{BF8CD660-040C-4475-AADD-FD7A5DA8240E}" dt="2023-07-28T14:40:17.684" v="99" actId="1076"/>
        <pc:sldMkLst>
          <pc:docMk/>
          <pc:sldMk cId="627176879" sldId="346"/>
        </pc:sldMkLst>
        <pc:spChg chg="mod">
          <ac:chgData name="Colin Morrison TASC Morrison" userId="9e8379d8aac75974" providerId="LiveId" clId="{BF8CD660-040C-4475-AADD-FD7A5DA8240E}" dt="2023-07-28T14:40:17.684" v="99" actId="1076"/>
          <ac:spMkLst>
            <pc:docMk/>
            <pc:sldMk cId="627176879" sldId="346"/>
            <ac:spMk id="3" creationId="{DA9B982A-DD92-4F05-9B6E-61D92A45FB10}"/>
          </ac:spMkLst>
        </pc:spChg>
        <pc:picChg chg="mod">
          <ac:chgData name="Colin Morrison TASC Morrison" userId="9e8379d8aac75974" providerId="LiveId" clId="{BF8CD660-040C-4475-AADD-FD7A5DA8240E}" dt="2023-07-28T14:39:04.165" v="71" actId="1076"/>
          <ac:picMkLst>
            <pc:docMk/>
            <pc:sldMk cId="627176879" sldId="346"/>
            <ac:picMk id="4" creationId="{8970FFFD-A208-4239-B190-AF260220C30D}"/>
          </ac:picMkLst>
        </pc:picChg>
      </pc:sldChg>
      <pc:sldChg chg="modSp mod">
        <pc:chgData name="Colin Morrison TASC Morrison" userId="9e8379d8aac75974" providerId="LiveId" clId="{BF8CD660-040C-4475-AADD-FD7A5DA8240E}" dt="2023-07-28T14:36:42.094" v="8" actId="20577"/>
        <pc:sldMkLst>
          <pc:docMk/>
          <pc:sldMk cId="3660708208" sldId="349"/>
        </pc:sldMkLst>
        <pc:spChg chg="mod">
          <ac:chgData name="Colin Morrison TASC Morrison" userId="9e8379d8aac75974" providerId="LiveId" clId="{BF8CD660-040C-4475-AADD-FD7A5DA8240E}" dt="2023-07-28T14:36:42.094" v="8" actId="20577"/>
          <ac:spMkLst>
            <pc:docMk/>
            <pc:sldMk cId="3660708208" sldId="349"/>
            <ac:spMk id="3" creationId="{1F52F39F-44FB-4C8E-A72C-77C360A2101C}"/>
          </ac:spMkLst>
        </pc:spChg>
      </pc:sldChg>
      <pc:sldChg chg="delSp modSp add mod">
        <pc:chgData name="Colin Morrison TASC Morrison" userId="9e8379d8aac75974" providerId="LiveId" clId="{BF8CD660-040C-4475-AADD-FD7A5DA8240E}" dt="2023-07-28T14:42:58.604" v="160" actId="14100"/>
        <pc:sldMkLst>
          <pc:docMk/>
          <pc:sldMk cId="3458122198" sldId="351"/>
        </pc:sldMkLst>
        <pc:spChg chg="mod">
          <ac:chgData name="Colin Morrison TASC Morrison" userId="9e8379d8aac75974" providerId="LiveId" clId="{BF8CD660-040C-4475-AADD-FD7A5DA8240E}" dt="2023-07-28T14:42:58.604" v="160" actId="14100"/>
          <ac:spMkLst>
            <pc:docMk/>
            <pc:sldMk cId="3458122198" sldId="351"/>
            <ac:spMk id="3" creationId="{A310B13D-CD66-4C50-8530-B897F9719DAE}"/>
          </ac:spMkLst>
        </pc:spChg>
        <pc:picChg chg="del">
          <ac:chgData name="Colin Morrison TASC Morrison" userId="9e8379d8aac75974" providerId="LiveId" clId="{BF8CD660-040C-4475-AADD-FD7A5DA8240E}" dt="2023-07-28T14:41:12.160" v="102" actId="478"/>
          <ac:picMkLst>
            <pc:docMk/>
            <pc:sldMk cId="3458122198" sldId="351"/>
            <ac:picMk id="5" creationId="{17581DB6-3F3D-4F8A-B2DF-863221C47335}"/>
          </ac:picMkLst>
        </pc:picChg>
      </pc:sldChg>
      <pc:sldChg chg="delSp modSp add mod">
        <pc:chgData name="Colin Morrison TASC Morrison" userId="9e8379d8aac75974" providerId="LiveId" clId="{BF8CD660-040C-4475-AADD-FD7A5DA8240E}" dt="2023-07-28T14:43:43.527" v="190" actId="113"/>
        <pc:sldMkLst>
          <pc:docMk/>
          <pc:sldMk cId="3957395354" sldId="352"/>
        </pc:sldMkLst>
        <pc:spChg chg="mod">
          <ac:chgData name="Colin Morrison TASC Morrison" userId="9e8379d8aac75974" providerId="LiveId" clId="{BF8CD660-040C-4475-AADD-FD7A5DA8240E}" dt="2023-07-28T14:43:43.527" v="190" actId="113"/>
          <ac:spMkLst>
            <pc:docMk/>
            <pc:sldMk cId="3957395354" sldId="352"/>
            <ac:spMk id="3" creationId="{A310B13D-CD66-4C50-8530-B897F9719DAE}"/>
          </ac:spMkLst>
        </pc:spChg>
        <pc:picChg chg="del">
          <ac:chgData name="Colin Morrison TASC Morrison" userId="9e8379d8aac75974" providerId="LiveId" clId="{BF8CD660-040C-4475-AADD-FD7A5DA8240E}" dt="2023-07-28T14:41:37.151" v="111" actId="478"/>
          <ac:picMkLst>
            <pc:docMk/>
            <pc:sldMk cId="3957395354" sldId="352"/>
            <ac:picMk id="5" creationId="{17581DB6-3F3D-4F8A-B2DF-863221C47335}"/>
          </ac:picMkLst>
        </pc:picChg>
      </pc:sldChg>
    </pc:docChg>
  </pc:docChgLst>
  <pc:docChgLst>
    <pc:chgData name="Colin Morrison TASC Morrison" userId="9e8379d8aac75974" providerId="LiveId" clId="{464268E4-97FE-4D8F-82B1-02AF0133565A}"/>
    <pc:docChg chg="modSld">
      <pc:chgData name="Colin Morrison TASC Morrison" userId="9e8379d8aac75974" providerId="LiveId" clId="{464268E4-97FE-4D8F-82B1-02AF0133565A}" dt="2024-01-10T10:31:55.573" v="6" actId="255"/>
      <pc:docMkLst>
        <pc:docMk/>
      </pc:docMkLst>
      <pc:sldChg chg="modSp mod">
        <pc:chgData name="Colin Morrison TASC Morrison" userId="9e8379d8aac75974" providerId="LiveId" clId="{464268E4-97FE-4D8F-82B1-02AF0133565A}" dt="2024-01-10T10:31:02.392" v="0" actId="207"/>
        <pc:sldMkLst>
          <pc:docMk/>
          <pc:sldMk cId="0" sldId="325"/>
        </pc:sldMkLst>
        <pc:spChg chg="mod">
          <ac:chgData name="Colin Morrison TASC Morrison" userId="9e8379d8aac75974" providerId="LiveId" clId="{464268E4-97FE-4D8F-82B1-02AF0133565A}" dt="2024-01-10T10:31:02.392" v="0" actId="207"/>
          <ac:spMkLst>
            <pc:docMk/>
            <pc:sldMk cId="0" sldId="325"/>
            <ac:spMk id="3" creationId="{00000000-0000-0000-0000-000000000000}"/>
          </ac:spMkLst>
        </pc:spChg>
      </pc:sldChg>
      <pc:sldChg chg="modSp mod">
        <pc:chgData name="Colin Morrison TASC Morrison" userId="9e8379d8aac75974" providerId="LiveId" clId="{464268E4-97FE-4D8F-82B1-02AF0133565A}" dt="2024-01-10T10:31:14.192" v="1" actId="207"/>
        <pc:sldMkLst>
          <pc:docMk/>
          <pc:sldMk cId="627176879" sldId="346"/>
        </pc:sldMkLst>
        <pc:spChg chg="mod">
          <ac:chgData name="Colin Morrison TASC Morrison" userId="9e8379d8aac75974" providerId="LiveId" clId="{464268E4-97FE-4D8F-82B1-02AF0133565A}" dt="2024-01-10T10:31:14.192" v="1" actId="207"/>
          <ac:spMkLst>
            <pc:docMk/>
            <pc:sldMk cId="627176879" sldId="346"/>
            <ac:spMk id="3" creationId="{DA9B982A-DD92-4F05-9B6E-61D92A45FB10}"/>
          </ac:spMkLst>
        </pc:spChg>
      </pc:sldChg>
      <pc:sldChg chg="modSp mod">
        <pc:chgData name="Colin Morrison TASC Morrison" userId="9e8379d8aac75974" providerId="LiveId" clId="{464268E4-97FE-4D8F-82B1-02AF0133565A}" dt="2024-01-10T10:31:34.275" v="2" actId="207"/>
        <pc:sldMkLst>
          <pc:docMk/>
          <pc:sldMk cId="3458122198" sldId="351"/>
        </pc:sldMkLst>
        <pc:spChg chg="mod">
          <ac:chgData name="Colin Morrison TASC Morrison" userId="9e8379d8aac75974" providerId="LiveId" clId="{464268E4-97FE-4D8F-82B1-02AF0133565A}" dt="2024-01-10T10:31:34.275" v="2" actId="207"/>
          <ac:spMkLst>
            <pc:docMk/>
            <pc:sldMk cId="3458122198" sldId="351"/>
            <ac:spMk id="3" creationId="{A310B13D-CD66-4C50-8530-B897F9719DAE}"/>
          </ac:spMkLst>
        </pc:spChg>
      </pc:sldChg>
      <pc:sldChg chg="modSp mod">
        <pc:chgData name="Colin Morrison TASC Morrison" userId="9e8379d8aac75974" providerId="LiveId" clId="{464268E4-97FE-4D8F-82B1-02AF0133565A}" dt="2024-01-10T10:31:55.573" v="6" actId="255"/>
        <pc:sldMkLst>
          <pc:docMk/>
          <pc:sldMk cId="3957395354" sldId="352"/>
        </pc:sldMkLst>
        <pc:spChg chg="mod">
          <ac:chgData name="Colin Morrison TASC Morrison" userId="9e8379d8aac75974" providerId="LiveId" clId="{464268E4-97FE-4D8F-82B1-02AF0133565A}" dt="2024-01-10T10:31:55.573" v="6" actId="255"/>
          <ac:spMkLst>
            <pc:docMk/>
            <pc:sldMk cId="3957395354" sldId="352"/>
            <ac:spMk id="3" creationId="{A310B13D-CD66-4C50-8530-B897F9719DA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C4DEC2-D373-C144-9989-E48E3CF07E99}" type="datetimeFigureOut">
              <a:rPr lang="en-US" smtClean="0"/>
              <a:t>1/10/2024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FF0F7F-A767-6F44-8124-CE485D4C9FEB}" type="slidenum">
              <a:rPr lang="en-US" smtClean="0"/>
              <a:t>‹#›</a:t>
            </a:fld>
            <a:endParaRPr lang="en-US"/>
          </a:p>
        </p:txBody>
      </p:sp>
    </p:spTree>
    <p:extLst>
      <p:ext uri="{BB962C8B-B14F-4D97-AF65-F5344CB8AC3E}">
        <p14:creationId xmlns:p14="http://schemas.microsoft.com/office/powerpoint/2010/main" val="567738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FF0F7F-A767-6F44-8124-CE485D4C9FEB}" type="slidenum">
              <a:rPr lang="en-US" smtClean="0"/>
              <a:t>1</a:t>
            </a:fld>
            <a:endParaRPr lang="en-US"/>
          </a:p>
        </p:txBody>
      </p:sp>
    </p:spTree>
    <p:extLst>
      <p:ext uri="{BB962C8B-B14F-4D97-AF65-F5344CB8AC3E}">
        <p14:creationId xmlns:p14="http://schemas.microsoft.com/office/powerpoint/2010/main" val="1350257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1FF0F7F-A767-6F44-8124-CE485D4C9FEB}" type="slidenum">
              <a:rPr lang="en-US" smtClean="0"/>
              <a:pPr/>
              <a:t>15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1FF0F7F-A767-6F44-8124-CE485D4C9FEB}" type="slidenum">
              <a:rPr lang="en-US" smtClean="0"/>
              <a:pPr/>
              <a:t>17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Lots of places don’t have young person’s drop ins for condoms etc.</a:t>
            </a:r>
          </a:p>
        </p:txBody>
      </p:sp>
      <p:sp>
        <p:nvSpPr>
          <p:cNvPr id="4" name="Slide Number Placeholder 3"/>
          <p:cNvSpPr>
            <a:spLocks noGrp="1"/>
          </p:cNvSpPr>
          <p:nvPr>
            <p:ph type="sldNum" sz="quarter" idx="10"/>
          </p:nvPr>
        </p:nvSpPr>
        <p:spPr/>
        <p:txBody>
          <a:bodyPr/>
          <a:lstStyle/>
          <a:p>
            <a:fld id="{D1FF0F7F-A767-6F44-8124-CE485D4C9FEB}" type="slidenum">
              <a:rPr lang="en-US" smtClean="0"/>
              <a:pPr/>
              <a:t>29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1FF0F7F-A767-6F44-8124-CE485D4C9FEB}" type="slidenum">
              <a:rPr lang="en-US" smtClean="0"/>
              <a:pPr/>
              <a:t>35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B112EAA-BA00-2147-ABD6-74B03946A8D6}" type="datetime1">
              <a:rPr lang="en-GB" smtClean="0"/>
              <a:t>10/01/2024</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50A56C-63C6-2C4E-A356-F272D297E791}" type="datetime1">
              <a:rPr lang="en-GB" smtClean="0"/>
              <a:t>10/01/2024</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8AF4B7-5C40-B147-BA95-9C339BAB8859}" type="datetime1">
              <a:rPr lang="en-GB" smtClean="0"/>
              <a:t>10/01/2024</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B6705F-C3EB-FF4F-87E5-9C46E36743D0}" type="datetime1">
              <a:rPr lang="en-GB" smtClean="0"/>
              <a:t>10/01/2024</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5DC1C7-0CCE-9F40-AD83-72FAAD15F1AB}" type="datetime1">
              <a:rPr lang="en-GB" smtClean="0"/>
              <a:t>10/01/2024</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59FA1B-12CC-2041-8555-EC33A6D58207}" type="datetime1">
              <a:rPr lang="en-GB" smtClean="0"/>
              <a:t>10/01/2024</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28E377C-CC5F-A249-8F15-9711F1AB9308}" type="datetime1">
              <a:rPr lang="en-GB" smtClean="0"/>
              <a:t>10/01/2024</a:t>
            </a:fld>
            <a:endParaRPr lang="en-US"/>
          </a:p>
        </p:txBody>
      </p:sp>
      <p:sp>
        <p:nvSpPr>
          <p:cNvPr id="8" name="Footer Placeholder 7"/>
          <p:cNvSpPr>
            <a:spLocks noGrp="1"/>
          </p:cNvSpPr>
          <p:nvPr>
            <p:ph type="ftr" sz="quarter" idx="11"/>
          </p:nvPr>
        </p:nvSpPr>
        <p:spPr/>
        <p:txBody>
          <a:bodyPr/>
          <a:lstStyle/>
          <a:p>
            <a:r>
              <a:rPr lang="en-US"/>
              <a:t>rshp.scot</a:t>
            </a:r>
          </a:p>
        </p:txBody>
      </p:sp>
      <p:sp>
        <p:nvSpPr>
          <p:cNvPr id="9" name="Slide Number Placeholder 8"/>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EB2607-D85E-5542-928B-D3CCCE2355D1}" type="datetime1">
              <a:rPr lang="en-GB" smtClean="0"/>
              <a:t>10/01/2024</a:t>
            </a:fld>
            <a:endParaRPr lang="en-US"/>
          </a:p>
        </p:txBody>
      </p:sp>
      <p:sp>
        <p:nvSpPr>
          <p:cNvPr id="4" name="Footer Placeholder 3"/>
          <p:cNvSpPr>
            <a:spLocks noGrp="1"/>
          </p:cNvSpPr>
          <p:nvPr>
            <p:ph type="ftr" sz="quarter" idx="11"/>
          </p:nvPr>
        </p:nvSpPr>
        <p:spPr/>
        <p:txBody>
          <a:bodyPr/>
          <a:lstStyle/>
          <a:p>
            <a:r>
              <a:rPr lang="en-US"/>
              <a:t>rshp.scot</a:t>
            </a:r>
          </a:p>
        </p:txBody>
      </p:sp>
      <p:sp>
        <p:nvSpPr>
          <p:cNvPr id="5" name="Slide Number Placeholder 4"/>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B9C97-0E73-5743-AB91-3CA412E8CD33}" type="datetime1">
              <a:rPr lang="en-GB" smtClean="0"/>
              <a:t>10/01/2024</a:t>
            </a:fld>
            <a:endParaRPr lang="en-US"/>
          </a:p>
        </p:txBody>
      </p:sp>
      <p:sp>
        <p:nvSpPr>
          <p:cNvPr id="3" name="Footer Placeholder 2"/>
          <p:cNvSpPr>
            <a:spLocks noGrp="1"/>
          </p:cNvSpPr>
          <p:nvPr>
            <p:ph type="ftr" sz="quarter" idx="11"/>
          </p:nvPr>
        </p:nvSpPr>
        <p:spPr/>
        <p:txBody>
          <a:bodyPr/>
          <a:lstStyle/>
          <a:p>
            <a:r>
              <a:rPr lang="en-US"/>
              <a:t>rshp.scot</a:t>
            </a:r>
          </a:p>
        </p:txBody>
      </p:sp>
      <p:sp>
        <p:nvSpPr>
          <p:cNvPr id="4" name="Slide Number Placeholder 3"/>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3252E4-20F1-EA48-8DD4-61F9E212110B}" type="datetime1">
              <a:rPr lang="en-GB" smtClean="0"/>
              <a:t>10/01/2024</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9153BB-8561-924D-A6E8-6BB383B31666}" type="datetime1">
              <a:rPr lang="en-GB" smtClean="0"/>
              <a:t>10/01/2024</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27B188-933C-F54B-A7A5-8CEBDC99A23F}" type="datetime1">
              <a:rPr lang="en-GB" smtClean="0"/>
              <a:t>10/01/2024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rshp.scot</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0C5059-AB0B-AD49-9B4E-EA2F275CAE69}" type="slidenum">
              <a:rPr lang="en-US" smtClean="0"/>
              <a:t>‹#›</a:t>
            </a:fld>
            <a:endParaRPr lang="en-US"/>
          </a:p>
        </p:txBody>
      </p:sp>
    </p:spTree>
    <p:extLst>
      <p:ext uri="{BB962C8B-B14F-4D97-AF65-F5344CB8AC3E}">
        <p14:creationId xmlns:p14="http://schemas.microsoft.com/office/powerpoint/2010/main" val="203098829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1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hyperlink" Target="https://www.google.com/imgres?imgurl=https://www.cdc.gov/condomeffectiveness/images/Right-Way-To-Use-A-Female-Condom-4.jpg&amp;imgrefurl=https://www.cdc.gov/condomeffectiveness/Female-condom-use.html&amp;docid=RaKI99HYjCqRpM&amp;tbnid=xxx2Pri_8a35MM:&amp;vet=10ahUKEwio7IL2jP_hAhVQxoUKHXq_DN8QMwhlKB4wHg..i&amp;w=273&amp;h=275&amp;bih=708&amp;biw=1600&amp;q=how%20do%20women's%20condoms%20work&amp;ved=0ahUKEwio7IL2jP_hAhVQxoUKHXq_DN8QMwhlKB4wHg&amp;iact=mrc&amp;uact=8"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15.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hyperlink" Target="https://www.google.com/url?sa=i&amp;rct=j&amp;q=&amp;esrc=s&amp;source=images&amp;cd=&amp;cad=rja&amp;uact=8&amp;ved=2ahUKEwi389v3wv_hAhWkyYUKHUSiAq0QjRx6BAgBEAU&amp;url=https://www.vice.com/en_uk/article/wdja8x/why-everyone-should-care-that-the-morning-after-pill-isnt-free&amp;psig=AOvVaw1Uu_8GnzD2aB4Rcx8our4e&amp;ust=1556978463505102"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hyperlink" Target="https://youtu.be/50vmQzjRkuk" TargetMode="Externa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36.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0485" y="1301444"/>
            <a:ext cx="9137515" cy="1420238"/>
          </a:xfrm>
        </p:spPr>
        <p:txBody>
          <a:bodyPr>
            <a:normAutofit/>
          </a:bodyPr>
          <a:lstStyle/>
          <a:p>
            <a:r>
              <a:rPr lang="en-GB" sz="4400" b="1" dirty="0"/>
              <a:t>Choices about contraception</a:t>
            </a:r>
            <a:endParaRPr lang="en-US" sz="4400" b="1" dirty="0"/>
          </a:p>
        </p:txBody>
      </p:sp>
      <p:sp>
        <p:nvSpPr>
          <p:cNvPr id="3" name="Subtitle 2"/>
          <p:cNvSpPr>
            <a:spLocks noGrp="1"/>
          </p:cNvSpPr>
          <p:nvPr>
            <p:ph type="subTitle" idx="1"/>
          </p:nvPr>
        </p:nvSpPr>
        <p:spPr>
          <a:xfrm>
            <a:off x="1524000" y="2969062"/>
            <a:ext cx="9144000" cy="2723219"/>
          </a:xfrm>
        </p:spPr>
        <p:txBody>
          <a:bodyPr>
            <a:normAutofit/>
          </a:bodyPr>
          <a:lstStyle/>
          <a:p>
            <a:pPr marL="342900" lvl="0" indent="-342900" algn="l">
              <a:lnSpc>
                <a:spcPct val="100000"/>
              </a:lnSpc>
              <a:spcBef>
                <a:spcPts val="0"/>
              </a:spcBef>
              <a:buFont typeface="Arial" panose="020B0604020202020204" pitchFamily="34" charset="0"/>
              <a:buChar char="•"/>
            </a:pPr>
            <a:r>
              <a:rPr lang="en-GB" dirty="0"/>
              <a:t>I can explain what contraception is.</a:t>
            </a:r>
          </a:p>
          <a:p>
            <a:pPr marL="342900" lvl="0" indent="-342900" algn="l">
              <a:lnSpc>
                <a:spcPct val="100000"/>
              </a:lnSpc>
              <a:spcBef>
                <a:spcPts val="0"/>
              </a:spcBef>
              <a:buFont typeface="Arial" panose="020B0604020202020204" pitchFamily="34" charset="0"/>
              <a:buChar char="•"/>
            </a:pPr>
            <a:r>
              <a:rPr lang="en-GB" dirty="0"/>
              <a:t>I can name the main methods of contraception a young person might use.</a:t>
            </a:r>
          </a:p>
          <a:p>
            <a:pPr marL="342900" lvl="0" indent="-342900" algn="l">
              <a:lnSpc>
                <a:spcPct val="100000"/>
              </a:lnSpc>
              <a:spcBef>
                <a:spcPts val="0"/>
              </a:spcBef>
              <a:buFont typeface="Arial" panose="020B0604020202020204" pitchFamily="34" charset="0"/>
              <a:buChar char="•"/>
            </a:pPr>
            <a:r>
              <a:rPr lang="en-GB" dirty="0"/>
              <a:t>I know how to access information and advice from sexual health services.</a:t>
            </a:r>
          </a:p>
          <a:p>
            <a:pPr marL="342900" indent="-342900" algn="l">
              <a:lnSpc>
                <a:spcPct val="100000"/>
              </a:lnSpc>
              <a:spcBef>
                <a:spcPts val="0"/>
              </a:spcBef>
              <a:buFont typeface="Arial" panose="020B0604020202020204" pitchFamily="34" charset="0"/>
              <a:buChar char="•"/>
            </a:pPr>
            <a:endParaRPr lang="en-US" dirty="0">
              <a:latin typeface="+mj-lt"/>
            </a:endParaRPr>
          </a:p>
        </p:txBody>
      </p:sp>
      <p:sp>
        <p:nvSpPr>
          <p:cNvPr id="4" name="Footer Placeholder 3"/>
          <p:cNvSpPr>
            <a:spLocks noGrp="1"/>
          </p:cNvSpPr>
          <p:nvPr>
            <p:ph type="ftr" sz="quarter" idx="11"/>
          </p:nvPr>
        </p:nvSpPr>
        <p:spPr/>
        <p:txBody>
          <a:bodyPr/>
          <a:lstStyle/>
          <a:p>
            <a:r>
              <a:rPr lang="en-US" dirty="0" err="1">
                <a:solidFill>
                  <a:schemeClr val="tx1"/>
                </a:solidFill>
              </a:rPr>
              <a:t>rshp.scot</a:t>
            </a:r>
            <a:endParaRPr lang="en-US" dirty="0">
              <a:solidFill>
                <a:schemeClr val="tx1"/>
              </a:solidFill>
            </a:endParaRPr>
          </a:p>
        </p:txBody>
      </p:sp>
    </p:spTree>
    <p:extLst>
      <p:ext uri="{BB962C8B-B14F-4D97-AF65-F5344CB8AC3E}">
        <p14:creationId xmlns:p14="http://schemas.microsoft.com/office/powerpoint/2010/main" val="979449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C5354A6-F625-4F4D-9E78-09C6B876B0DE}"/>
              </a:ext>
            </a:extLst>
          </p:cNvPr>
          <p:cNvSpPr/>
          <p:nvPr/>
        </p:nvSpPr>
        <p:spPr>
          <a:xfrm>
            <a:off x="648155" y="1704474"/>
            <a:ext cx="3651466" cy="3785419"/>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endParaRPr lang="en-US" sz="2400" dirty="0"/>
          </a:p>
          <a:p>
            <a:pPr lvl="0" indent="-228600">
              <a:lnSpc>
                <a:spcPct val="90000"/>
              </a:lnSpc>
              <a:spcAft>
                <a:spcPts val="600"/>
              </a:spcAft>
              <a:buFont typeface="Arial" panose="020B0604020202020204" pitchFamily="34" charset="0"/>
              <a:buChar char="•"/>
            </a:pPr>
            <a:endParaRPr lang="en-US" sz="2400" b="1" dirty="0"/>
          </a:p>
        </p:txBody>
      </p:sp>
      <p:sp>
        <p:nvSpPr>
          <p:cNvPr id="4" name="Footer Placeholder 3"/>
          <p:cNvSpPr>
            <a:spLocks noGrp="1"/>
          </p:cNvSpPr>
          <p:nvPr>
            <p:ph type="ftr" sz="quarter" idx="11"/>
          </p:nvPr>
        </p:nvSpPr>
        <p:spPr>
          <a:xfrm>
            <a:off x="648929" y="6356350"/>
            <a:ext cx="3651466" cy="365125"/>
          </a:xfrm>
        </p:spPr>
        <p:txBody>
          <a:bodyPr vert="horz" lIns="91440" tIns="45720" rIns="91440" bIns="45720" rtlCol="0" anchor="ctr">
            <a:normAutofit/>
          </a:bodyPr>
          <a:lstStyle/>
          <a:p>
            <a:pPr algn="l">
              <a:spcAft>
                <a:spcPts val="600"/>
              </a:spcAft>
              <a:defRPr/>
            </a:pPr>
            <a:r>
              <a:rPr lang="en-US" kern="1200">
                <a:solidFill>
                  <a:prstClr val="black">
                    <a:tint val="75000"/>
                  </a:prstClr>
                </a:solidFill>
                <a:latin typeface="Calibri" panose="020F0502020204030204"/>
                <a:ea typeface="+mn-ea"/>
                <a:cs typeface="+mn-cs"/>
              </a:rPr>
              <a:t>rshp.scot</a:t>
            </a:r>
          </a:p>
        </p:txBody>
      </p:sp>
      <p:pic>
        <p:nvPicPr>
          <p:cNvPr id="6" name="Picture 5" descr="A close up of a pink wall&#10;&#10;Description automatically generated">
            <a:extLst>
              <a:ext uri="{FF2B5EF4-FFF2-40B4-BE49-F238E27FC236}">
                <a16:creationId xmlns:a16="http://schemas.microsoft.com/office/drawing/2014/main" id="{71A03ED0-1047-4825-B001-250FE166B62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4639056" y="10"/>
            <a:ext cx="7552944" cy="6857990"/>
          </a:xfrm>
          <a:prstGeom prst="rect">
            <a:avLst/>
          </a:prstGeom>
          <a:effectLst/>
        </p:spPr>
      </p:pic>
      <p:sp>
        <p:nvSpPr>
          <p:cNvPr id="3" name="Rectangle 2">
            <a:extLst>
              <a:ext uri="{FF2B5EF4-FFF2-40B4-BE49-F238E27FC236}">
                <a16:creationId xmlns:a16="http://schemas.microsoft.com/office/drawing/2014/main" id="{1F52F39F-44FB-4C8E-A72C-77C360A2101C}"/>
              </a:ext>
            </a:extLst>
          </p:cNvPr>
          <p:cNvSpPr/>
          <p:nvPr/>
        </p:nvSpPr>
        <p:spPr>
          <a:xfrm>
            <a:off x="653072" y="1078832"/>
            <a:ext cx="3646549" cy="4524315"/>
          </a:xfrm>
          <a:prstGeom prst="rect">
            <a:avLst/>
          </a:prstGeom>
        </p:spPr>
        <p:txBody>
          <a:bodyPr wrap="square">
            <a:spAutoFit/>
          </a:bodyPr>
          <a:lstStyle/>
          <a:p>
            <a:r>
              <a:rPr lang="en-GB" sz="2400" dirty="0"/>
              <a:t>The </a:t>
            </a:r>
            <a:r>
              <a:rPr lang="en-GB" sz="2400" dirty="0">
                <a:solidFill>
                  <a:srgbClr val="FF0000"/>
                </a:solidFill>
              </a:rPr>
              <a:t>nurse or </a:t>
            </a:r>
            <a:r>
              <a:rPr lang="en-GB" sz="2400" dirty="0"/>
              <a:t>doctor puts it in for you.</a:t>
            </a:r>
          </a:p>
          <a:p>
            <a:r>
              <a:rPr lang="en-GB" sz="2400" dirty="0"/>
              <a:t>The implant is over 99% effective at preventing pregnancy.</a:t>
            </a:r>
          </a:p>
          <a:p>
            <a:r>
              <a:rPr lang="en-GB" sz="2400" dirty="0"/>
              <a:t> After 3 years, the doctor can take it out and put another implant in for you.</a:t>
            </a:r>
          </a:p>
          <a:p>
            <a:endParaRPr lang="en-GB" sz="2400" dirty="0"/>
          </a:p>
          <a:p>
            <a:r>
              <a:rPr lang="en-GB" sz="2400" dirty="0"/>
              <a:t>The patch is available from your GP or a Sexual Health clinic.</a:t>
            </a:r>
          </a:p>
        </p:txBody>
      </p:sp>
    </p:spTree>
    <p:custDataLst>
      <p:tags r:id="rId1"/>
    </p:custDataLst>
    <p:extLst>
      <p:ext uri="{BB962C8B-B14F-4D97-AF65-F5344CB8AC3E}">
        <p14:creationId xmlns:p14="http://schemas.microsoft.com/office/powerpoint/2010/main" val="3660708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7" name="Rectangle 26">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C5354A6-F625-4F4D-9E78-09C6B876B0DE}"/>
              </a:ext>
            </a:extLst>
          </p:cNvPr>
          <p:cNvSpPr/>
          <p:nvPr/>
        </p:nvSpPr>
        <p:spPr>
          <a:xfrm>
            <a:off x="665085" y="2768250"/>
            <a:ext cx="4559425" cy="2452781"/>
          </a:xfrm>
          <a:prstGeom prst="rect">
            <a:avLst/>
          </a:prstGeom>
        </p:spPr>
        <p:txBody>
          <a:bodyPr vert="horz" lIns="91440" tIns="45720" rIns="91440" bIns="45720" rtlCol="0" anchor="ctr">
            <a:noAutofit/>
          </a:bodyPr>
          <a:lstStyle/>
          <a:p>
            <a:pPr>
              <a:lnSpc>
                <a:spcPct val="90000"/>
              </a:lnSpc>
              <a:spcAft>
                <a:spcPts val="600"/>
              </a:spcAft>
            </a:pPr>
            <a:r>
              <a:rPr lang="en-US" sz="2400" b="1" dirty="0"/>
              <a:t>Injection </a:t>
            </a:r>
          </a:p>
          <a:p>
            <a:pPr lvl="0">
              <a:lnSpc>
                <a:spcPct val="107000"/>
              </a:lnSpc>
            </a:pPr>
            <a:r>
              <a:rPr lang="en-GB" sz="2400" dirty="0">
                <a:effectLst/>
                <a:ea typeface="Calibri" panose="020F0502020204030204" pitchFamily="34" charset="0"/>
                <a:cs typeface="Calibri" panose="020F0502020204030204" pitchFamily="34" charset="0"/>
              </a:rPr>
              <a:t>An injection is given by a nurse at a doctor’s surgery or Sexual Health clinic. Or you might be offered the injection that you do yourself at home. The injection works by releasing a hormone into your body.  </a:t>
            </a:r>
            <a:endParaRPr lang="en-GB" sz="2400" dirty="0">
              <a:effectLst/>
              <a:ea typeface="Calibri" panose="020F0502020204030204" pitchFamily="34" charset="0"/>
              <a:cs typeface="Arial" panose="020B0604020202020204" pitchFamily="34" charset="0"/>
            </a:endParaRPr>
          </a:p>
          <a:p>
            <a:pPr>
              <a:lnSpc>
                <a:spcPct val="90000"/>
              </a:lnSpc>
              <a:spcAft>
                <a:spcPts val="600"/>
              </a:spcAft>
            </a:pPr>
            <a:endParaRPr lang="en-US" sz="2400" dirty="0"/>
          </a:p>
        </p:txBody>
      </p:sp>
      <p:sp>
        <p:nvSpPr>
          <p:cNvPr id="32" name="Rectangle 31">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2E79C0E-1A90-BE4B-95FD-6C69435D508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77788" y="799352"/>
            <a:ext cx="5425410" cy="5259296"/>
          </a:xfrm>
          <a:prstGeom prst="rect">
            <a:avLst/>
          </a:prstGeom>
        </p:spPr>
      </p:pic>
      <p:sp>
        <p:nvSpPr>
          <p:cNvPr id="4" name="Footer Placeholder 3"/>
          <p:cNvSpPr>
            <a:spLocks noGrp="1"/>
          </p:cNvSpPr>
          <p:nvPr>
            <p:ph type="ftr" sz="quarter" idx="11"/>
          </p:nvPr>
        </p:nvSpPr>
        <p:spPr>
          <a:xfrm>
            <a:off x="5685810" y="6492240"/>
            <a:ext cx="3050866" cy="365125"/>
          </a:xfrm>
        </p:spPr>
        <p:txBody>
          <a:bodyPr vert="horz" lIns="91440" tIns="45720" rIns="91440" bIns="45720" rtlCol="0" anchor="ctr">
            <a:normAutofit/>
          </a:bodyPr>
          <a:lstStyle/>
          <a:p>
            <a:pPr algn="l">
              <a:spcAft>
                <a:spcPts val="600"/>
              </a:spcAft>
              <a:defRPr/>
            </a:pPr>
            <a:r>
              <a:rPr lang="en-US" kern="1200">
                <a:solidFill>
                  <a:prstClr val="black">
                    <a:tint val="75000"/>
                  </a:prstClr>
                </a:solidFill>
                <a:latin typeface="Calibri" panose="020F0502020204030204"/>
                <a:ea typeface="+mn-ea"/>
                <a:cs typeface="+mn-cs"/>
              </a:rPr>
              <a:t>rshp.scot</a:t>
            </a:r>
          </a:p>
        </p:txBody>
      </p:sp>
    </p:spTree>
    <p:custDataLst>
      <p:tags r:id="rId1"/>
    </p:custDataLst>
    <p:extLst>
      <p:ext uri="{BB962C8B-B14F-4D97-AF65-F5344CB8AC3E}">
        <p14:creationId xmlns:p14="http://schemas.microsoft.com/office/powerpoint/2010/main" val="2686505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7" name="Rectangle 26">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0214618-9659-4E52-A0E3-28312C89E763}"/>
              </a:ext>
            </a:extLst>
          </p:cNvPr>
          <p:cNvSpPr/>
          <p:nvPr/>
        </p:nvSpPr>
        <p:spPr>
          <a:xfrm>
            <a:off x="590719" y="2142609"/>
            <a:ext cx="4559425" cy="2882549"/>
          </a:xfrm>
          <a:prstGeom prst="rect">
            <a:avLst/>
          </a:prstGeom>
        </p:spPr>
        <p:txBody>
          <a:bodyPr vert="horz" lIns="91440" tIns="45720" rIns="91440" bIns="45720" rtlCol="0" anchor="ctr">
            <a:normAutofit/>
          </a:bodyPr>
          <a:lstStyle/>
          <a:p>
            <a:pPr>
              <a:lnSpc>
                <a:spcPct val="90000"/>
              </a:lnSpc>
              <a:spcAft>
                <a:spcPts val="600"/>
              </a:spcAft>
            </a:pPr>
            <a:r>
              <a:rPr lang="en-GB" sz="2400" b="1" dirty="0">
                <a:effectLst/>
                <a:latin typeface="Calibri" panose="020F0502020204030204" pitchFamily="34" charset="0"/>
                <a:ea typeface="Calibri" panose="020F0502020204030204" pitchFamily="34" charset="0"/>
                <a:cs typeface="Calibri" panose="020F0502020204030204" pitchFamily="34" charset="0"/>
              </a:rPr>
              <a:t>Injection.</a:t>
            </a:r>
            <a:r>
              <a:rPr lang="en-GB" sz="2400" dirty="0">
                <a:effectLst/>
                <a:latin typeface="Calibri" panose="020F0502020204030204" pitchFamily="34" charset="0"/>
                <a:ea typeface="Calibri" panose="020F0502020204030204" pitchFamily="34" charset="0"/>
                <a:cs typeface="Calibri" panose="020F0502020204030204" pitchFamily="34" charset="0"/>
              </a:rPr>
              <a:t> </a:t>
            </a:r>
          </a:p>
          <a:p>
            <a:pPr>
              <a:lnSpc>
                <a:spcPct val="90000"/>
              </a:lnSpc>
              <a:spcAft>
                <a:spcPts val="600"/>
              </a:spcAft>
            </a:pPr>
            <a:r>
              <a:rPr lang="en-GB" sz="2400" dirty="0">
                <a:effectLst/>
                <a:latin typeface="Calibri" panose="020F0502020204030204" pitchFamily="34" charset="0"/>
                <a:ea typeface="Calibri" panose="020F0502020204030204" pitchFamily="34" charset="0"/>
                <a:cs typeface="Calibri" panose="020F0502020204030204" pitchFamily="34" charset="0"/>
              </a:rPr>
              <a:t>The injection can be given between every 11 to 14 weeks. Before the 14 weeks is up you need to get your next injection. The injection can be over 99% effective if you get your injections in time.</a:t>
            </a:r>
            <a:endParaRPr lang="en-GB"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person&#10;&#10;Description automatically generated">
            <a:extLst>
              <a:ext uri="{FF2B5EF4-FFF2-40B4-BE49-F238E27FC236}">
                <a16:creationId xmlns:a16="http://schemas.microsoft.com/office/drawing/2014/main" id="{EE978A2F-C6F6-462B-A6FB-6373FC5CC9C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77788" y="799352"/>
            <a:ext cx="5425410" cy="5259296"/>
          </a:xfrm>
          <a:prstGeom prst="rect">
            <a:avLst/>
          </a:prstGeom>
        </p:spPr>
      </p:pic>
      <p:sp>
        <p:nvSpPr>
          <p:cNvPr id="4" name="Footer Placeholder 3"/>
          <p:cNvSpPr>
            <a:spLocks noGrp="1"/>
          </p:cNvSpPr>
          <p:nvPr>
            <p:ph type="ftr" sz="quarter" idx="11"/>
          </p:nvPr>
        </p:nvSpPr>
        <p:spPr>
          <a:xfrm>
            <a:off x="5685810" y="6492240"/>
            <a:ext cx="3050866" cy="365125"/>
          </a:xfrm>
        </p:spPr>
        <p:txBody>
          <a:bodyPr vert="horz" lIns="91440" tIns="45720" rIns="91440" bIns="45720" rtlCol="0" anchor="ctr">
            <a:normAutofit/>
          </a:bodyPr>
          <a:lstStyle/>
          <a:p>
            <a:pPr algn="l">
              <a:spcAft>
                <a:spcPts val="600"/>
              </a:spcAft>
              <a:defRPr/>
            </a:pPr>
            <a:r>
              <a:rPr lang="en-US" kern="1200">
                <a:solidFill>
                  <a:prstClr val="black">
                    <a:tint val="75000"/>
                  </a:prstClr>
                </a:solidFill>
                <a:latin typeface="Calibri" panose="020F0502020204030204"/>
                <a:ea typeface="+mn-ea"/>
                <a:cs typeface="+mn-cs"/>
              </a:rPr>
              <a:t>rshp.scot</a:t>
            </a:r>
          </a:p>
        </p:txBody>
      </p:sp>
      <p:sp>
        <p:nvSpPr>
          <p:cNvPr id="2" name="Rectangle 1">
            <a:extLst>
              <a:ext uri="{FF2B5EF4-FFF2-40B4-BE49-F238E27FC236}">
                <a16:creationId xmlns:a16="http://schemas.microsoft.com/office/drawing/2014/main" id="{7C5354A6-F625-4F4D-9E78-09C6B876B0DE}"/>
              </a:ext>
            </a:extLst>
          </p:cNvPr>
          <p:cNvSpPr/>
          <p:nvPr/>
        </p:nvSpPr>
        <p:spPr>
          <a:xfrm>
            <a:off x="371094" y="2718054"/>
            <a:ext cx="3438906" cy="3207258"/>
          </a:xfrm>
          <a:prstGeom prst="rect">
            <a:avLst/>
          </a:prstGeom>
        </p:spPr>
        <p:txBody>
          <a:bodyPr vert="horz" lIns="91440" tIns="45720" rIns="91440" bIns="45720" rtlCol="0" anchor="t">
            <a:normAutofit/>
          </a:bodyPr>
          <a:lstStyle/>
          <a:p>
            <a:pPr lvl="0" indent="-228600">
              <a:lnSpc>
                <a:spcPct val="90000"/>
              </a:lnSpc>
              <a:spcAft>
                <a:spcPts val="600"/>
              </a:spcAft>
              <a:buFont typeface="Arial" panose="020B0604020202020204" pitchFamily="34" charset="0"/>
              <a:buChar char="•"/>
            </a:pPr>
            <a:endParaRPr lang="en-US" sz="2400" b="1" dirty="0"/>
          </a:p>
        </p:txBody>
      </p:sp>
    </p:spTree>
    <p:custDataLst>
      <p:tags r:id="rId1"/>
    </p:custDataLst>
    <p:extLst>
      <p:ext uri="{BB962C8B-B14F-4D97-AF65-F5344CB8AC3E}">
        <p14:creationId xmlns:p14="http://schemas.microsoft.com/office/powerpoint/2010/main" val="1070173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CECD4B63-2E06-4107-9E5B-CD98F78EF4A7}"/>
              </a:ext>
            </a:extLst>
          </p:cNvPr>
          <p:cNvSpPr/>
          <p:nvPr/>
        </p:nvSpPr>
        <p:spPr>
          <a:xfrm>
            <a:off x="1732547" y="1782981"/>
            <a:ext cx="5802107" cy="4393982"/>
          </a:xfrm>
          <a:prstGeom prst="rect">
            <a:avLst/>
          </a:prstGeom>
        </p:spPr>
        <p:txBody>
          <a:bodyPr vert="horz" lIns="91440" tIns="45720" rIns="91440" bIns="45720" rtlCol="0">
            <a:normAutofit/>
          </a:bodyPr>
          <a:lstStyle/>
          <a:p>
            <a:pPr lvl="0">
              <a:lnSpc>
                <a:spcPct val="90000"/>
              </a:lnSpc>
              <a:spcAft>
                <a:spcPts val="600"/>
              </a:spcAft>
            </a:pPr>
            <a:r>
              <a:rPr lang="en-US" sz="2400" b="1" dirty="0"/>
              <a:t>Condoms</a:t>
            </a:r>
            <a:r>
              <a:rPr lang="en-US" sz="2400" dirty="0"/>
              <a:t> do 2 things:</a:t>
            </a:r>
          </a:p>
          <a:p>
            <a:pPr lvl="0">
              <a:lnSpc>
                <a:spcPct val="90000"/>
              </a:lnSpc>
              <a:spcAft>
                <a:spcPts val="600"/>
              </a:spcAft>
            </a:pPr>
            <a:r>
              <a:rPr lang="en-US" sz="2400" dirty="0"/>
              <a:t> </a:t>
            </a:r>
          </a:p>
          <a:p>
            <a:pPr marL="457200" lvl="0" indent="-457200">
              <a:lnSpc>
                <a:spcPct val="90000"/>
              </a:lnSpc>
              <a:spcAft>
                <a:spcPts val="600"/>
              </a:spcAft>
              <a:buAutoNum type="arabicPeriod"/>
            </a:pPr>
            <a:r>
              <a:rPr lang="en-US" sz="2400" dirty="0"/>
              <a:t>They protect both men and women from sexually transmitted infections.</a:t>
            </a:r>
          </a:p>
          <a:p>
            <a:pPr marL="457200" lvl="0" indent="-457200">
              <a:lnSpc>
                <a:spcPct val="90000"/>
              </a:lnSpc>
              <a:spcAft>
                <a:spcPts val="600"/>
              </a:spcAft>
              <a:buAutoNum type="arabicPeriod"/>
            </a:pPr>
            <a:endParaRPr lang="en-US" sz="2400" dirty="0"/>
          </a:p>
          <a:p>
            <a:pPr marL="457200" lvl="0" indent="-457200">
              <a:lnSpc>
                <a:spcPct val="90000"/>
              </a:lnSpc>
              <a:spcAft>
                <a:spcPts val="600"/>
              </a:spcAft>
              <a:buAutoNum type="arabicPeriod"/>
            </a:pPr>
            <a:r>
              <a:rPr lang="en-US" sz="2400" dirty="0"/>
              <a:t>They are a contraceptive (they stop the sperm meeting the egg). </a:t>
            </a:r>
            <a:endParaRPr lang="en-US" sz="2400" dirty="0">
              <a:effectLst/>
            </a:endParaRPr>
          </a:p>
        </p:txBody>
      </p:sp>
      <p:sp>
        <p:nvSpPr>
          <p:cNvPr id="19" name="Isosceles Triangle 18">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a:xfrm>
            <a:off x="4587610" y="6356350"/>
            <a:ext cx="3016781" cy="365125"/>
          </a:xfrm>
        </p:spPr>
        <p:txBody>
          <a:bodyPr vert="horz" lIns="91440" tIns="45720" rIns="91440" bIns="45720" rtlCol="0" anchor="ctr">
            <a:normAutofit/>
          </a:bodyPr>
          <a:lstStyle/>
          <a:p>
            <a:pPr algn="r">
              <a:spcAft>
                <a:spcPts val="600"/>
              </a:spcAft>
              <a:defRPr/>
            </a:pPr>
            <a:r>
              <a:rPr lang="en-US" kern="1200">
                <a:solidFill>
                  <a:prstClr val="black">
                    <a:tint val="75000"/>
                  </a:prstClr>
                </a:solidFill>
                <a:latin typeface="Calibri" panose="020F0502020204030204"/>
                <a:ea typeface="+mn-ea"/>
                <a:cs typeface="+mn-cs"/>
              </a:rPr>
              <a:t>rshp.scot</a:t>
            </a:r>
          </a:p>
        </p:txBody>
      </p:sp>
      <p:pic>
        <p:nvPicPr>
          <p:cNvPr id="5" name="Picture 4" descr="A picture containing drawing&#10;&#10;Description automatically generated">
            <a:extLst>
              <a:ext uri="{FF2B5EF4-FFF2-40B4-BE49-F238E27FC236}">
                <a16:creationId xmlns:a16="http://schemas.microsoft.com/office/drawing/2014/main" id="{A9BEA598-B27B-4820-928A-6F5FF38B8A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8129873" y="10"/>
            <a:ext cx="4062128" cy="6857990"/>
          </a:xfrm>
          <a:prstGeom prst="rect">
            <a:avLst/>
          </a:prstGeom>
        </p:spPr>
      </p:pic>
      <p:grpSp>
        <p:nvGrpSpPr>
          <p:cNvPr id="23" name="Group 22">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24" name="Rectangle 23">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ustDataLst>
      <p:tags r:id="rId1"/>
    </p:custDataLst>
    <p:extLst>
      <p:ext uri="{BB962C8B-B14F-4D97-AF65-F5344CB8AC3E}">
        <p14:creationId xmlns:p14="http://schemas.microsoft.com/office/powerpoint/2010/main" val="3260378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half" idx="1"/>
          </p:nvPr>
        </p:nvSpPr>
        <p:spPr>
          <a:xfrm>
            <a:off x="710041" y="998334"/>
            <a:ext cx="4731637" cy="4393982"/>
          </a:xfrm>
        </p:spPr>
        <p:txBody>
          <a:bodyPr vert="horz" lIns="91440" tIns="45720" rIns="91440" bIns="45720" rtlCol="0">
            <a:normAutofit fontScale="92500" lnSpcReduction="10000"/>
          </a:bodyPr>
          <a:lstStyle/>
          <a:p>
            <a:pPr marL="0" indent="0">
              <a:buNone/>
            </a:pPr>
            <a:r>
              <a:rPr lang="en-US" sz="2400" b="1" dirty="0"/>
              <a:t>Male condoms</a:t>
            </a:r>
          </a:p>
          <a:p>
            <a:pPr marL="0" indent="0">
              <a:buNone/>
            </a:pPr>
            <a:endParaRPr lang="en-US" sz="2400" dirty="0"/>
          </a:p>
          <a:p>
            <a:pPr marL="0" indent="0">
              <a:buNone/>
            </a:pPr>
            <a:r>
              <a:rPr lang="en-US" sz="2400" dirty="0"/>
              <a:t>Condoms work by collecting the semen and sperm when the man ejaculates during sex. </a:t>
            </a:r>
          </a:p>
          <a:p>
            <a:pPr marL="0" indent="0">
              <a:buNone/>
            </a:pPr>
            <a:endParaRPr lang="en-US" sz="2400" dirty="0"/>
          </a:p>
          <a:p>
            <a:pPr marL="0" indent="0">
              <a:buNone/>
            </a:pPr>
            <a:r>
              <a:rPr lang="en-US" sz="2400" dirty="0"/>
              <a:t>This stops the semen and sperm travelling up the vagina and meeting the egg.</a:t>
            </a:r>
          </a:p>
          <a:p>
            <a:pPr marL="0">
              <a:buFont typeface="Arial" panose="020B0604020202020204" pitchFamily="34" charset="0"/>
              <a:buChar char="•"/>
            </a:pPr>
            <a:endParaRPr lang="en-US" sz="2400" dirty="0"/>
          </a:p>
          <a:p>
            <a:pPr marL="0" indent="0">
              <a:buNone/>
            </a:pPr>
            <a:r>
              <a:rPr lang="en-US" sz="2400" dirty="0"/>
              <a:t>Condoms are 98% effective at preventing pregnancy if used correctly.</a:t>
            </a:r>
          </a:p>
        </p:txBody>
      </p:sp>
      <p:sp>
        <p:nvSpPr>
          <p:cNvPr id="15" name="Rectangle 14">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rshp.scot</a:t>
            </a:r>
          </a:p>
        </p:txBody>
      </p:sp>
      <p:pic>
        <p:nvPicPr>
          <p:cNvPr id="9" name="Picture 8" descr="A picture containing furniture, seat, chair&#10;&#10;Description automatically generated">
            <a:extLst>
              <a:ext uri="{FF2B5EF4-FFF2-40B4-BE49-F238E27FC236}">
                <a16:creationId xmlns:a16="http://schemas.microsoft.com/office/drawing/2014/main" id="{1EF9071E-0474-4B38-93D9-5F6AC312C5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40051" y="741603"/>
            <a:ext cx="6272463" cy="5281612"/>
          </a:xfrm>
          <a:prstGeom prst="rect">
            <a:avLst/>
          </a:prstGeom>
        </p:spPr>
      </p:pic>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729917" y="920611"/>
            <a:ext cx="5092194" cy="4351338"/>
          </a:xfrm>
        </p:spPr>
        <p:txBody>
          <a:bodyPr vert="horz" lIns="91440" tIns="45720" rIns="91440" bIns="45720" rtlCol="0">
            <a:noAutofit/>
          </a:bodyPr>
          <a:lstStyle/>
          <a:p>
            <a:pPr marL="0" indent="0">
              <a:buNone/>
            </a:pPr>
            <a:r>
              <a:rPr lang="en-US" sz="2400" b="1" dirty="0"/>
              <a:t>Internal (Female condoms)</a:t>
            </a:r>
          </a:p>
          <a:p>
            <a:pPr marL="0" indent="0">
              <a:buNone/>
            </a:pPr>
            <a:endParaRPr lang="en-US" sz="2400" dirty="0"/>
          </a:p>
          <a:p>
            <a:pPr marL="0" indent="0">
              <a:buNone/>
            </a:pPr>
            <a:r>
              <a:rPr lang="en-US" sz="2400" dirty="0"/>
              <a:t>A internal condom fits inside the vagina.</a:t>
            </a:r>
          </a:p>
          <a:p>
            <a:pPr marL="0">
              <a:buFont typeface="Arial" panose="020B0604020202020204" pitchFamily="34" charset="0"/>
              <a:buChar char="•"/>
            </a:pPr>
            <a:endParaRPr lang="en-US" sz="2400" dirty="0"/>
          </a:p>
          <a:p>
            <a:pPr marL="0" indent="0">
              <a:buNone/>
            </a:pPr>
            <a:r>
              <a:rPr lang="en-US" sz="2400" dirty="0"/>
              <a:t>When the man puts his penis inside the vagina during sex and ejaculates, the semen and sperm collects in the condom.</a:t>
            </a:r>
          </a:p>
          <a:p>
            <a:pPr marL="0">
              <a:buFont typeface="Arial" panose="020B0604020202020204" pitchFamily="34" charset="0"/>
              <a:buChar char="•"/>
            </a:pPr>
            <a:endParaRPr lang="en-US" sz="2400" dirty="0"/>
          </a:p>
          <a:p>
            <a:pPr marL="0" indent="0">
              <a:buNone/>
            </a:pPr>
            <a:r>
              <a:rPr lang="en-US" sz="2400" dirty="0"/>
              <a:t>Internal condoms are 95% effective at preventing pregnancy if used correctly.</a:t>
            </a:r>
          </a:p>
          <a:p>
            <a:pPr marL="0">
              <a:buFont typeface="Arial" panose="020B0604020202020204" pitchFamily="34" charset="0"/>
              <a:buChar char="•"/>
            </a:pPr>
            <a:endParaRPr lang="en-US" sz="2400" dirty="0"/>
          </a:p>
        </p:txBody>
      </p:sp>
      <p:sp>
        <p:nvSpPr>
          <p:cNvPr id="14" name="Oval 13">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Content Placeholder 5" descr="Image result for how do women's condoms work">
            <a:hlinkClick r:id="rId4"/>
          </p:cNvPr>
          <p:cNvPicPr>
            <a:picLocks noGrp="1"/>
          </p:cNvPicPr>
          <p:nvPr>
            <p:ph sz="half" idx="2"/>
          </p:nvPr>
        </p:nvPicPr>
        <p:blipFill rotWithShape="1">
          <a:blip r:embed="rId5" cstate="screen">
            <a:extLst>
              <a:ext uri="{28A0092B-C50C-407E-A947-70E740481C1C}">
                <a14:useLocalDpi xmlns:a14="http://schemas.microsoft.com/office/drawing/2010/main"/>
              </a:ext>
            </a:extLst>
          </a:blip>
          <a:srcRect/>
          <a:stretch/>
        </p:blipFill>
        <p:spPr bwMode="auto">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p:spPr>
      </p:pic>
      <p:sp>
        <p:nvSpPr>
          <p:cNvPr id="16" name="Arc 15">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7" name="Picture 6" descr="A person in a white shirt&#10;&#10;Description automatically generated">
            <a:extLst>
              <a:ext uri="{FF2B5EF4-FFF2-40B4-BE49-F238E27FC236}">
                <a16:creationId xmlns:a16="http://schemas.microsoft.com/office/drawing/2014/main" id="{88A6F958-A554-4F39-8CFE-8E6BB4F7BB7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r="-1"/>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
        <p:nvSpPr>
          <p:cNvPr id="5" name="Footer Placeholder 4"/>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rshp.scot</a:t>
            </a: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toy&#10;&#10;Description automatically generated">
            <a:extLst>
              <a:ext uri="{FF2B5EF4-FFF2-40B4-BE49-F238E27FC236}">
                <a16:creationId xmlns:a16="http://schemas.microsoft.com/office/drawing/2014/main" id="{8970FFFD-A208-4239-B190-AF260220C30D}"/>
              </a:ext>
            </a:extLst>
          </p:cNvPr>
          <p:cNvPicPr/>
          <p:nvPr/>
        </p:nvPicPr>
        <p:blipFill rotWithShape="1">
          <a:blip r:embed="rId3" cstate="screen">
            <a:extLst>
              <a:ext uri="{28A0092B-C50C-407E-A947-70E740481C1C}">
                <a14:useLocalDpi xmlns:a14="http://schemas.microsoft.com/office/drawing/2010/main"/>
              </a:ext>
            </a:extLst>
          </a:blip>
          <a:srcRect/>
          <a:stretch/>
        </p:blipFill>
        <p:spPr>
          <a:xfrm>
            <a:off x="192505" y="1409724"/>
            <a:ext cx="4219075" cy="4038551"/>
          </a:xfrm>
          <a:prstGeom prst="rect">
            <a:avLst/>
          </a:prstGeom>
        </p:spPr>
      </p:pic>
      <p:pic>
        <p:nvPicPr>
          <p:cNvPr id="18" name="Picture 17">
            <a:extLst>
              <a:ext uri="{FF2B5EF4-FFF2-40B4-BE49-F238E27FC236}">
                <a16:creationId xmlns:a16="http://schemas.microsoft.com/office/drawing/2014/main" id="{19AE98B8-B73A-4724-B639-017087F923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DA9B982A-DD92-4F05-9B6E-61D92A45FB10}"/>
              </a:ext>
            </a:extLst>
          </p:cNvPr>
          <p:cNvSpPr>
            <a:spLocks noGrp="1"/>
          </p:cNvSpPr>
          <p:nvPr>
            <p:ph idx="1"/>
          </p:nvPr>
        </p:nvSpPr>
        <p:spPr>
          <a:xfrm>
            <a:off x="3721768" y="3810054"/>
            <a:ext cx="7665069" cy="3047946"/>
          </a:xfrm>
        </p:spPr>
        <p:txBody>
          <a:bodyPr anchor="b">
            <a:noAutofit/>
          </a:bodyPr>
          <a:lstStyle/>
          <a:p>
            <a:pPr marL="0" indent="0">
              <a:buNone/>
            </a:pPr>
            <a:r>
              <a:rPr lang="en-GB" sz="2400" b="1" dirty="0"/>
              <a:t>Where can you get contraception and condoms ?</a:t>
            </a:r>
            <a:endParaRPr lang="en-GB" sz="2400" dirty="0"/>
          </a:p>
          <a:p>
            <a:r>
              <a:rPr lang="en-GB" sz="2400" dirty="0">
                <a:effectLst/>
                <a:ea typeface="Calibri" panose="020F0502020204030204" pitchFamily="34" charset="0"/>
                <a:cs typeface="Calibri" panose="020F0502020204030204" pitchFamily="34" charset="0"/>
              </a:rPr>
              <a:t>You can get contraception from your GP, sexual health clinics (including young people’s clinics) and pharmacies.</a:t>
            </a:r>
            <a:endParaRPr lang="en-GB" sz="2400" dirty="0">
              <a:ea typeface="Calibri" panose="020F0502020204030204" pitchFamily="34" charset="0"/>
              <a:cs typeface="Arial" panose="020B0604020202020204" pitchFamily="34" charset="0"/>
            </a:endParaRPr>
          </a:p>
          <a:p>
            <a:r>
              <a:rPr lang="en-GB" sz="2400" dirty="0"/>
              <a:t>Free condoms are available in many places such as local sexual health clinics and local free condom schemes. In some places you can get them in youth clubs or community centres or young people’s drop-ins. </a:t>
            </a:r>
          </a:p>
          <a:p>
            <a:pPr lvl="0"/>
            <a:r>
              <a:rPr lang="en-GB" sz="2400" dirty="0"/>
              <a:t>You can buy condoms and lube in a lot of shops and supermarkets.</a:t>
            </a:r>
          </a:p>
          <a:p>
            <a:pPr lvl="0"/>
            <a:r>
              <a:rPr lang="en-GB" sz="2400" dirty="0"/>
              <a:t>The condoms you get for free are just as effective as those you can buy.</a:t>
            </a:r>
          </a:p>
          <a:p>
            <a:pPr lvl="0"/>
            <a:r>
              <a:rPr lang="en-GB" sz="2400" dirty="0"/>
              <a:t>There is a condoms for free service. You can use this if you are under 16:  </a:t>
            </a:r>
            <a:r>
              <a:rPr lang="en-GB" sz="2400" b="1" dirty="0">
                <a:solidFill>
                  <a:srgbClr val="FF0000"/>
                </a:solidFill>
              </a:rPr>
              <a:t>INSERT LOCAL DETAILS</a:t>
            </a:r>
          </a:p>
          <a:p>
            <a:pPr marL="0" lvl="0" indent="0">
              <a:buNone/>
            </a:pPr>
            <a:endParaRPr lang="en-GB" sz="2400" b="1" dirty="0">
              <a:solidFill>
                <a:srgbClr val="FF0000"/>
              </a:solidFill>
            </a:endParaRPr>
          </a:p>
          <a:p>
            <a:pPr marL="0" indent="0">
              <a:buNone/>
            </a:pPr>
            <a:endParaRPr lang="en-GB" sz="2400" dirty="0">
              <a:solidFill>
                <a:srgbClr val="000000"/>
              </a:solidFill>
            </a:endParaRPr>
          </a:p>
        </p:txBody>
      </p:sp>
    </p:spTree>
    <p:custDataLst>
      <p:tags r:id="rId1"/>
    </p:custDataLst>
    <p:extLst>
      <p:ext uri="{BB962C8B-B14F-4D97-AF65-F5344CB8AC3E}">
        <p14:creationId xmlns:p14="http://schemas.microsoft.com/office/powerpoint/2010/main" val="627176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DED703-34EF-4D0A-914C-E73278E77816}"/>
              </a:ext>
            </a:extLst>
          </p:cNvPr>
          <p:cNvSpPr>
            <a:spLocks noGrp="1"/>
          </p:cNvSpPr>
          <p:nvPr>
            <p:ph sz="half" idx="1"/>
          </p:nvPr>
        </p:nvSpPr>
        <p:spPr>
          <a:xfrm>
            <a:off x="719846" y="1143649"/>
            <a:ext cx="6251643" cy="3719283"/>
          </a:xfrm>
        </p:spPr>
        <p:txBody>
          <a:bodyPr>
            <a:noAutofit/>
          </a:bodyPr>
          <a:lstStyle/>
          <a:p>
            <a:pPr marL="0" lvl="0" indent="0">
              <a:buNone/>
            </a:pPr>
            <a:r>
              <a:rPr lang="en-GB" sz="2400" b="1" dirty="0"/>
              <a:t>Emergency contraception </a:t>
            </a:r>
          </a:p>
          <a:p>
            <a:pPr marL="0" lvl="0" indent="0">
              <a:buNone/>
            </a:pPr>
            <a:r>
              <a:rPr lang="en-GB" sz="2400" dirty="0"/>
              <a:t>You may need Emergency Contraception if you have had </a:t>
            </a:r>
            <a:r>
              <a:rPr lang="en-GB" sz="2400" i="1" dirty="0"/>
              <a:t>unprotected sex</a:t>
            </a:r>
            <a:r>
              <a:rPr lang="en-GB" sz="2400" dirty="0"/>
              <a:t>.</a:t>
            </a:r>
          </a:p>
          <a:p>
            <a:pPr marL="0" lvl="0" indent="0">
              <a:buNone/>
            </a:pPr>
            <a:r>
              <a:rPr lang="en-GB" sz="2400" dirty="0"/>
              <a:t>Unprotected sex is sex without using any contraception, or if your contraceptive has failed – for example, your condom split.</a:t>
            </a:r>
          </a:p>
          <a:p>
            <a:pPr marL="0" lvl="0" indent="0">
              <a:buNone/>
            </a:pPr>
            <a:r>
              <a:rPr lang="en-GB" sz="2400" dirty="0"/>
              <a:t>Emergency contraception is for emergencies only. It cannot be used as a regular method of contraception.</a:t>
            </a:r>
          </a:p>
          <a:p>
            <a:pPr marL="0" lvl="0" indent="0">
              <a:buNone/>
            </a:pPr>
            <a:r>
              <a:rPr lang="en-GB" sz="2400" dirty="0"/>
              <a:t>There are 2 types of emergency contraception.</a:t>
            </a:r>
          </a:p>
          <a:p>
            <a:pPr marL="0" indent="0">
              <a:buNone/>
            </a:pPr>
            <a:endParaRPr lang="en-GB" sz="2400" dirty="0"/>
          </a:p>
          <a:p>
            <a:pPr marL="457200" indent="-457200">
              <a:buNone/>
            </a:pPr>
            <a:r>
              <a:rPr lang="en-GB" sz="2400" dirty="0"/>
              <a:t> </a:t>
            </a:r>
          </a:p>
        </p:txBody>
      </p:sp>
      <p:sp>
        <p:nvSpPr>
          <p:cNvPr id="4" name="Footer Placeholder 3">
            <a:extLst>
              <a:ext uri="{FF2B5EF4-FFF2-40B4-BE49-F238E27FC236}">
                <a16:creationId xmlns:a16="http://schemas.microsoft.com/office/drawing/2014/main" id="{6EAC3F33-2653-49AC-A4F6-85B86EC853FF}"/>
              </a:ext>
            </a:extLst>
          </p:cNvPr>
          <p:cNvSpPr>
            <a:spLocks noGrp="1"/>
          </p:cNvSpPr>
          <p:nvPr>
            <p:ph type="ftr" sz="quarter" idx="11"/>
          </p:nvPr>
        </p:nvSpPr>
        <p:spPr/>
        <p:txBody>
          <a:bodyPr>
            <a:normAutofit/>
          </a:bodyPr>
          <a:lstStyle/>
          <a:p>
            <a:pPr>
              <a:spcAft>
                <a:spcPts val="600"/>
              </a:spcAft>
            </a:pPr>
            <a:r>
              <a:rPr lang="en-US" dirty="0" err="1"/>
              <a:t>rshp.scot</a:t>
            </a:r>
            <a:endParaRPr lang="en-US" dirty="0"/>
          </a:p>
        </p:txBody>
      </p:sp>
      <p:pic>
        <p:nvPicPr>
          <p:cNvPr id="8" name="irc_mi" descr="Image result for emergency contraception pill free images">
            <a:hlinkClick r:id="rId4"/>
          </p:cNvPr>
          <p:cNvPicPr>
            <a:picLocks noGrp="1"/>
          </p:cNvPicPr>
          <p:nvPr>
            <p:ph sz="half" idx="2"/>
          </p:nvPr>
        </p:nvPicPr>
        <p:blipFill>
          <a:blip r:embed="rId5" cstate="screen">
            <a:extLst>
              <a:ext uri="{28A0092B-C50C-407E-A947-70E740481C1C}">
                <a14:useLocalDpi xmlns:a14="http://schemas.microsoft.com/office/drawing/2010/main"/>
              </a:ext>
            </a:extLst>
          </a:blip>
          <a:srcRect/>
          <a:stretch>
            <a:fillRect/>
          </a:stretch>
        </p:blipFill>
        <p:spPr bwMode="auto">
          <a:xfrm>
            <a:off x="7583959" y="1143649"/>
            <a:ext cx="3294142" cy="2401094"/>
          </a:xfrm>
          <a:prstGeom prst="rect">
            <a:avLst/>
          </a:prstGeom>
          <a:noFill/>
          <a:ln w="9525">
            <a:noFill/>
            <a:miter lim="800000"/>
            <a:headEnd/>
            <a:tailEnd/>
          </a:ln>
        </p:spPr>
      </p:pic>
      <p:pic>
        <p:nvPicPr>
          <p:cNvPr id="9" name="Picture 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583959" y="3590780"/>
            <a:ext cx="2995234" cy="2719532"/>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6342369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43466" y="681037"/>
            <a:ext cx="6891187" cy="1135737"/>
          </a:xfrm>
        </p:spPr>
        <p:txBody>
          <a:bodyPr vert="horz" lIns="91440" tIns="45720" rIns="91440" bIns="45720" rtlCol="0" anchor="ctr">
            <a:normAutofit/>
          </a:bodyPr>
          <a:lstStyle/>
          <a:p>
            <a:r>
              <a:rPr lang="en-US" sz="2400" b="1" dirty="0">
                <a:latin typeface="+mn-lt"/>
              </a:rPr>
              <a:t>The emergency contraception pill</a:t>
            </a:r>
          </a:p>
        </p:txBody>
      </p:sp>
      <p:sp>
        <p:nvSpPr>
          <p:cNvPr id="3" name="Content Placeholder 2"/>
          <p:cNvSpPr>
            <a:spLocks noGrp="1"/>
          </p:cNvSpPr>
          <p:nvPr>
            <p:ph sz="half" idx="1"/>
          </p:nvPr>
        </p:nvSpPr>
        <p:spPr>
          <a:xfrm>
            <a:off x="670705" y="2041773"/>
            <a:ext cx="6891187" cy="4393982"/>
          </a:xfrm>
        </p:spPr>
        <p:txBody>
          <a:bodyPr vert="horz" lIns="91440" tIns="45720" rIns="91440" bIns="45720" rtlCol="0">
            <a:normAutofit/>
          </a:bodyPr>
          <a:lstStyle/>
          <a:p>
            <a:pPr marL="0" indent="0">
              <a:buNone/>
            </a:pPr>
            <a:r>
              <a:rPr lang="en-US" sz="2400" dirty="0"/>
              <a:t>Some pills can be taken up to 72 hours (3 days) after sex. Other pills can be taken up to 120 hours (5 days) after sex. </a:t>
            </a:r>
          </a:p>
          <a:p>
            <a:pPr marL="0">
              <a:buFont typeface="Arial" panose="020B0604020202020204" pitchFamily="34" charset="0"/>
              <a:buChar char="•"/>
            </a:pPr>
            <a:endParaRPr lang="en-US" sz="2400" dirty="0"/>
          </a:p>
          <a:p>
            <a:pPr marL="0" indent="0">
              <a:buNone/>
            </a:pPr>
            <a:r>
              <a:rPr lang="en-US" sz="2400" dirty="0"/>
              <a:t>The emergency contraception pill works better if you take it as soon as possible after sex.</a:t>
            </a:r>
          </a:p>
          <a:p>
            <a:pPr marL="0">
              <a:buFont typeface="Arial" panose="020B0604020202020204" pitchFamily="34" charset="0"/>
              <a:buChar char="•"/>
            </a:pPr>
            <a:endParaRPr lang="en-US" sz="2400" dirty="0"/>
          </a:p>
        </p:txBody>
      </p:sp>
      <p:sp>
        <p:nvSpPr>
          <p:cNvPr id="13" name="Isosceles Triangle 12">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4587610" y="6356350"/>
            <a:ext cx="3016781" cy="365125"/>
          </a:xfrm>
        </p:spPr>
        <p:txBody>
          <a:bodyPr vert="horz" lIns="91440" tIns="45720" rIns="91440" bIns="45720" rtlCol="0" anchor="ctr">
            <a:normAutofit/>
          </a:bodyPr>
          <a:lstStyle/>
          <a:p>
            <a:pPr algn="r">
              <a:spcAft>
                <a:spcPts val="600"/>
              </a:spcAft>
              <a:defRPr/>
            </a:pPr>
            <a:r>
              <a:rPr lang="en-US" kern="1200">
                <a:solidFill>
                  <a:prstClr val="black">
                    <a:tint val="75000"/>
                  </a:prstClr>
                </a:solidFill>
                <a:latin typeface="Calibri" panose="020F0502020204030204"/>
                <a:ea typeface="+mn-ea"/>
                <a:cs typeface="+mn-cs"/>
              </a:rPr>
              <a:t>rshp.scot</a:t>
            </a:r>
          </a:p>
        </p:txBody>
      </p:sp>
      <p:pic>
        <p:nvPicPr>
          <p:cNvPr id="6" name="Content Placeholder 5" descr="A hand holding a cell phone&#10;&#10;Description automatically generated">
            <a:extLst>
              <a:ext uri="{FF2B5EF4-FFF2-40B4-BE49-F238E27FC236}">
                <a16:creationId xmlns:a16="http://schemas.microsoft.com/office/drawing/2014/main" id="{DBEFB6E4-DC4C-4F22-B097-2A4C9350A352}"/>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b="-1"/>
          <a:stretch/>
        </p:blipFill>
        <p:spPr>
          <a:xfrm>
            <a:off x="8129873" y="10"/>
            <a:ext cx="4062128" cy="6857990"/>
          </a:xfrm>
          <a:prstGeom prst="rect">
            <a:avLst/>
          </a:prstGeom>
        </p:spPr>
      </p:pic>
      <p:grpSp>
        <p:nvGrpSpPr>
          <p:cNvPr id="17" name="Group 16">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18" name="Rectangle 17">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DF40726-9B19-4165-9C26-757D16E19E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838199" y="564211"/>
            <a:ext cx="4571999" cy="1165002"/>
          </a:xfrm>
        </p:spPr>
        <p:txBody>
          <a:bodyPr vert="horz" lIns="91440" tIns="45720" rIns="91440" bIns="45720" rtlCol="0" anchor="b">
            <a:normAutofit/>
          </a:bodyPr>
          <a:lstStyle/>
          <a:p>
            <a:r>
              <a:rPr lang="en-US" sz="2400" b="1" dirty="0">
                <a:latin typeface="+mn-lt"/>
              </a:rPr>
              <a:t>Emergency contraception: </a:t>
            </a:r>
            <a:br>
              <a:rPr lang="en-US" sz="2400" b="1" dirty="0">
                <a:latin typeface="+mn-lt"/>
              </a:rPr>
            </a:br>
            <a:r>
              <a:rPr lang="en-US" sz="2400" b="1" dirty="0">
                <a:latin typeface="+mn-lt"/>
              </a:rPr>
              <a:t>The IUD (Coil)</a:t>
            </a:r>
          </a:p>
        </p:txBody>
      </p:sp>
      <p:sp>
        <p:nvSpPr>
          <p:cNvPr id="6" name="Content Placeholder 5"/>
          <p:cNvSpPr>
            <a:spLocks noGrp="1"/>
          </p:cNvSpPr>
          <p:nvPr>
            <p:ph sz="half" idx="1"/>
          </p:nvPr>
        </p:nvSpPr>
        <p:spPr>
          <a:xfrm>
            <a:off x="838199" y="2055327"/>
            <a:ext cx="4571999" cy="3776975"/>
          </a:xfrm>
        </p:spPr>
        <p:txBody>
          <a:bodyPr vert="horz" lIns="91440" tIns="45720" rIns="91440" bIns="45720" rtlCol="0">
            <a:normAutofit/>
          </a:bodyPr>
          <a:lstStyle/>
          <a:p>
            <a:pPr marL="0" lvl="0" indent="0">
              <a:buNone/>
            </a:pPr>
            <a:r>
              <a:rPr lang="en-US" sz="2400" b="1" dirty="0"/>
              <a:t>The IUD is sometimes called the coil</a:t>
            </a:r>
            <a:r>
              <a:rPr lang="en-US" sz="2400" dirty="0"/>
              <a:t>. It is a small copper and plastic device which is put into the uterus. This must be fitted by a doctor or nurse.</a:t>
            </a:r>
          </a:p>
          <a:p>
            <a:pPr marL="0" lvl="0" indent="0">
              <a:buNone/>
            </a:pPr>
            <a:r>
              <a:rPr lang="en-US" sz="2400" dirty="0"/>
              <a:t>The I.U.D. should usually be fitted within 5 days of sex.</a:t>
            </a:r>
          </a:p>
          <a:p>
            <a:pPr marL="0" lvl="0" indent="0">
              <a:buNone/>
            </a:pPr>
            <a:r>
              <a:rPr lang="en-US" sz="2400" dirty="0"/>
              <a:t>The IUD works better if you have it fitted as soon as possible after sex.</a:t>
            </a:r>
          </a:p>
          <a:p>
            <a:pPr>
              <a:buFont typeface="Arial" panose="020B0604020202020204" pitchFamily="34" charset="0"/>
              <a:buChar char="•"/>
            </a:pPr>
            <a:endParaRPr lang="en-US" sz="2400" dirty="0"/>
          </a:p>
        </p:txBody>
      </p:sp>
      <p:pic>
        <p:nvPicPr>
          <p:cNvPr id="10" name="Content Placeholder 9"/>
          <p:cNvPicPr>
            <a:picLocks noGrp="1"/>
          </p:cNvPicPr>
          <p:nvPr>
            <p:ph sz="half" idx="2"/>
          </p:nvPr>
        </p:nvPicPr>
        <p:blipFill rotWithShape="1">
          <a:blip r:embed="rId3" cstate="screen">
            <a:extLst>
              <a:ext uri="{28A0092B-C50C-407E-A947-70E740481C1C}">
                <a14:useLocalDpi xmlns:a14="http://schemas.microsoft.com/office/drawing/2010/main"/>
              </a:ext>
            </a:extLst>
          </a:blip>
          <a:srcRect b="-1"/>
          <a:stretch/>
        </p:blipFill>
        <p:spPr bwMode="auto">
          <a:xfrm>
            <a:off x="6190488" y="566928"/>
            <a:ext cx="5157216" cy="5286197"/>
          </a:xfrm>
          <a:prstGeom prst="rect">
            <a:avLst/>
          </a:prstGeom>
          <a:noFill/>
        </p:spPr>
      </p:pic>
      <p:sp>
        <p:nvSpPr>
          <p:cNvPr id="17" name="Rectangle 16">
            <a:extLst>
              <a:ext uri="{FF2B5EF4-FFF2-40B4-BE49-F238E27FC236}">
                <a16:creationId xmlns:a16="http://schemas.microsoft.com/office/drawing/2014/main" id="{2089CB41-F399-4AEB-980C-5BFB1049C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6112341"/>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1BFC967B-3DD6-463D-9DB9-6E4419AE0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096768" y="3817404"/>
            <a:ext cx="54864" cy="45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Footer Placeholder 3"/>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defRPr/>
            </a:pPr>
            <a:r>
              <a:rPr lang="en-US" kern="1200">
                <a:solidFill>
                  <a:schemeClr val="tx1">
                    <a:lumMod val="50000"/>
                    <a:lumOff val="50000"/>
                  </a:schemeClr>
                </a:solidFill>
                <a:latin typeface="Calibri" panose="020F0502020204030204"/>
                <a:ea typeface="+mn-ea"/>
                <a:cs typeface="+mn-cs"/>
              </a:rPr>
              <a:t>rshp.scot</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a sign&#10;&#10;Description automatically generated">
            <a:extLst>
              <a:ext uri="{FF2B5EF4-FFF2-40B4-BE49-F238E27FC236}">
                <a16:creationId xmlns:a16="http://schemas.microsoft.com/office/drawing/2014/main" id="{F0A09CBD-5428-4654-9D0D-722D4AE087C0}"/>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r="-2"/>
          <a:stretch/>
        </p:blipFill>
        <p:spPr>
          <a:xfrm>
            <a:off x="6083786" y="-168318"/>
            <a:ext cx="6261330" cy="3932313"/>
          </a:xfrm>
          <a:prstGeom prst="rect">
            <a:avLst/>
          </a:prstGeom>
          <a:effectLst>
            <a:softEdge rad="533400"/>
          </a:effectLst>
        </p:spPr>
      </p:pic>
      <p:pic>
        <p:nvPicPr>
          <p:cNvPr id="6" name="Picture 5" descr="A close up of a sign&#10;&#10;Description automatically generated">
            <a:extLst>
              <a:ext uri="{FF2B5EF4-FFF2-40B4-BE49-F238E27FC236}">
                <a16:creationId xmlns:a16="http://schemas.microsoft.com/office/drawing/2014/main" id="{0B847D81-DC6B-4867-AF22-8DCF7F4E8AF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
          <a:stretch/>
        </p:blipFill>
        <p:spPr>
          <a:xfrm>
            <a:off x="6089904" y="2487168"/>
            <a:ext cx="6263640" cy="4215384"/>
          </a:xfrm>
          <a:prstGeom prst="rect">
            <a:avLst/>
          </a:prstGeom>
          <a:effectLst>
            <a:softEdge rad="533400"/>
          </a:effectLst>
        </p:spPr>
      </p:pic>
      <p:sp>
        <p:nvSpPr>
          <p:cNvPr id="8" name="Content Placeholder 4">
            <a:extLst>
              <a:ext uri="{FF2B5EF4-FFF2-40B4-BE49-F238E27FC236}">
                <a16:creationId xmlns:a16="http://schemas.microsoft.com/office/drawing/2014/main" id="{28E9BC27-77F8-4F4B-A043-CAAEDEB8600E}"/>
              </a:ext>
            </a:extLst>
          </p:cNvPr>
          <p:cNvSpPr>
            <a:spLocks noGrp="1"/>
          </p:cNvSpPr>
          <p:nvPr>
            <p:ph idx="1"/>
          </p:nvPr>
        </p:nvSpPr>
        <p:spPr>
          <a:xfrm>
            <a:off x="802000" y="1439694"/>
            <a:ext cx="5268641" cy="2590962"/>
          </a:xfrm>
        </p:spPr>
        <p:txBody>
          <a:bodyPr anchor="ctr">
            <a:noAutofit/>
          </a:bodyPr>
          <a:lstStyle/>
          <a:p>
            <a:pPr marL="0" indent="0">
              <a:buNone/>
            </a:pPr>
            <a:endParaRPr lang="en-GB" sz="2400" dirty="0"/>
          </a:p>
          <a:p>
            <a:pPr marL="0" indent="0">
              <a:buNone/>
            </a:pPr>
            <a:endParaRPr lang="en-GB" sz="2400" dirty="0"/>
          </a:p>
          <a:p>
            <a:pPr marL="0" indent="0">
              <a:buNone/>
            </a:pPr>
            <a:r>
              <a:rPr lang="en-GB" sz="2400" b="1" dirty="0"/>
              <a:t>Why do people use contraception?</a:t>
            </a:r>
          </a:p>
          <a:p>
            <a:pPr marL="0" indent="0">
              <a:buNone/>
            </a:pPr>
            <a:endParaRPr lang="en-GB" sz="2400" b="1" dirty="0"/>
          </a:p>
          <a:p>
            <a:pPr marL="0" indent="0">
              <a:buNone/>
            </a:pPr>
            <a:r>
              <a:rPr lang="en-GB" sz="2400" dirty="0"/>
              <a:t>When a man and woman have sex (which includes the man putting his penis in the woman’s vagina) then the man can ejaculate sperm in to the woman’s vagina.</a:t>
            </a:r>
          </a:p>
          <a:p>
            <a:pPr marL="0" indent="0">
              <a:buNone/>
            </a:pPr>
            <a:r>
              <a:rPr lang="en-GB" sz="2400" dirty="0"/>
              <a:t>If the sperm meets the woman’s egg, she may become pregnant.</a:t>
            </a:r>
          </a:p>
          <a:p>
            <a:pPr marL="0" indent="0">
              <a:buNone/>
            </a:pPr>
            <a:r>
              <a:rPr lang="en-GB" sz="2400" dirty="0"/>
              <a:t>If a woman and man don’t want to have a baby, then they can use contraception.</a:t>
            </a:r>
          </a:p>
          <a:p>
            <a:pPr marL="0" indent="0">
              <a:buNone/>
            </a:pPr>
            <a:endParaRPr lang="en-GB" sz="2400" dirty="0"/>
          </a:p>
        </p:txBody>
      </p:sp>
      <p:sp>
        <p:nvSpPr>
          <p:cNvPr id="2" name="Footer Placeholder 1"/>
          <p:cNvSpPr>
            <a:spLocks noGrp="1"/>
          </p:cNvSpPr>
          <p:nvPr>
            <p:ph type="ftr" sz="quarter" idx="11"/>
          </p:nvPr>
        </p:nvSpPr>
        <p:spPr>
          <a:xfrm>
            <a:off x="805661" y="6223702"/>
            <a:ext cx="6584750" cy="314067"/>
          </a:xfrm>
        </p:spPr>
        <p:txBody>
          <a:bodyPr>
            <a:normAutofit/>
          </a:bodyPr>
          <a:lstStyle/>
          <a:p>
            <a:pPr algn="l">
              <a:spcAft>
                <a:spcPts val="600"/>
              </a:spcAft>
            </a:pPr>
            <a:r>
              <a:rPr lang="en-US" sz="1100" dirty="0" err="1">
                <a:solidFill>
                  <a:srgbClr val="898989"/>
                </a:solidFill>
              </a:rPr>
              <a:t>rshp.scot</a:t>
            </a:r>
            <a:endParaRPr lang="en-US" sz="1100" dirty="0">
              <a:solidFill>
                <a:srgbClr val="898989"/>
              </a:solidFill>
            </a:endParaRPr>
          </a:p>
        </p:txBody>
      </p:sp>
    </p:spTree>
    <p:custDataLst>
      <p:tags r:id="rId1"/>
    </p:custDataLst>
    <p:extLst>
      <p:ext uri="{BB962C8B-B14F-4D97-AF65-F5344CB8AC3E}">
        <p14:creationId xmlns:p14="http://schemas.microsoft.com/office/powerpoint/2010/main" val="18817013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CF5A80F-18A3-4150-A709-D8BA5A0752DD}"/>
              </a:ext>
            </a:extLst>
          </p:cNvPr>
          <p:cNvSpPr>
            <a:spLocks noGrp="1"/>
          </p:cNvSpPr>
          <p:nvPr>
            <p:ph type="title"/>
          </p:nvPr>
        </p:nvSpPr>
        <p:spPr>
          <a:xfrm>
            <a:off x="742930" y="1010248"/>
            <a:ext cx="6901193" cy="1135737"/>
          </a:xfrm>
        </p:spPr>
        <p:txBody>
          <a:bodyPr>
            <a:normAutofit/>
          </a:bodyPr>
          <a:lstStyle/>
          <a:p>
            <a:r>
              <a:rPr lang="en-GB" sz="2400" b="1" dirty="0">
                <a:latin typeface="+mn-lt"/>
              </a:rPr>
              <a:t>Emergency Contraception</a:t>
            </a:r>
          </a:p>
        </p:txBody>
      </p:sp>
      <p:grpSp>
        <p:nvGrpSpPr>
          <p:cNvPr id="13" name="Group 12">
            <a:extLst>
              <a:ext uri="{FF2B5EF4-FFF2-40B4-BE49-F238E27FC236}">
                <a16:creationId xmlns:a16="http://schemas.microsoft.com/office/drawing/2014/main" id="{912209CB-3E4C-43AE-B507-08269FAE89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4720" y="0"/>
            <a:ext cx="1097280" cy="1097280"/>
            <a:chOff x="11094720" y="0"/>
            <a:chExt cx="1097280" cy="1097280"/>
          </a:xfrm>
        </p:grpSpPr>
        <p:sp>
          <p:nvSpPr>
            <p:cNvPr id="14" name="Isosceles Triangle 13">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1094720" y="0"/>
              <a:ext cx="1097280" cy="1097280"/>
            </a:xfrm>
            <a:prstGeom prst="triangle">
              <a:avLst>
                <a:gd name="adj" fmla="val 10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BCB7912-FEA6-4C89-8E9B-D95EF15647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189552" y="127618"/>
              <a:ext cx="457894" cy="45789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61DED703-34EF-4D0A-914C-E73278E77816}"/>
              </a:ext>
            </a:extLst>
          </p:cNvPr>
          <p:cNvSpPr>
            <a:spLocks noGrp="1"/>
          </p:cNvSpPr>
          <p:nvPr>
            <p:ph idx="1"/>
          </p:nvPr>
        </p:nvSpPr>
        <p:spPr>
          <a:xfrm>
            <a:off x="643468" y="2464018"/>
            <a:ext cx="6901193" cy="4393982"/>
          </a:xfrm>
        </p:spPr>
        <p:txBody>
          <a:bodyPr>
            <a:normAutofit/>
          </a:bodyPr>
          <a:lstStyle/>
          <a:p>
            <a:pPr marL="0" lvl="0" indent="0">
              <a:buNone/>
            </a:pPr>
            <a:r>
              <a:rPr lang="en-GB" sz="2400" dirty="0"/>
              <a:t>You can get emergency contraception for free. </a:t>
            </a:r>
          </a:p>
          <a:p>
            <a:pPr marL="0" lvl="0" indent="0">
              <a:buNone/>
            </a:pPr>
            <a:r>
              <a:rPr lang="en-GB" sz="2400" dirty="0"/>
              <a:t>You can get the emergency contraceptive pill from a sexual health clinic or a local pharmacy.</a:t>
            </a:r>
          </a:p>
          <a:p>
            <a:pPr marL="0" lvl="0" indent="0">
              <a:buNone/>
            </a:pPr>
            <a:r>
              <a:rPr lang="en-GB" sz="2400" dirty="0"/>
              <a:t>You can get the IUD/coil fitted at a sexual health clinic. </a:t>
            </a:r>
          </a:p>
          <a:p>
            <a:pPr marL="0" indent="0">
              <a:buNone/>
            </a:pPr>
            <a:endParaRPr lang="en-GB" sz="2400" dirty="0"/>
          </a:p>
        </p:txBody>
      </p:sp>
      <p:pic>
        <p:nvPicPr>
          <p:cNvPr id="6" name="Picture 5">
            <a:extLst>
              <a:ext uri="{FF2B5EF4-FFF2-40B4-BE49-F238E27FC236}">
                <a16:creationId xmlns:a16="http://schemas.microsoft.com/office/drawing/2014/main" id="{E3731948-1B99-4337-87B1-4B9E9E6C26F3}"/>
              </a:ext>
            </a:extLst>
          </p:cNvPr>
          <p:cNvPicPr/>
          <p:nvPr/>
        </p:nvPicPr>
        <p:blipFill>
          <a:blip r:embed="rId3">
            <a:extLst>
              <a:ext uri="{28A0092B-C50C-407E-A947-70E740481C1C}">
                <a14:useLocalDpi xmlns:a14="http://schemas.microsoft.com/office/drawing/2010/main"/>
              </a:ext>
            </a:extLst>
          </a:blip>
          <a:stretch>
            <a:fillRect/>
          </a:stretch>
        </p:blipFill>
        <p:spPr>
          <a:xfrm>
            <a:off x="8119870" y="794213"/>
            <a:ext cx="3428663" cy="2554353"/>
          </a:xfrm>
          <a:prstGeom prst="rect">
            <a:avLst/>
          </a:prstGeom>
        </p:spPr>
      </p:pic>
      <p:sp>
        <p:nvSpPr>
          <p:cNvPr id="17" name="Isosceles Triangle 1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sign&#10;&#10;Description automatically generated">
            <a:extLst>
              <a:ext uri="{FF2B5EF4-FFF2-40B4-BE49-F238E27FC236}">
                <a16:creationId xmlns:a16="http://schemas.microsoft.com/office/drawing/2014/main" id="{18FCA33A-0C68-4498-92AA-463AB1699D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19870" y="3509433"/>
            <a:ext cx="3428663" cy="2022911"/>
          </a:xfrm>
          <a:prstGeom prst="rect">
            <a:avLst/>
          </a:prstGeom>
        </p:spPr>
      </p:pic>
    </p:spTree>
    <p:custDataLst>
      <p:tags r:id="rId1"/>
    </p:custDataLst>
    <p:extLst>
      <p:ext uri="{BB962C8B-B14F-4D97-AF65-F5344CB8AC3E}">
        <p14:creationId xmlns:p14="http://schemas.microsoft.com/office/powerpoint/2010/main" val="26477756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17581DB6-3F3D-4F8A-B2DF-863221C4733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3467" y="1785236"/>
            <a:ext cx="3415612" cy="3287526"/>
          </a:xfrm>
          <a:prstGeom prst="rect">
            <a:avLst/>
          </a:prstGeom>
        </p:spPr>
      </p:pic>
      <p:grpSp>
        <p:nvGrpSpPr>
          <p:cNvPr id="12" name="Group 11">
            <a:extLst>
              <a:ext uri="{FF2B5EF4-FFF2-40B4-BE49-F238E27FC236}">
                <a16:creationId xmlns:a16="http://schemas.microsoft.com/office/drawing/2014/main" id="{C34A4475-365F-4381-A542-4698D63774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0"/>
            <a:ext cx="1097280" cy="1097280"/>
            <a:chOff x="11094720" y="0"/>
            <a:chExt cx="1097280" cy="1097280"/>
          </a:xfrm>
        </p:grpSpPr>
        <p:sp>
          <p:nvSpPr>
            <p:cNvPr id="13" name="Isosceles Triangle 12">
              <a:extLst>
                <a:ext uri="{FF2B5EF4-FFF2-40B4-BE49-F238E27FC236}">
                  <a16:creationId xmlns:a16="http://schemas.microsoft.com/office/drawing/2014/main" id="{148F8F8B-B172-475E-9119-57F2A1C879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1094720" y="0"/>
              <a:ext cx="1097280" cy="1097280"/>
            </a:xfrm>
            <a:prstGeom prst="triangle">
              <a:avLst>
                <a:gd name="adj" fmla="val 10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1B0349D0-97A5-4654-A515-C72EA9E0B0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189552" y="127618"/>
              <a:ext cx="457894" cy="45789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A310B13D-CD66-4C50-8530-B897F9719DAE}"/>
              </a:ext>
            </a:extLst>
          </p:cNvPr>
          <p:cNvSpPr>
            <a:spLocks noGrp="1"/>
          </p:cNvSpPr>
          <p:nvPr>
            <p:ph idx="1"/>
          </p:nvPr>
        </p:nvSpPr>
        <p:spPr>
          <a:xfrm>
            <a:off x="4653440" y="1782981"/>
            <a:ext cx="6895092" cy="4393982"/>
          </a:xfrm>
        </p:spPr>
        <p:txBody>
          <a:bodyPr>
            <a:normAutofit/>
          </a:bodyPr>
          <a:lstStyle/>
          <a:p>
            <a:pPr marL="0" indent="0">
              <a:buNone/>
            </a:pPr>
            <a:r>
              <a:rPr lang="en-GB" sz="2400" b="1" dirty="0"/>
              <a:t>Birth Control Basics: Condoms, The Pill and Patch </a:t>
            </a:r>
          </a:p>
          <a:p>
            <a:pPr marL="0" indent="0">
              <a:buNone/>
            </a:pPr>
            <a:r>
              <a:rPr lang="en-GB" sz="2400" dirty="0"/>
              <a:t>(duration 2 minutes 9 seconds) </a:t>
            </a:r>
          </a:p>
          <a:p>
            <a:pPr marL="0" indent="0">
              <a:buNone/>
            </a:pPr>
            <a:r>
              <a:rPr lang="en-GB" sz="2400" u="sng" dirty="0">
                <a:hlinkClick r:id="rId4"/>
              </a:rPr>
              <a:t>https://youtu.be/50vmQzjRkuk</a:t>
            </a:r>
            <a:endParaRPr lang="en-GB" sz="2400" dirty="0"/>
          </a:p>
        </p:txBody>
      </p:sp>
      <p:sp>
        <p:nvSpPr>
          <p:cNvPr id="4" name="Footer Placeholder 3">
            <a:extLst>
              <a:ext uri="{FF2B5EF4-FFF2-40B4-BE49-F238E27FC236}">
                <a16:creationId xmlns:a16="http://schemas.microsoft.com/office/drawing/2014/main" id="{86107372-456F-4A22-8F8F-E4840016CD8A}"/>
              </a:ext>
            </a:extLst>
          </p:cNvPr>
          <p:cNvSpPr>
            <a:spLocks noGrp="1"/>
          </p:cNvSpPr>
          <p:nvPr>
            <p:ph type="ftr" sz="quarter" idx="11"/>
          </p:nvPr>
        </p:nvSpPr>
        <p:spPr>
          <a:xfrm>
            <a:off x="4587610" y="6356350"/>
            <a:ext cx="3016781" cy="365125"/>
          </a:xfrm>
        </p:spPr>
        <p:txBody>
          <a:bodyPr>
            <a:normAutofit/>
          </a:bodyPr>
          <a:lstStyle/>
          <a:p>
            <a:pPr>
              <a:spcAft>
                <a:spcPts val="600"/>
              </a:spcAft>
            </a:pPr>
            <a:r>
              <a:rPr lang="en-US"/>
              <a:t>rshp.scot</a:t>
            </a:r>
          </a:p>
        </p:txBody>
      </p:sp>
      <p:grpSp>
        <p:nvGrpSpPr>
          <p:cNvPr id="16" name="Group 15">
            <a:extLst>
              <a:ext uri="{FF2B5EF4-FFF2-40B4-BE49-F238E27FC236}">
                <a16:creationId xmlns:a16="http://schemas.microsoft.com/office/drawing/2014/main" id="{DC8D6E3B-FFED-480F-941D-FE376375B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77940" y="4601497"/>
            <a:ext cx="1014060" cy="2017580"/>
            <a:chOff x="11177940" y="4601497"/>
            <a:chExt cx="1014060" cy="2017580"/>
          </a:xfrm>
        </p:grpSpPr>
        <p:sp>
          <p:nvSpPr>
            <p:cNvPr id="17" name="Isosceles Triangle 1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1912983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C34A4475-365F-4381-A542-4698D63774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0"/>
            <a:ext cx="1097280" cy="1097280"/>
            <a:chOff x="11094720" y="0"/>
            <a:chExt cx="1097280" cy="1097280"/>
          </a:xfrm>
        </p:grpSpPr>
        <p:sp>
          <p:nvSpPr>
            <p:cNvPr id="13" name="Isosceles Triangle 12">
              <a:extLst>
                <a:ext uri="{FF2B5EF4-FFF2-40B4-BE49-F238E27FC236}">
                  <a16:creationId xmlns:a16="http://schemas.microsoft.com/office/drawing/2014/main" id="{148F8F8B-B172-475E-9119-57F2A1C879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1094720" y="0"/>
              <a:ext cx="1097280" cy="1097280"/>
            </a:xfrm>
            <a:prstGeom prst="triangle">
              <a:avLst>
                <a:gd name="adj" fmla="val 10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1B0349D0-97A5-4654-A515-C72EA9E0B0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189552" y="127618"/>
              <a:ext cx="457894" cy="45789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A310B13D-CD66-4C50-8530-B897F9719DAE}"/>
              </a:ext>
            </a:extLst>
          </p:cNvPr>
          <p:cNvSpPr>
            <a:spLocks noGrp="1"/>
          </p:cNvSpPr>
          <p:nvPr>
            <p:ph idx="1"/>
          </p:nvPr>
        </p:nvSpPr>
        <p:spPr>
          <a:xfrm>
            <a:off x="946484" y="713130"/>
            <a:ext cx="9904106" cy="5463833"/>
          </a:xfrm>
        </p:spPr>
        <p:txBody>
          <a:bodyPr>
            <a:normAutofit/>
          </a:bodyPr>
          <a:lstStyle/>
          <a:p>
            <a:pPr marL="0" indent="0">
              <a:buNone/>
            </a:pPr>
            <a:r>
              <a:rPr lang="en-GB" b="1" dirty="0">
                <a:effectLst/>
                <a:latin typeface="Calibri" panose="020F0502020204030204" pitchFamily="34" charset="0"/>
                <a:ea typeface="Calibri" panose="020F0502020204030204" pitchFamily="34" charset="0"/>
              </a:rPr>
              <a:t>What is bridging contraception?</a:t>
            </a:r>
          </a:p>
          <a:p>
            <a:pPr marL="0" indent="0">
              <a:buNone/>
            </a:pPr>
            <a:r>
              <a:rPr lang="en-GB" dirty="0">
                <a:effectLst/>
                <a:latin typeface="Calibri" panose="020F0502020204030204" pitchFamily="34" charset="0"/>
                <a:ea typeface="Calibri" panose="020F0502020204030204" pitchFamily="34" charset="0"/>
              </a:rPr>
              <a:t>Bridging contraception is a short-term supply of the contraceptive pill. You can get it from your pharmacy. It bridges the gap between emergency contraception and longer-term contraception. This lowers the risk of unplanned pregnancy as you wait to get your appointment and decide what long-term plan you have for contraception. </a:t>
            </a:r>
            <a:endParaRPr lang="en-GB" dirty="0"/>
          </a:p>
        </p:txBody>
      </p:sp>
      <p:sp>
        <p:nvSpPr>
          <p:cNvPr id="4" name="Footer Placeholder 3">
            <a:extLst>
              <a:ext uri="{FF2B5EF4-FFF2-40B4-BE49-F238E27FC236}">
                <a16:creationId xmlns:a16="http://schemas.microsoft.com/office/drawing/2014/main" id="{86107372-456F-4A22-8F8F-E4840016CD8A}"/>
              </a:ext>
            </a:extLst>
          </p:cNvPr>
          <p:cNvSpPr>
            <a:spLocks noGrp="1"/>
          </p:cNvSpPr>
          <p:nvPr>
            <p:ph type="ftr" sz="quarter" idx="11"/>
          </p:nvPr>
        </p:nvSpPr>
        <p:spPr>
          <a:xfrm>
            <a:off x="4587610" y="6356350"/>
            <a:ext cx="3016781" cy="365125"/>
          </a:xfrm>
        </p:spPr>
        <p:txBody>
          <a:bodyPr>
            <a:normAutofit/>
          </a:bodyPr>
          <a:lstStyle/>
          <a:p>
            <a:pPr>
              <a:spcAft>
                <a:spcPts val="600"/>
              </a:spcAft>
            </a:pPr>
            <a:r>
              <a:rPr lang="en-US"/>
              <a:t>rshp.scot</a:t>
            </a:r>
          </a:p>
        </p:txBody>
      </p:sp>
      <p:grpSp>
        <p:nvGrpSpPr>
          <p:cNvPr id="16" name="Group 15">
            <a:extLst>
              <a:ext uri="{FF2B5EF4-FFF2-40B4-BE49-F238E27FC236}">
                <a16:creationId xmlns:a16="http://schemas.microsoft.com/office/drawing/2014/main" id="{DC8D6E3B-FFED-480F-941D-FE376375B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77940" y="4601497"/>
            <a:ext cx="1014060" cy="2017580"/>
            <a:chOff x="11177940" y="4601497"/>
            <a:chExt cx="1014060" cy="2017580"/>
          </a:xfrm>
        </p:grpSpPr>
        <p:sp>
          <p:nvSpPr>
            <p:cNvPr id="17" name="Isosceles Triangle 1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34581221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C34A4475-365F-4381-A542-4698D63774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0"/>
            <a:ext cx="1097280" cy="1097280"/>
            <a:chOff x="11094720" y="0"/>
            <a:chExt cx="1097280" cy="1097280"/>
          </a:xfrm>
        </p:grpSpPr>
        <p:sp>
          <p:nvSpPr>
            <p:cNvPr id="13" name="Isosceles Triangle 12">
              <a:extLst>
                <a:ext uri="{FF2B5EF4-FFF2-40B4-BE49-F238E27FC236}">
                  <a16:creationId xmlns:a16="http://schemas.microsoft.com/office/drawing/2014/main" id="{148F8F8B-B172-475E-9119-57F2A1C879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1094720" y="0"/>
              <a:ext cx="1097280" cy="1097280"/>
            </a:xfrm>
            <a:prstGeom prst="triangle">
              <a:avLst>
                <a:gd name="adj" fmla="val 10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1B0349D0-97A5-4654-A515-C72EA9E0B0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189552" y="127618"/>
              <a:ext cx="457894" cy="45789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A310B13D-CD66-4C50-8530-B897F9719DAE}"/>
              </a:ext>
            </a:extLst>
          </p:cNvPr>
          <p:cNvSpPr>
            <a:spLocks noGrp="1"/>
          </p:cNvSpPr>
          <p:nvPr>
            <p:ph idx="1"/>
          </p:nvPr>
        </p:nvSpPr>
        <p:spPr>
          <a:xfrm>
            <a:off x="548640" y="790815"/>
            <a:ext cx="10618090" cy="4393982"/>
          </a:xfrm>
        </p:spPr>
        <p:txBody>
          <a:bodyPr>
            <a:noAutofit/>
          </a:bodyPr>
          <a:lstStyle/>
          <a:p>
            <a:pPr marL="0" lvl="0" indent="0">
              <a:lnSpc>
                <a:spcPct val="107000"/>
              </a:lnSpc>
              <a:buNone/>
            </a:pPr>
            <a:r>
              <a:rPr lang="en-GB" sz="2400" b="1" dirty="0">
                <a:effectLst/>
                <a:latin typeface="Calibri" panose="020F0502020204030204" pitchFamily="34" charset="0"/>
                <a:ea typeface="Calibri" panose="020F0502020204030204" pitchFamily="34" charset="0"/>
                <a:cs typeface="Calibri" panose="020F0502020204030204" pitchFamily="34" charset="0"/>
              </a:rPr>
              <a:t>What if I am under 16?</a:t>
            </a:r>
          </a:p>
          <a:p>
            <a:pPr marL="342900" lvl="0" indent="-342900">
              <a:lnSpc>
                <a:spcPct val="107000"/>
              </a:lnSpc>
              <a:buFont typeface="Symbol" panose="05050102010706020507" pitchFamily="18" charset="2"/>
              <a:buChar char=""/>
            </a:pPr>
            <a:r>
              <a:rPr lang="en-GB" sz="2400" dirty="0">
                <a:effectLst/>
                <a:latin typeface="Calibri" panose="020F0502020204030204" pitchFamily="34" charset="0"/>
                <a:ea typeface="Calibri" panose="020F0502020204030204" pitchFamily="34" charset="0"/>
                <a:cs typeface="Calibri" panose="020F0502020204030204" pitchFamily="34" charset="0"/>
              </a:rPr>
              <a:t>Contraception services are free and confidential including for people under 16. </a:t>
            </a:r>
            <a:endParaRPr lang="en-GB"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2400" dirty="0">
                <a:effectLst/>
                <a:latin typeface="Calibri" panose="020F0502020204030204" pitchFamily="34" charset="0"/>
                <a:ea typeface="Calibri" panose="020F0502020204030204" pitchFamily="34" charset="0"/>
                <a:cs typeface="Calibri" panose="020F0502020204030204" pitchFamily="34" charset="0"/>
              </a:rPr>
              <a:t>If you are under 16 and want contraception a doctor, nurse or pharmacist can provide it. They will want to make sure you understand what contraception is for and how you use it.  </a:t>
            </a:r>
            <a:endParaRPr lang="en-GB"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2400" dirty="0">
                <a:effectLst/>
                <a:latin typeface="Calibri" panose="020F0502020204030204" pitchFamily="34" charset="0"/>
                <a:ea typeface="Calibri" panose="020F0502020204030204" pitchFamily="34" charset="0"/>
                <a:cs typeface="Calibri" panose="020F0502020204030204" pitchFamily="34" charset="0"/>
              </a:rPr>
              <a:t>Doctors, nurses and pharmacists have strict rules they must follow when dealing with people under 16. The doctor, nurse or pharmacist will not tell your parents or carers if you ask for contraception, or if you are given contraception. They will encourage you to consider telling your parents or carers, but they won’t make you.</a:t>
            </a:r>
            <a:endParaRPr lang="en-GB" sz="24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GB" sz="2400" dirty="0"/>
          </a:p>
        </p:txBody>
      </p:sp>
      <p:sp>
        <p:nvSpPr>
          <p:cNvPr id="4" name="Footer Placeholder 3">
            <a:extLst>
              <a:ext uri="{FF2B5EF4-FFF2-40B4-BE49-F238E27FC236}">
                <a16:creationId xmlns:a16="http://schemas.microsoft.com/office/drawing/2014/main" id="{86107372-456F-4A22-8F8F-E4840016CD8A}"/>
              </a:ext>
            </a:extLst>
          </p:cNvPr>
          <p:cNvSpPr>
            <a:spLocks noGrp="1"/>
          </p:cNvSpPr>
          <p:nvPr>
            <p:ph type="ftr" sz="quarter" idx="11"/>
          </p:nvPr>
        </p:nvSpPr>
        <p:spPr>
          <a:xfrm>
            <a:off x="4587610" y="6356350"/>
            <a:ext cx="3016781" cy="365125"/>
          </a:xfrm>
        </p:spPr>
        <p:txBody>
          <a:bodyPr>
            <a:normAutofit/>
          </a:bodyPr>
          <a:lstStyle/>
          <a:p>
            <a:pPr>
              <a:spcAft>
                <a:spcPts val="600"/>
              </a:spcAft>
            </a:pPr>
            <a:r>
              <a:rPr lang="en-US"/>
              <a:t>rshp.scot</a:t>
            </a:r>
          </a:p>
        </p:txBody>
      </p:sp>
      <p:grpSp>
        <p:nvGrpSpPr>
          <p:cNvPr id="16" name="Group 15">
            <a:extLst>
              <a:ext uri="{FF2B5EF4-FFF2-40B4-BE49-F238E27FC236}">
                <a16:creationId xmlns:a16="http://schemas.microsoft.com/office/drawing/2014/main" id="{DC8D6E3B-FFED-480F-941D-FE376375B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77940" y="4601497"/>
            <a:ext cx="1014060" cy="2017580"/>
            <a:chOff x="11177940" y="4601497"/>
            <a:chExt cx="1014060" cy="2017580"/>
          </a:xfrm>
        </p:grpSpPr>
        <p:sp>
          <p:nvSpPr>
            <p:cNvPr id="17" name="Isosceles Triangle 1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39573953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356D66-7A8F-46D0-9E98-4C1CE564A7CD}"/>
              </a:ext>
            </a:extLst>
          </p:cNvPr>
          <p:cNvSpPr>
            <a:spLocks noGrp="1"/>
          </p:cNvSpPr>
          <p:nvPr>
            <p:ph idx="1"/>
          </p:nvPr>
        </p:nvSpPr>
        <p:spPr>
          <a:xfrm>
            <a:off x="1374386" y="1620511"/>
            <a:ext cx="3667037" cy="3785419"/>
          </a:xfrm>
        </p:spPr>
        <p:txBody>
          <a:bodyPr>
            <a:normAutofit/>
          </a:bodyPr>
          <a:lstStyle/>
          <a:p>
            <a:pPr marL="0" indent="0">
              <a:buNone/>
            </a:pPr>
            <a:r>
              <a:rPr lang="en-GB" sz="3200" b="1" dirty="0"/>
              <a:t>Who is responsible for contraception?</a:t>
            </a:r>
            <a:endParaRPr lang="en-GB" sz="3200" dirty="0"/>
          </a:p>
        </p:txBody>
      </p:sp>
      <p:sp>
        <p:nvSpPr>
          <p:cNvPr id="4" name="Footer Placeholder 3">
            <a:extLst>
              <a:ext uri="{FF2B5EF4-FFF2-40B4-BE49-F238E27FC236}">
                <a16:creationId xmlns:a16="http://schemas.microsoft.com/office/drawing/2014/main" id="{A77BDC3A-8E9A-42AD-827E-107C4E2AFB6D}"/>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rshp.scot</a:t>
            </a:r>
          </a:p>
        </p:txBody>
      </p:sp>
      <p:pic>
        <p:nvPicPr>
          <p:cNvPr id="5" name="Picture 4" descr="A close up of a logo&#10;&#10;Description automatically generated">
            <a:extLst>
              <a:ext uri="{FF2B5EF4-FFF2-40B4-BE49-F238E27FC236}">
                <a16:creationId xmlns:a16="http://schemas.microsoft.com/office/drawing/2014/main" id="{6F7E9966-EA56-4259-9946-6C2CC7727F19}"/>
              </a:ext>
            </a:extLst>
          </p:cNvPr>
          <p:cNvPicPr/>
          <p:nvPr/>
        </p:nvPicPr>
        <p:blipFill rotWithShape="1">
          <a:blip r:embed="rId3" cstate="screen">
            <a:extLst>
              <a:ext uri="{28A0092B-C50C-407E-A947-70E740481C1C}">
                <a14:useLocalDpi xmlns:a14="http://schemas.microsoft.com/office/drawing/2010/main"/>
              </a:ext>
            </a:extLst>
          </a:blip>
          <a:srcRect/>
          <a:stretch/>
        </p:blipFill>
        <p:spPr>
          <a:xfrm>
            <a:off x="5422582" y="261824"/>
            <a:ext cx="5461635" cy="5577205"/>
          </a:xfrm>
          <a:prstGeom prst="rect">
            <a:avLst/>
          </a:prstGeom>
          <a:effectLst/>
        </p:spPr>
      </p:pic>
    </p:spTree>
    <p:custDataLst>
      <p:tags r:id="rId1"/>
    </p:custDataLst>
    <p:extLst>
      <p:ext uri="{BB962C8B-B14F-4D97-AF65-F5344CB8AC3E}">
        <p14:creationId xmlns:p14="http://schemas.microsoft.com/office/powerpoint/2010/main" val="40287995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BC3C52-178D-4728-877A-90B1C7C2E23F}"/>
              </a:ext>
            </a:extLst>
          </p:cNvPr>
          <p:cNvSpPr>
            <a:spLocks noGrp="1"/>
          </p:cNvSpPr>
          <p:nvPr>
            <p:ph idx="1"/>
          </p:nvPr>
        </p:nvSpPr>
        <p:spPr>
          <a:xfrm>
            <a:off x="639663" y="996532"/>
            <a:ext cx="5941611" cy="3397893"/>
          </a:xfrm>
        </p:spPr>
        <p:txBody>
          <a:bodyPr>
            <a:noAutofit/>
          </a:bodyPr>
          <a:lstStyle/>
          <a:p>
            <a:pPr marL="0" indent="0">
              <a:buNone/>
            </a:pPr>
            <a:r>
              <a:rPr lang="en-GB" b="1" dirty="0"/>
              <a:t>Who is responsible for contraception?</a:t>
            </a:r>
          </a:p>
          <a:p>
            <a:pPr marL="0" indent="0">
              <a:buNone/>
            </a:pPr>
            <a:endParaRPr lang="en-GB" dirty="0"/>
          </a:p>
          <a:p>
            <a:pPr lvl="0"/>
            <a:r>
              <a:rPr lang="en-GB" dirty="0"/>
              <a:t>“I’d assume they (the girl) were using contraception”.  </a:t>
            </a:r>
          </a:p>
          <a:p>
            <a:pPr lvl="0"/>
            <a:endParaRPr lang="en-GB" dirty="0"/>
          </a:p>
          <a:p>
            <a:pPr lvl="0"/>
            <a:r>
              <a:rPr lang="en-GB" dirty="0"/>
              <a:t>“Boys just expect girls to use contraception”. </a:t>
            </a:r>
          </a:p>
          <a:p>
            <a:pPr lvl="0"/>
            <a:endParaRPr lang="en-GB" dirty="0"/>
          </a:p>
          <a:p>
            <a:pPr lvl="0"/>
            <a:r>
              <a:rPr lang="en-GB" dirty="0"/>
              <a:t>“Some people don’t use anything and think pregnancy will never happen”.</a:t>
            </a:r>
          </a:p>
          <a:p>
            <a:pPr marL="0" indent="0">
              <a:buNone/>
            </a:pPr>
            <a:endParaRPr lang="en-GB" dirty="0"/>
          </a:p>
        </p:txBody>
      </p:sp>
      <p:sp>
        <p:nvSpPr>
          <p:cNvPr id="4" name="Footer Placeholder 3">
            <a:extLst>
              <a:ext uri="{FF2B5EF4-FFF2-40B4-BE49-F238E27FC236}">
                <a16:creationId xmlns:a16="http://schemas.microsoft.com/office/drawing/2014/main" id="{681582C4-1F2F-41B9-B6FB-7721DDAD4ACB}"/>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rshp.scot</a:t>
            </a:r>
          </a:p>
        </p:txBody>
      </p:sp>
      <p:pic>
        <p:nvPicPr>
          <p:cNvPr id="5" name="Picture 4">
            <a:extLst>
              <a:ext uri="{FF2B5EF4-FFF2-40B4-BE49-F238E27FC236}">
                <a16:creationId xmlns:a16="http://schemas.microsoft.com/office/drawing/2014/main" id="{8A6A2850-75EC-4051-8BBC-822BA84EB2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47737" y="996532"/>
            <a:ext cx="4864936" cy="4864936"/>
          </a:xfrm>
          <a:prstGeom prst="rect">
            <a:avLst/>
          </a:prstGeom>
        </p:spPr>
      </p:pic>
    </p:spTree>
    <p:custDataLst>
      <p:tags r:id="rId1"/>
    </p:custDataLst>
    <p:extLst>
      <p:ext uri="{BB962C8B-B14F-4D97-AF65-F5344CB8AC3E}">
        <p14:creationId xmlns:p14="http://schemas.microsoft.com/office/powerpoint/2010/main" val="29468161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BC3C52-178D-4728-877A-90B1C7C2E23F}"/>
              </a:ext>
            </a:extLst>
          </p:cNvPr>
          <p:cNvSpPr>
            <a:spLocks noGrp="1"/>
          </p:cNvSpPr>
          <p:nvPr>
            <p:ph idx="1"/>
          </p:nvPr>
        </p:nvSpPr>
        <p:spPr>
          <a:xfrm>
            <a:off x="601580" y="1130968"/>
            <a:ext cx="6094123" cy="4146802"/>
          </a:xfrm>
        </p:spPr>
        <p:txBody>
          <a:bodyPr>
            <a:noAutofit/>
          </a:bodyPr>
          <a:lstStyle/>
          <a:p>
            <a:pPr marL="0" indent="0">
              <a:buNone/>
            </a:pPr>
            <a:r>
              <a:rPr lang="en-GB" b="1" dirty="0"/>
              <a:t>Who is responsible for contraception?</a:t>
            </a:r>
          </a:p>
          <a:p>
            <a:pPr marL="0" indent="0">
              <a:buNone/>
            </a:pPr>
            <a:endParaRPr lang="en-GB" sz="600" dirty="0"/>
          </a:p>
          <a:p>
            <a:pPr marL="0" indent="0">
              <a:buNone/>
            </a:pPr>
            <a:r>
              <a:rPr lang="en-GB" dirty="0"/>
              <a:t>“I think it’s both of your responsibility. I think it’s ok for girls to refuse having sex, and guys as well, if their partner doesn’t want to be protected. You have to share the responsibility and the result if it goes wrong (like getting pregnant) equally”.</a:t>
            </a:r>
          </a:p>
          <a:p>
            <a:pPr lvl="0"/>
            <a:endParaRPr lang="en-GB" sz="700" dirty="0"/>
          </a:p>
        </p:txBody>
      </p:sp>
      <p:sp>
        <p:nvSpPr>
          <p:cNvPr id="4" name="Footer Placeholder 3">
            <a:extLst>
              <a:ext uri="{FF2B5EF4-FFF2-40B4-BE49-F238E27FC236}">
                <a16:creationId xmlns:a16="http://schemas.microsoft.com/office/drawing/2014/main" id="{681582C4-1F2F-41B9-B6FB-7721DDAD4ACB}"/>
              </a:ext>
            </a:extLst>
          </p:cNvPr>
          <p:cNvSpPr>
            <a:spLocks noGrp="1"/>
          </p:cNvSpPr>
          <p:nvPr>
            <p:ph type="ftr" sz="quarter" idx="11"/>
          </p:nvPr>
        </p:nvSpPr>
        <p:spPr/>
        <p:txBody>
          <a:bodyPr/>
          <a:lstStyle/>
          <a:p>
            <a:r>
              <a:rPr lang="en-US"/>
              <a:t>rshp.scot</a:t>
            </a:r>
          </a:p>
        </p:txBody>
      </p:sp>
      <p:pic>
        <p:nvPicPr>
          <p:cNvPr id="5" name="Picture 4">
            <a:extLst>
              <a:ext uri="{FF2B5EF4-FFF2-40B4-BE49-F238E27FC236}">
                <a16:creationId xmlns:a16="http://schemas.microsoft.com/office/drawing/2014/main" id="{49701A00-CF17-4DD9-8550-AF393F43537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62537" y="926432"/>
            <a:ext cx="4780547" cy="4780547"/>
          </a:xfrm>
          <a:prstGeom prst="rect">
            <a:avLst/>
          </a:prstGeom>
        </p:spPr>
      </p:pic>
    </p:spTree>
    <p:extLst>
      <p:ext uri="{BB962C8B-B14F-4D97-AF65-F5344CB8AC3E}">
        <p14:creationId xmlns:p14="http://schemas.microsoft.com/office/powerpoint/2010/main" val="11146289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BC3C52-178D-4728-877A-90B1C7C2E23F}"/>
              </a:ext>
            </a:extLst>
          </p:cNvPr>
          <p:cNvSpPr>
            <a:spLocks noGrp="1"/>
          </p:cNvSpPr>
          <p:nvPr>
            <p:ph idx="1"/>
          </p:nvPr>
        </p:nvSpPr>
        <p:spPr>
          <a:xfrm>
            <a:off x="553453" y="1253330"/>
            <a:ext cx="6094123" cy="4351338"/>
          </a:xfrm>
        </p:spPr>
        <p:txBody>
          <a:bodyPr>
            <a:noAutofit/>
          </a:bodyPr>
          <a:lstStyle/>
          <a:p>
            <a:pPr marL="0" indent="0">
              <a:buNone/>
            </a:pPr>
            <a:r>
              <a:rPr lang="en-GB" b="1" dirty="0"/>
              <a:t>Who is responsible for contraception?</a:t>
            </a:r>
          </a:p>
          <a:p>
            <a:pPr marL="0" indent="0">
              <a:buNone/>
            </a:pPr>
            <a:endParaRPr lang="en-GB" sz="600" dirty="0"/>
          </a:p>
          <a:p>
            <a:pPr marL="0" indent="0">
              <a:buNone/>
            </a:pPr>
            <a:endParaRPr lang="en-GB" sz="700" dirty="0"/>
          </a:p>
          <a:p>
            <a:pPr marL="0" lvl="0" indent="0">
              <a:buNone/>
            </a:pPr>
            <a:r>
              <a:rPr lang="en-GB" dirty="0"/>
              <a:t>“The most important thing that helps make sure that young people plan and use contraception is talking about it together”. (Sexual Health Nurse)</a:t>
            </a:r>
          </a:p>
          <a:p>
            <a:pPr marL="0" indent="0">
              <a:buNone/>
            </a:pPr>
            <a:endParaRPr lang="en-GB" dirty="0"/>
          </a:p>
        </p:txBody>
      </p:sp>
      <p:sp>
        <p:nvSpPr>
          <p:cNvPr id="4" name="Footer Placeholder 3">
            <a:extLst>
              <a:ext uri="{FF2B5EF4-FFF2-40B4-BE49-F238E27FC236}">
                <a16:creationId xmlns:a16="http://schemas.microsoft.com/office/drawing/2014/main" id="{681582C4-1F2F-41B9-B6FB-7721DDAD4ACB}"/>
              </a:ext>
            </a:extLst>
          </p:cNvPr>
          <p:cNvSpPr>
            <a:spLocks noGrp="1"/>
          </p:cNvSpPr>
          <p:nvPr>
            <p:ph type="ftr" sz="quarter" idx="11"/>
          </p:nvPr>
        </p:nvSpPr>
        <p:spPr/>
        <p:txBody>
          <a:bodyPr/>
          <a:lstStyle/>
          <a:p>
            <a:r>
              <a:rPr lang="en-US"/>
              <a:t>rshp.scot</a:t>
            </a:r>
          </a:p>
        </p:txBody>
      </p:sp>
      <p:pic>
        <p:nvPicPr>
          <p:cNvPr id="5" name="Picture 4">
            <a:extLst>
              <a:ext uri="{FF2B5EF4-FFF2-40B4-BE49-F238E27FC236}">
                <a16:creationId xmlns:a16="http://schemas.microsoft.com/office/drawing/2014/main" id="{3550FE21-D948-405F-ACD4-4B4058C1AC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32664" y="1017906"/>
            <a:ext cx="4822187" cy="4822187"/>
          </a:xfrm>
          <a:prstGeom prst="rect">
            <a:avLst/>
          </a:prstGeom>
        </p:spPr>
      </p:pic>
    </p:spTree>
    <p:custDataLst>
      <p:tags r:id="rId1"/>
    </p:custDataLst>
    <p:extLst>
      <p:ext uri="{BB962C8B-B14F-4D97-AF65-F5344CB8AC3E}">
        <p14:creationId xmlns:p14="http://schemas.microsoft.com/office/powerpoint/2010/main" val="39998313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592AAA-B357-41BC-AFA7-46322E375B7B}"/>
              </a:ext>
            </a:extLst>
          </p:cNvPr>
          <p:cNvSpPr>
            <a:spLocks noGrp="1"/>
          </p:cNvSpPr>
          <p:nvPr>
            <p:ph idx="1"/>
          </p:nvPr>
        </p:nvSpPr>
        <p:spPr>
          <a:xfrm>
            <a:off x="6160770" y="1627933"/>
            <a:ext cx="4617477" cy="3785419"/>
          </a:xfrm>
        </p:spPr>
        <p:txBody>
          <a:bodyPr>
            <a:noAutofit/>
          </a:bodyPr>
          <a:lstStyle/>
          <a:p>
            <a:pPr marL="0" indent="0">
              <a:buNone/>
            </a:pPr>
            <a:r>
              <a:rPr lang="en-GB" b="1" dirty="0"/>
              <a:t>A few things to remember</a:t>
            </a:r>
            <a:endParaRPr lang="en-GB" dirty="0"/>
          </a:p>
          <a:p>
            <a:pPr marL="0" indent="0">
              <a:buNone/>
            </a:pPr>
            <a:r>
              <a:rPr lang="en-GB" dirty="0"/>
              <a:t>The only way to prevent a pregnancy is to not have penetrative sex, or plan and use contraception. </a:t>
            </a:r>
          </a:p>
          <a:p>
            <a:pPr marL="0" indent="0">
              <a:buNone/>
            </a:pPr>
            <a:endParaRPr lang="en-GB" dirty="0"/>
          </a:p>
        </p:txBody>
      </p:sp>
      <p:sp>
        <p:nvSpPr>
          <p:cNvPr id="4" name="Footer Placeholder 3">
            <a:extLst>
              <a:ext uri="{FF2B5EF4-FFF2-40B4-BE49-F238E27FC236}">
                <a16:creationId xmlns:a16="http://schemas.microsoft.com/office/drawing/2014/main" id="{02249678-7E30-4B41-AD8A-BDA972CE2B61}"/>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rshp.scot</a:t>
            </a:r>
          </a:p>
        </p:txBody>
      </p:sp>
      <p:pic>
        <p:nvPicPr>
          <p:cNvPr id="6" name="Picture 5">
            <a:extLst>
              <a:ext uri="{FF2B5EF4-FFF2-40B4-BE49-F238E27FC236}">
                <a16:creationId xmlns:a16="http://schemas.microsoft.com/office/drawing/2014/main" id="{764A9F01-8320-4579-8E24-43F90C813F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93564" y="0"/>
            <a:ext cx="3559104" cy="6858000"/>
          </a:xfrm>
          <a:prstGeom prst="rect">
            <a:avLst/>
          </a:prstGeom>
        </p:spPr>
      </p:pic>
    </p:spTree>
    <p:custDataLst>
      <p:tags r:id="rId1"/>
    </p:custDataLst>
    <p:extLst>
      <p:ext uri="{BB962C8B-B14F-4D97-AF65-F5344CB8AC3E}">
        <p14:creationId xmlns:p14="http://schemas.microsoft.com/office/powerpoint/2010/main" val="4850954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592AAA-B357-41BC-AFA7-46322E375B7B}"/>
              </a:ext>
            </a:extLst>
          </p:cNvPr>
          <p:cNvSpPr>
            <a:spLocks noGrp="1"/>
          </p:cNvSpPr>
          <p:nvPr>
            <p:ph idx="1"/>
          </p:nvPr>
        </p:nvSpPr>
        <p:spPr>
          <a:xfrm>
            <a:off x="5908720" y="1363238"/>
            <a:ext cx="5461724" cy="3785419"/>
          </a:xfrm>
        </p:spPr>
        <p:txBody>
          <a:bodyPr>
            <a:noAutofit/>
          </a:bodyPr>
          <a:lstStyle/>
          <a:p>
            <a:pPr marL="0" lvl="0" indent="0">
              <a:buNone/>
            </a:pPr>
            <a:r>
              <a:rPr lang="en-GB" dirty="0"/>
              <a:t>Young people have a right to information and to get contraception and condoms. </a:t>
            </a:r>
          </a:p>
          <a:p>
            <a:pPr marL="0" lvl="0" indent="0">
              <a:buNone/>
            </a:pPr>
            <a:r>
              <a:rPr lang="en-GB" dirty="0"/>
              <a:t>You can go to a sexual health clinic or visit your GP and talk about contraception before you start to have sex. </a:t>
            </a:r>
          </a:p>
          <a:p>
            <a:pPr marL="0" indent="0">
              <a:buNone/>
            </a:pPr>
            <a:endParaRPr lang="en-GB" dirty="0"/>
          </a:p>
        </p:txBody>
      </p:sp>
      <p:sp>
        <p:nvSpPr>
          <p:cNvPr id="4" name="Footer Placeholder 3">
            <a:extLst>
              <a:ext uri="{FF2B5EF4-FFF2-40B4-BE49-F238E27FC236}">
                <a16:creationId xmlns:a16="http://schemas.microsoft.com/office/drawing/2014/main" id="{02249678-7E30-4B41-AD8A-BDA972CE2B61}"/>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rshp.scot</a:t>
            </a:r>
          </a:p>
        </p:txBody>
      </p:sp>
      <p:pic>
        <p:nvPicPr>
          <p:cNvPr id="5" name="Picture 4">
            <a:extLst>
              <a:ext uri="{FF2B5EF4-FFF2-40B4-BE49-F238E27FC236}">
                <a16:creationId xmlns:a16="http://schemas.microsoft.com/office/drawing/2014/main" id="{A3DAF124-FB25-444E-923A-38A083109E5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78944" y="100430"/>
            <a:ext cx="3973354" cy="6255920"/>
          </a:xfrm>
          <a:prstGeom prst="rect">
            <a:avLst/>
          </a:prstGeom>
        </p:spPr>
      </p:pic>
    </p:spTree>
    <p:custDataLst>
      <p:tags r:id="rId1"/>
    </p:custDataLst>
    <p:extLst>
      <p:ext uri="{BB962C8B-B14F-4D97-AF65-F5344CB8AC3E}">
        <p14:creationId xmlns:p14="http://schemas.microsoft.com/office/powerpoint/2010/main" val="986762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694DBD-7A70-4449-97A4-F1F76EA6D1E9}"/>
              </a:ext>
            </a:extLst>
          </p:cNvPr>
          <p:cNvSpPr>
            <a:spLocks noGrp="1"/>
          </p:cNvSpPr>
          <p:nvPr>
            <p:ph idx="1"/>
          </p:nvPr>
        </p:nvSpPr>
        <p:spPr>
          <a:xfrm>
            <a:off x="962809" y="1750509"/>
            <a:ext cx="5127029" cy="3785419"/>
          </a:xfrm>
        </p:spPr>
        <p:txBody>
          <a:bodyPr>
            <a:normAutofit/>
          </a:bodyPr>
          <a:lstStyle/>
          <a:p>
            <a:pPr marL="0" indent="0">
              <a:buNone/>
            </a:pPr>
            <a:r>
              <a:rPr lang="en-GB" b="1" dirty="0"/>
              <a:t>How many different types of contraception have you heard of? </a:t>
            </a:r>
            <a:endParaRPr lang="en-GB" b="1" strike="sngStrike" dirty="0"/>
          </a:p>
          <a:p>
            <a:pPr marL="0" indent="0">
              <a:buNone/>
            </a:pPr>
            <a:endParaRPr lang="en-GB" b="1" dirty="0"/>
          </a:p>
          <a:p>
            <a:pPr marL="0" indent="0">
              <a:buNone/>
            </a:pPr>
            <a:r>
              <a:rPr lang="en-GB" b="1" dirty="0"/>
              <a:t>Do you have any questions about contraception? </a:t>
            </a:r>
          </a:p>
        </p:txBody>
      </p:sp>
      <p:pic>
        <p:nvPicPr>
          <p:cNvPr id="6" name="Picture 5" descr="A close up of a logo&#10;&#10;Description automatically generated">
            <a:extLst>
              <a:ext uri="{FF2B5EF4-FFF2-40B4-BE49-F238E27FC236}">
                <a16:creationId xmlns:a16="http://schemas.microsoft.com/office/drawing/2014/main" id="{1E50EBEA-CBA4-4F55-B28A-3B62751C972A}"/>
              </a:ext>
            </a:extLst>
          </p:cNvPr>
          <p:cNvPicPr/>
          <p:nvPr/>
        </p:nvPicPr>
        <p:blipFill rotWithShape="1">
          <a:blip r:embed="rId2" cstate="screen">
            <a:extLst>
              <a:ext uri="{28A0092B-C50C-407E-A947-70E740481C1C}">
                <a14:useLocalDpi xmlns:a14="http://schemas.microsoft.com/office/drawing/2010/main"/>
              </a:ext>
            </a:extLst>
          </a:blip>
          <a:srcRect/>
          <a:stretch/>
        </p:blipFill>
        <p:spPr>
          <a:xfrm>
            <a:off x="6090613" y="640082"/>
            <a:ext cx="5461724" cy="5577837"/>
          </a:xfrm>
          <a:prstGeom prst="rect">
            <a:avLst/>
          </a:prstGeom>
          <a:effectLst/>
        </p:spPr>
      </p:pic>
      <p:sp>
        <p:nvSpPr>
          <p:cNvPr id="4" name="Footer Placeholder 3">
            <a:extLst>
              <a:ext uri="{FF2B5EF4-FFF2-40B4-BE49-F238E27FC236}">
                <a16:creationId xmlns:a16="http://schemas.microsoft.com/office/drawing/2014/main" id="{A97163CE-E149-46F6-976F-4F5BCEBCC344}"/>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rshp.scot</a:t>
            </a:r>
          </a:p>
        </p:txBody>
      </p:sp>
    </p:spTree>
    <p:extLst>
      <p:ext uri="{BB962C8B-B14F-4D97-AF65-F5344CB8AC3E}">
        <p14:creationId xmlns:p14="http://schemas.microsoft.com/office/powerpoint/2010/main" val="25780326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2249678-7E30-4B41-AD8A-BDA972CE2B61}"/>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rshp.scot</a:t>
            </a:r>
          </a:p>
        </p:txBody>
      </p:sp>
      <p:sp>
        <p:nvSpPr>
          <p:cNvPr id="7" name="Content Placeholder 2">
            <a:extLst>
              <a:ext uri="{FF2B5EF4-FFF2-40B4-BE49-F238E27FC236}">
                <a16:creationId xmlns:a16="http://schemas.microsoft.com/office/drawing/2014/main" id="{5AA08526-8061-4781-9B0F-08E31A7706C8}"/>
              </a:ext>
            </a:extLst>
          </p:cNvPr>
          <p:cNvSpPr txBox="1">
            <a:spLocks/>
          </p:cNvSpPr>
          <p:nvPr/>
        </p:nvSpPr>
        <p:spPr>
          <a:xfrm>
            <a:off x="5554494" y="906464"/>
            <a:ext cx="5493823" cy="34994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dirty="0"/>
              <a:t>Talking about contraception and/or condoms with your partner is important. </a:t>
            </a:r>
          </a:p>
          <a:p>
            <a:pPr marL="0" indent="0">
              <a:buNone/>
            </a:pPr>
            <a:r>
              <a:rPr lang="en-GB" dirty="0"/>
              <a:t>It’s important to discuss what contraception you will use before you have sex, and not make assumptions about whose responsibility it is. </a:t>
            </a:r>
          </a:p>
          <a:p>
            <a:pPr marL="0" indent="0">
              <a:buNone/>
            </a:pPr>
            <a:r>
              <a:rPr lang="en-GB" dirty="0"/>
              <a:t>Both women and men can share responsibility for making good choices about contraception. </a:t>
            </a:r>
          </a:p>
          <a:p>
            <a:pPr marL="0" indent="0">
              <a:buFont typeface="Arial"/>
              <a:buNone/>
            </a:pPr>
            <a:endParaRPr lang="en-GB" dirty="0"/>
          </a:p>
        </p:txBody>
      </p:sp>
      <p:pic>
        <p:nvPicPr>
          <p:cNvPr id="3" name="Picture 2" descr="A picture containing clipart&#10;&#10;Description automatically generated">
            <a:extLst>
              <a:ext uri="{FF2B5EF4-FFF2-40B4-BE49-F238E27FC236}">
                <a16:creationId xmlns:a16="http://schemas.microsoft.com/office/drawing/2014/main" id="{E7D7E7A0-7D6C-4DEE-B8EC-E22A4C8991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51092" y="0"/>
            <a:ext cx="4009787" cy="6858000"/>
          </a:xfrm>
          <a:prstGeom prst="rect">
            <a:avLst/>
          </a:prstGeom>
        </p:spPr>
      </p:pic>
    </p:spTree>
    <p:custDataLst>
      <p:tags r:id="rId1"/>
    </p:custDataLst>
    <p:extLst>
      <p:ext uri="{BB962C8B-B14F-4D97-AF65-F5344CB8AC3E}">
        <p14:creationId xmlns:p14="http://schemas.microsoft.com/office/powerpoint/2010/main" val="39708436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2249678-7E30-4B41-AD8A-BDA972CE2B61}"/>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rshp.scot</a:t>
            </a:r>
          </a:p>
        </p:txBody>
      </p:sp>
      <p:sp>
        <p:nvSpPr>
          <p:cNvPr id="7" name="Content Placeholder 2">
            <a:extLst>
              <a:ext uri="{FF2B5EF4-FFF2-40B4-BE49-F238E27FC236}">
                <a16:creationId xmlns:a16="http://schemas.microsoft.com/office/drawing/2014/main" id="{5AA08526-8061-4781-9B0F-08E31A7706C8}"/>
              </a:ext>
            </a:extLst>
          </p:cNvPr>
          <p:cNvSpPr txBox="1">
            <a:spLocks/>
          </p:cNvSpPr>
          <p:nvPr/>
        </p:nvSpPr>
        <p:spPr>
          <a:xfrm>
            <a:off x="6204704" y="2382764"/>
            <a:ext cx="4695907" cy="34994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dirty="0"/>
              <a:t>Contraception won’t protect you against STIs - you should use condoms as well. </a:t>
            </a:r>
          </a:p>
          <a:p>
            <a:pPr marL="0" indent="0">
              <a:buFont typeface="Arial"/>
              <a:buNone/>
            </a:pPr>
            <a:endParaRPr lang="en-GB" dirty="0"/>
          </a:p>
        </p:txBody>
      </p:sp>
      <p:pic>
        <p:nvPicPr>
          <p:cNvPr id="3" name="Picture 2">
            <a:extLst>
              <a:ext uri="{FF2B5EF4-FFF2-40B4-BE49-F238E27FC236}">
                <a16:creationId xmlns:a16="http://schemas.microsoft.com/office/drawing/2014/main" id="{111543CF-C282-4C01-B6BC-8F681C99271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16887" y="0"/>
            <a:ext cx="3426857" cy="6858000"/>
          </a:xfrm>
          <a:prstGeom prst="rect">
            <a:avLst/>
          </a:prstGeom>
        </p:spPr>
      </p:pic>
    </p:spTree>
    <p:custDataLst>
      <p:tags r:id="rId1"/>
    </p:custDataLst>
    <p:extLst>
      <p:ext uri="{BB962C8B-B14F-4D97-AF65-F5344CB8AC3E}">
        <p14:creationId xmlns:p14="http://schemas.microsoft.com/office/powerpoint/2010/main" val="9766250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592AAA-B357-41BC-AFA7-46322E375B7B}"/>
              </a:ext>
            </a:extLst>
          </p:cNvPr>
          <p:cNvSpPr>
            <a:spLocks noGrp="1"/>
          </p:cNvSpPr>
          <p:nvPr>
            <p:ph idx="1"/>
          </p:nvPr>
        </p:nvSpPr>
        <p:spPr>
          <a:xfrm>
            <a:off x="6370598" y="2012964"/>
            <a:ext cx="4984754" cy="3785419"/>
          </a:xfrm>
        </p:spPr>
        <p:txBody>
          <a:bodyPr>
            <a:noAutofit/>
          </a:bodyPr>
          <a:lstStyle/>
          <a:p>
            <a:pPr marL="0" indent="0">
              <a:buNone/>
            </a:pPr>
            <a:r>
              <a:rPr lang="en-GB" dirty="0"/>
              <a:t>If you have these discussions beforehand, then the experience of sex will be more relaxed, safe and enjoyable. </a:t>
            </a:r>
          </a:p>
          <a:p>
            <a:pPr marL="0" indent="0">
              <a:buNone/>
            </a:pPr>
            <a:endParaRPr lang="en-GB" dirty="0"/>
          </a:p>
        </p:txBody>
      </p:sp>
      <p:sp>
        <p:nvSpPr>
          <p:cNvPr id="4" name="Footer Placeholder 3">
            <a:extLst>
              <a:ext uri="{FF2B5EF4-FFF2-40B4-BE49-F238E27FC236}">
                <a16:creationId xmlns:a16="http://schemas.microsoft.com/office/drawing/2014/main" id="{02249678-7E30-4B41-AD8A-BDA972CE2B61}"/>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rshp.scot</a:t>
            </a:r>
          </a:p>
        </p:txBody>
      </p:sp>
      <p:pic>
        <p:nvPicPr>
          <p:cNvPr id="6" name="Picture 5">
            <a:extLst>
              <a:ext uri="{FF2B5EF4-FFF2-40B4-BE49-F238E27FC236}">
                <a16:creationId xmlns:a16="http://schemas.microsoft.com/office/drawing/2014/main" id="{4C2D3C73-AD58-4CF4-83D9-5245F3251D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64093" y="0"/>
            <a:ext cx="3836194" cy="6858000"/>
          </a:xfrm>
          <a:prstGeom prst="rect">
            <a:avLst/>
          </a:prstGeom>
        </p:spPr>
      </p:pic>
    </p:spTree>
    <p:custDataLst>
      <p:tags r:id="rId1"/>
    </p:custDataLst>
    <p:extLst>
      <p:ext uri="{BB962C8B-B14F-4D97-AF65-F5344CB8AC3E}">
        <p14:creationId xmlns:p14="http://schemas.microsoft.com/office/powerpoint/2010/main" val="14111565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592AAA-B357-41BC-AFA7-46322E375B7B}"/>
              </a:ext>
            </a:extLst>
          </p:cNvPr>
          <p:cNvSpPr>
            <a:spLocks noGrp="1"/>
          </p:cNvSpPr>
          <p:nvPr>
            <p:ph idx="1"/>
          </p:nvPr>
        </p:nvSpPr>
        <p:spPr>
          <a:xfrm>
            <a:off x="838200" y="1423018"/>
            <a:ext cx="3797807" cy="4351338"/>
          </a:xfrm>
        </p:spPr>
        <p:txBody>
          <a:bodyPr>
            <a:normAutofit/>
          </a:bodyPr>
          <a:lstStyle/>
          <a:p>
            <a:pPr marL="0" lvl="0" indent="0">
              <a:buNone/>
            </a:pPr>
            <a:r>
              <a:rPr lang="en-GB" sz="2400" b="1" dirty="0"/>
              <a:t>Remember the importance of consent. </a:t>
            </a:r>
          </a:p>
          <a:p>
            <a:pPr marL="0" lvl="0" indent="0">
              <a:buNone/>
            </a:pPr>
            <a:r>
              <a:rPr lang="en-GB" sz="2400" dirty="0"/>
              <a:t>Just because someone has sorted contraception or got condoms, it doesn’t mean they want to have sex.</a:t>
            </a:r>
          </a:p>
          <a:p>
            <a:pPr marL="0" lvl="0" indent="0">
              <a:buNone/>
            </a:pPr>
            <a:r>
              <a:rPr lang="en-GB" sz="2400" dirty="0"/>
              <a:t> It just means they are planning ahead. </a:t>
            </a:r>
          </a:p>
          <a:p>
            <a:pPr marL="0" lvl="0" indent="0">
              <a:buNone/>
            </a:pPr>
            <a:r>
              <a:rPr lang="en-GB" sz="2400" dirty="0"/>
              <a:t>You still need to talk and pay attention when it comes to consent. </a:t>
            </a:r>
          </a:p>
          <a:p>
            <a:pPr marL="0" indent="0">
              <a:buNone/>
            </a:pPr>
            <a:endParaRPr lang="en-GB" sz="2400" dirty="0"/>
          </a:p>
        </p:txBody>
      </p:sp>
      <p:pic>
        <p:nvPicPr>
          <p:cNvPr id="5" name="Picture 4" descr="A football player posing for the camera&#10;&#10;Description automatically generated">
            <a:extLst>
              <a:ext uri="{FF2B5EF4-FFF2-40B4-BE49-F238E27FC236}">
                <a16:creationId xmlns:a16="http://schemas.microsoft.com/office/drawing/2014/main" id="{D26C9102-B6A5-4C53-BD17-115C4CD86CB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20640" y="1423018"/>
            <a:ext cx="6233160" cy="4272681"/>
          </a:xfrm>
          <a:prstGeom prst="rect">
            <a:avLst/>
          </a:prstGeom>
        </p:spPr>
      </p:pic>
      <p:sp>
        <p:nvSpPr>
          <p:cNvPr id="4" name="Footer Placeholder 3">
            <a:extLst>
              <a:ext uri="{FF2B5EF4-FFF2-40B4-BE49-F238E27FC236}">
                <a16:creationId xmlns:a16="http://schemas.microsoft.com/office/drawing/2014/main" id="{02249678-7E30-4B41-AD8A-BDA972CE2B61}"/>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rshp.scot</a:t>
            </a:r>
          </a:p>
        </p:txBody>
      </p:sp>
    </p:spTree>
    <p:custDataLst>
      <p:tags r:id="rId1"/>
    </p:custDataLst>
    <p:extLst>
      <p:ext uri="{BB962C8B-B14F-4D97-AF65-F5344CB8AC3E}">
        <p14:creationId xmlns:p14="http://schemas.microsoft.com/office/powerpoint/2010/main" val="14733560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err="1"/>
              <a:t>rshp.scot</a:t>
            </a:r>
            <a:endParaRPr lang="en-US" dirty="0"/>
          </a:p>
        </p:txBody>
      </p:sp>
      <p:sp>
        <p:nvSpPr>
          <p:cNvPr id="2" name="Rectangle 1">
            <a:extLst>
              <a:ext uri="{FF2B5EF4-FFF2-40B4-BE49-F238E27FC236}">
                <a16:creationId xmlns:a16="http://schemas.microsoft.com/office/drawing/2014/main" id="{7C5354A6-F625-4F4D-9E78-09C6B876B0DE}"/>
              </a:ext>
            </a:extLst>
          </p:cNvPr>
          <p:cNvSpPr/>
          <p:nvPr/>
        </p:nvSpPr>
        <p:spPr>
          <a:xfrm>
            <a:off x="3411962" y="1432563"/>
            <a:ext cx="4959878" cy="3046988"/>
          </a:xfrm>
          <a:prstGeom prst="rect">
            <a:avLst/>
          </a:prstGeom>
        </p:spPr>
        <p:txBody>
          <a:bodyPr wrap="square">
            <a:spAutoFit/>
          </a:bodyPr>
          <a:lstStyle/>
          <a:p>
            <a:r>
              <a:rPr lang="en-GB" sz="3200" b="1" dirty="0"/>
              <a:t>Our local sexual health services, clinics and pharmacies:</a:t>
            </a:r>
            <a:endParaRPr lang="en-US" sz="3200" dirty="0"/>
          </a:p>
          <a:p>
            <a:pPr lvl="0"/>
            <a:r>
              <a:rPr lang="en-GB" sz="3200" dirty="0">
                <a:solidFill>
                  <a:srgbClr val="FF0000"/>
                </a:solidFill>
              </a:rPr>
              <a:t>(Insert information from your locality here)</a:t>
            </a:r>
            <a:endParaRPr lang="en-US" sz="3200" dirty="0">
              <a:solidFill>
                <a:srgbClr val="FF0000"/>
              </a:solidFill>
            </a:endParaRPr>
          </a:p>
          <a:p>
            <a:r>
              <a:rPr lang="en-GB" sz="3200" b="1" dirty="0"/>
              <a:t> </a:t>
            </a:r>
            <a:endParaRPr lang="en-US" sz="3200" dirty="0"/>
          </a:p>
        </p:txBody>
      </p:sp>
      <p:pic>
        <p:nvPicPr>
          <p:cNvPr id="5" name="Picture 4" descr="A close up of a logo&#10;&#10;Description automatically generated">
            <a:extLst>
              <a:ext uri="{FF2B5EF4-FFF2-40B4-BE49-F238E27FC236}">
                <a16:creationId xmlns:a16="http://schemas.microsoft.com/office/drawing/2014/main" id="{80ED4161-8729-4B46-88EE-B0CB1E9F50D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583314" y="1632350"/>
            <a:ext cx="2983560" cy="3046988"/>
          </a:xfrm>
          <a:prstGeom prst="rect">
            <a:avLst/>
          </a:prstGeom>
          <a:effectLst/>
        </p:spPr>
      </p:pic>
      <p:pic>
        <p:nvPicPr>
          <p:cNvPr id="6" name="Picture 5" descr="A close up of a toy&#10;&#10;Description automatically generated">
            <a:extLst>
              <a:ext uri="{FF2B5EF4-FFF2-40B4-BE49-F238E27FC236}">
                <a16:creationId xmlns:a16="http://schemas.microsoft.com/office/drawing/2014/main" id="{086DAAFE-87C4-4E4E-8DA8-96C0A11D10C6}"/>
              </a:ext>
            </a:extLst>
          </p:cNvPr>
          <p:cNvPicPr/>
          <p:nvPr/>
        </p:nvPicPr>
        <p:blipFill rotWithShape="1">
          <a:blip r:embed="rId4" cstate="screen">
            <a:extLst>
              <a:ext uri="{28A0092B-C50C-407E-A947-70E740481C1C}">
                <a14:useLocalDpi xmlns:a14="http://schemas.microsoft.com/office/drawing/2010/main"/>
              </a:ext>
            </a:extLst>
          </a:blip>
          <a:srcRect/>
          <a:stretch/>
        </p:blipFill>
        <p:spPr>
          <a:xfrm>
            <a:off x="269868" y="1432563"/>
            <a:ext cx="3092234" cy="3593300"/>
          </a:xfrm>
          <a:prstGeom prst="rect">
            <a:avLst/>
          </a:prstGeom>
          <a:effectLst/>
        </p:spPr>
      </p:pic>
    </p:spTree>
    <p:custDataLst>
      <p:tags r:id="rId1"/>
    </p:custDataLst>
    <p:extLst>
      <p:ext uri="{BB962C8B-B14F-4D97-AF65-F5344CB8AC3E}">
        <p14:creationId xmlns:p14="http://schemas.microsoft.com/office/powerpoint/2010/main" val="32687166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694DBD-7A70-4449-97A4-F1F76EA6D1E9}"/>
              </a:ext>
            </a:extLst>
          </p:cNvPr>
          <p:cNvSpPr>
            <a:spLocks noGrp="1"/>
          </p:cNvSpPr>
          <p:nvPr>
            <p:ph idx="1"/>
          </p:nvPr>
        </p:nvSpPr>
        <p:spPr>
          <a:xfrm>
            <a:off x="1686560" y="1014640"/>
            <a:ext cx="4592320" cy="3788830"/>
          </a:xfrm>
        </p:spPr>
        <p:txBody>
          <a:bodyPr anchor="ctr">
            <a:normAutofit/>
          </a:bodyPr>
          <a:lstStyle/>
          <a:p>
            <a:pPr marL="0" indent="0">
              <a:buNone/>
            </a:pPr>
            <a:r>
              <a:rPr lang="en-GB" sz="3200" b="1" dirty="0">
                <a:solidFill>
                  <a:srgbClr val="000000"/>
                </a:solidFill>
              </a:rPr>
              <a:t>Let’s look back and review: What questions did you have about contraception?</a:t>
            </a:r>
            <a:r>
              <a:rPr lang="en-GB" sz="3200" b="1" dirty="0"/>
              <a:t> Did you get an answer?</a:t>
            </a:r>
          </a:p>
        </p:txBody>
      </p:sp>
      <p:sp>
        <p:nvSpPr>
          <p:cNvPr id="4" name="Footer Placeholder 3">
            <a:extLst>
              <a:ext uri="{FF2B5EF4-FFF2-40B4-BE49-F238E27FC236}">
                <a16:creationId xmlns:a16="http://schemas.microsoft.com/office/drawing/2014/main" id="{A97163CE-E149-46F6-976F-4F5BCEBCC344}"/>
              </a:ext>
            </a:extLst>
          </p:cNvPr>
          <p:cNvSpPr>
            <a:spLocks noGrp="1"/>
          </p:cNvSpPr>
          <p:nvPr>
            <p:ph type="ftr" sz="quarter" idx="11"/>
          </p:nvPr>
        </p:nvSpPr>
        <p:spPr>
          <a:xfrm>
            <a:off x="805661" y="6223702"/>
            <a:ext cx="6584750" cy="314067"/>
          </a:xfrm>
        </p:spPr>
        <p:txBody>
          <a:bodyPr>
            <a:normAutofit/>
          </a:bodyPr>
          <a:lstStyle/>
          <a:p>
            <a:pPr algn="l">
              <a:spcAft>
                <a:spcPts val="600"/>
              </a:spcAft>
            </a:pPr>
            <a:r>
              <a:rPr lang="en-US" sz="1100">
                <a:solidFill>
                  <a:srgbClr val="898989"/>
                </a:solidFill>
              </a:rPr>
              <a:t>rshp.scot</a:t>
            </a:r>
          </a:p>
        </p:txBody>
      </p:sp>
      <p:pic>
        <p:nvPicPr>
          <p:cNvPr id="6" name="Picture 5" descr="A close up of a logo&#10;&#10;Description automatically generated">
            <a:extLst>
              <a:ext uri="{FF2B5EF4-FFF2-40B4-BE49-F238E27FC236}">
                <a16:creationId xmlns:a16="http://schemas.microsoft.com/office/drawing/2014/main" id="{11E66214-18F1-4226-A36C-D4957EB69EF8}"/>
              </a:ext>
            </a:extLst>
          </p:cNvPr>
          <p:cNvPicPr/>
          <p:nvPr/>
        </p:nvPicPr>
        <p:blipFill rotWithShape="1">
          <a:blip r:embed="rId4" cstate="screen">
            <a:extLst>
              <a:ext uri="{28A0092B-C50C-407E-A947-70E740481C1C}">
                <a14:useLocalDpi xmlns:a14="http://schemas.microsoft.com/office/drawing/2010/main"/>
              </a:ext>
            </a:extLst>
          </a:blip>
          <a:srcRect/>
          <a:stretch/>
        </p:blipFill>
        <p:spPr>
          <a:xfrm>
            <a:off x="5928474" y="640397"/>
            <a:ext cx="5461635" cy="5577205"/>
          </a:xfrm>
          <a:prstGeom prst="rect">
            <a:avLst/>
          </a:prstGeom>
          <a:effectLst/>
        </p:spPr>
      </p:pic>
    </p:spTree>
    <p:custDataLst>
      <p:tags r:id="rId1"/>
    </p:custDataLst>
    <p:extLst>
      <p:ext uri="{BB962C8B-B14F-4D97-AF65-F5344CB8AC3E}">
        <p14:creationId xmlns:p14="http://schemas.microsoft.com/office/powerpoint/2010/main" val="379330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3C210E6-A35A-4F68-8D60-801A019C75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p:nvPr/>
        </p:nvPicPr>
        <p:blipFill rotWithShape="1">
          <a:blip r:embed="rId3" cstate="screen">
            <a:extLst>
              <a:ext uri="{28A0092B-C50C-407E-A947-70E740481C1C}">
                <a14:useLocalDpi xmlns:a14="http://schemas.microsoft.com/office/drawing/2010/main"/>
              </a:ext>
            </a:extLst>
          </a:blip>
          <a:srcRect/>
          <a:stretch/>
        </p:blipFill>
        <p:spPr bwMode="auto">
          <a:xfrm>
            <a:off x="3136389" y="10"/>
            <a:ext cx="4979304"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a:noFill/>
        </p:spPr>
      </p:pic>
      <p:pic>
        <p:nvPicPr>
          <p:cNvPr id="8" name="Picture 7" descr="A picture containing person&#10;&#10;Description automatically generated">
            <a:extLst>
              <a:ext uri="{FF2B5EF4-FFF2-40B4-BE49-F238E27FC236}">
                <a16:creationId xmlns:a16="http://schemas.microsoft.com/office/drawing/2014/main" id="{EE978A2F-C6F6-462B-A6FB-6373FC5CC9CC}"/>
              </a:ext>
            </a:extLst>
          </p:cNvPr>
          <p:cNvPicPr/>
          <p:nvPr/>
        </p:nvPicPr>
        <p:blipFill rotWithShape="1">
          <a:blip r:embed="rId4" cstate="screen">
            <a:extLst>
              <a:ext uri="{28A0092B-C50C-407E-A947-70E740481C1C}">
                <a14:useLocalDpi xmlns:a14="http://schemas.microsoft.com/office/drawing/2010/main"/>
              </a:ext>
            </a:extLst>
          </a:blip>
          <a:srcRect/>
          <a:stretch/>
        </p:blipFill>
        <p:spPr>
          <a:xfrm>
            <a:off x="7381690" y="3456433"/>
            <a:ext cx="4810310" cy="3401568"/>
          </a:xfrm>
          <a:custGeom>
            <a:avLst/>
            <a:gdLst/>
            <a:ahLst/>
            <a:cxnLst/>
            <a:rect l="l" t="t" r="r" b="b"/>
            <a:pathLst>
              <a:path w="4810310" h="3401568">
                <a:moveTo>
                  <a:pt x="781270" y="0"/>
                </a:moveTo>
                <a:lnTo>
                  <a:pt x="4810310" y="0"/>
                </a:lnTo>
                <a:lnTo>
                  <a:pt x="4810310" y="3401568"/>
                </a:lnTo>
                <a:lnTo>
                  <a:pt x="0" y="3401568"/>
                </a:lnTo>
                <a:lnTo>
                  <a:pt x="1963" y="3397912"/>
                </a:lnTo>
                <a:cubicBezTo>
                  <a:pt x="454182" y="2512619"/>
                  <a:pt x="736170" y="1430108"/>
                  <a:pt x="776876" y="254399"/>
                </a:cubicBezTo>
                <a:close/>
              </a:path>
            </a:pathLst>
          </a:custGeom>
        </p:spPr>
      </p:pic>
      <p:pic>
        <p:nvPicPr>
          <p:cNvPr id="5" name="Picture 4">
            <a:extLst>
              <a:ext uri="{FF2B5EF4-FFF2-40B4-BE49-F238E27FC236}">
                <a16:creationId xmlns:a16="http://schemas.microsoft.com/office/drawing/2014/main" id="{7812F806-142A-49E3-831C-4B0E20B1DE2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189428" y="3456432"/>
            <a:ext cx="492547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p:spPr>
      </p:pic>
      <p:sp useBgFill="1">
        <p:nvSpPr>
          <p:cNvPr id="15" name="Freeform: Shape 14">
            <a:extLst>
              <a:ext uri="{FF2B5EF4-FFF2-40B4-BE49-F238E27FC236}">
                <a16:creationId xmlns:a16="http://schemas.microsoft.com/office/drawing/2014/main" id="{AC0D06B0-F19C-459E-B221-A34B506FB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6">
            <a:extLst>
              <a:ext uri="{FF2B5EF4-FFF2-40B4-BE49-F238E27FC236}">
                <a16:creationId xmlns:a16="http://schemas.microsoft.com/office/drawing/2014/main" id="{345B26DA-1C6B-4C66-81C9-9C1877FC2D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98DE6C44-43F8-4DE4-AB81-66853FFEA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05840"/>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2409529B-9B56-4F10-BE4D-F934DB89E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128016" y="2258568"/>
            <a:ext cx="3127248" cy="3922776"/>
          </a:xfrm>
        </p:spPr>
        <p:txBody>
          <a:bodyPr>
            <a:normAutofit/>
          </a:bodyPr>
          <a:lstStyle/>
          <a:p>
            <a:pPr>
              <a:buNone/>
            </a:pPr>
            <a:r>
              <a:rPr lang="en-GB" sz="2400" dirty="0"/>
              <a:t>	</a:t>
            </a:r>
            <a:r>
              <a:rPr lang="en-GB" sz="2400" b="1" dirty="0"/>
              <a:t>Contraception that a woman can use</a:t>
            </a:r>
            <a:endParaRPr lang="en-GB" sz="2400" dirty="0"/>
          </a:p>
          <a:p>
            <a:pPr>
              <a:buNone/>
            </a:pPr>
            <a:r>
              <a:rPr lang="en-GB" sz="2400" dirty="0"/>
              <a:t>	These are the most commonly used contraceptives for women:</a:t>
            </a:r>
          </a:p>
          <a:p>
            <a:pPr lvl="1"/>
            <a:r>
              <a:rPr lang="en-GB" dirty="0"/>
              <a:t>Contraceptive Pill</a:t>
            </a:r>
          </a:p>
          <a:p>
            <a:pPr lvl="1"/>
            <a:r>
              <a:rPr lang="en-GB" dirty="0"/>
              <a:t>Patch</a:t>
            </a:r>
          </a:p>
          <a:p>
            <a:pPr lvl="1"/>
            <a:r>
              <a:rPr lang="en-GB" dirty="0"/>
              <a:t>Implant (rod)</a:t>
            </a:r>
          </a:p>
          <a:p>
            <a:pPr lvl="1"/>
            <a:r>
              <a:rPr lang="en-GB" dirty="0"/>
              <a:t>Injection (jag)</a:t>
            </a:r>
          </a:p>
          <a:p>
            <a:endParaRPr lang="en-GB" sz="2400" dirty="0"/>
          </a:p>
        </p:txBody>
      </p:sp>
      <p:pic>
        <p:nvPicPr>
          <p:cNvPr id="6" name="Picture 5" descr="The world's first contraceptive patch, made by Ortho-McNeil Pharmaceuticals, a subsidiary of Johnson &amp; Johnson, is shown in this undated photo. Women who use the Ortho Evra birth-control patch face twice the risk of developing blood clots than those who take the pill, the patch's manufacturer said, citing recent company-funded research, Feb. 16, 2006. (AP "/>
          <p:cNvPicPr/>
          <p:nvPr/>
        </p:nvPicPr>
        <p:blipFill rotWithShape="1">
          <a:blip r:embed="rId6" cstate="screen">
            <a:extLst>
              <a:ext uri="{28A0092B-C50C-407E-A947-70E740481C1C}">
                <a14:useLocalDpi xmlns:a14="http://schemas.microsoft.com/office/drawing/2010/main"/>
              </a:ext>
            </a:extLst>
          </a:blip>
          <a:srcRect r="-1" b="-1"/>
          <a:stretch/>
        </p:blipFill>
        <p:spPr bwMode="auto">
          <a:xfrm>
            <a:off x="7404372" y="10"/>
            <a:ext cx="4787628" cy="3401558"/>
          </a:xfrm>
          <a:custGeom>
            <a:avLst/>
            <a:gdLst/>
            <a:ahLst/>
            <a:cxnLst/>
            <a:rect l="l" t="t" r="r" b="b"/>
            <a:pathLst>
              <a:path w="4787628" h="3401568">
                <a:moveTo>
                  <a:pt x="0" y="0"/>
                </a:moveTo>
                <a:lnTo>
                  <a:pt x="4787628" y="0"/>
                </a:lnTo>
                <a:lnTo>
                  <a:pt x="4787628" y="3401568"/>
                </a:lnTo>
                <a:lnTo>
                  <a:pt x="762748" y="3401568"/>
                </a:lnTo>
                <a:lnTo>
                  <a:pt x="751436" y="2963954"/>
                </a:lnTo>
                <a:cubicBezTo>
                  <a:pt x="698408" y="1942163"/>
                  <a:pt x="463174" y="995044"/>
                  <a:pt x="93264" y="192283"/>
                </a:cubicBezTo>
                <a:close/>
              </a:path>
            </a:pathLst>
          </a:custGeom>
          <a:noFill/>
        </p:spPr>
      </p:pic>
      <p:sp>
        <p:nvSpPr>
          <p:cNvPr id="4" name="Footer Placeholder 3"/>
          <p:cNvSpPr>
            <a:spLocks noGrp="1"/>
          </p:cNvSpPr>
          <p:nvPr>
            <p:ph type="ftr" sz="quarter" idx="11"/>
          </p:nvPr>
        </p:nvSpPr>
        <p:spPr>
          <a:xfrm>
            <a:off x="3496339" y="6356350"/>
            <a:ext cx="3792280" cy="365125"/>
          </a:xfrm>
        </p:spPr>
        <p:txBody>
          <a:bodyPr>
            <a:normAutofit/>
          </a:bodyPr>
          <a:lstStyle/>
          <a:p>
            <a:pPr>
              <a:spcAft>
                <a:spcPts val="600"/>
              </a:spcAft>
            </a:pPr>
            <a:r>
              <a:rPr lang="en-US">
                <a:solidFill>
                  <a:schemeClr val="bg1"/>
                </a:solidFill>
              </a:rPr>
              <a:t>rshp.scot</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0E4C519-FBE9-4ABE-A8F9-C2CBE3269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812F806-142A-49E3-831C-4B0E20B1DE2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3245637" y="-1"/>
            <a:ext cx="8946363" cy="6858000"/>
          </a:xfrm>
          <a:custGeom>
            <a:avLst/>
            <a:gdLst/>
            <a:ahLst/>
            <a:cxnLst/>
            <a:rect l="l" t="t" r="r" b="b"/>
            <a:pathLst>
              <a:path w="8946363" h="6858000">
                <a:moveTo>
                  <a:pt x="0" y="0"/>
                </a:moveTo>
                <a:lnTo>
                  <a:pt x="8946363" y="0"/>
                </a:lnTo>
                <a:lnTo>
                  <a:pt x="8946363" y="6858000"/>
                </a:lnTo>
                <a:lnTo>
                  <a:pt x="1" y="6858000"/>
                </a:lnTo>
                <a:lnTo>
                  <a:pt x="60040" y="6788731"/>
                </a:lnTo>
                <a:cubicBezTo>
                  <a:pt x="770566" y="5928901"/>
                  <a:pt x="1210035" y="4741057"/>
                  <a:pt x="1210035" y="3429001"/>
                </a:cubicBezTo>
                <a:cubicBezTo>
                  <a:pt x="1210035" y="2116945"/>
                  <a:pt x="770566" y="929101"/>
                  <a:pt x="60040" y="69272"/>
                </a:cubicBezTo>
                <a:close/>
              </a:path>
            </a:pathLst>
          </a:custGeom>
        </p:spPr>
      </p:pic>
      <p:sp useBgFill="1">
        <p:nvSpPr>
          <p:cNvPr id="13" name="Freeform: Shape 12">
            <a:extLst>
              <a:ext uri="{FF2B5EF4-FFF2-40B4-BE49-F238E27FC236}">
                <a16:creationId xmlns:a16="http://schemas.microsoft.com/office/drawing/2014/main" id="{80EC29FB-299E-49F3-8C7B-01199632A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455672" cy="6858000"/>
          </a:xfrm>
          <a:custGeom>
            <a:avLst/>
            <a:gdLst>
              <a:gd name="connsiteX0" fmla="*/ 0 w 4455672"/>
              <a:gd name="connsiteY0" fmla="*/ 0 h 6858000"/>
              <a:gd name="connsiteX1" fmla="*/ 3245636 w 4455672"/>
              <a:gd name="connsiteY1" fmla="*/ 0 h 6858000"/>
              <a:gd name="connsiteX2" fmla="*/ 3305677 w 4455672"/>
              <a:gd name="connsiteY2" fmla="*/ 69272 h 6858000"/>
              <a:gd name="connsiteX3" fmla="*/ 4455672 w 4455672"/>
              <a:gd name="connsiteY3" fmla="*/ 3429001 h 6858000"/>
              <a:gd name="connsiteX4" fmla="*/ 3305677 w 4455672"/>
              <a:gd name="connsiteY4" fmla="*/ 6788731 h 6858000"/>
              <a:gd name="connsiteX5" fmla="*/ 3245638 w 4455672"/>
              <a:gd name="connsiteY5" fmla="*/ 6858000 h 6858000"/>
              <a:gd name="connsiteX6" fmla="*/ 0 w 44556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2" h="6858000">
                <a:moveTo>
                  <a:pt x="0" y="0"/>
                </a:moveTo>
                <a:lnTo>
                  <a:pt x="3245636" y="0"/>
                </a:lnTo>
                <a:lnTo>
                  <a:pt x="3305677" y="69272"/>
                </a:lnTo>
                <a:cubicBezTo>
                  <a:pt x="4016203" y="929101"/>
                  <a:pt x="4455672" y="2116945"/>
                  <a:pt x="4455672" y="3429001"/>
                </a:cubicBezTo>
                <a:cubicBezTo>
                  <a:pt x="4455672" y="4741057"/>
                  <a:pt x="4016203" y="5928901"/>
                  <a:pt x="3305677" y="6788731"/>
                </a:cubicBezTo>
                <a:lnTo>
                  <a:pt x="3245638"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C29A2522-B27A-45C5-897B-79A1407D1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8" cy="6858000"/>
          </a:xfrm>
          <a:custGeom>
            <a:avLst/>
            <a:gdLst>
              <a:gd name="connsiteX0" fmla="*/ 0 w 4446528"/>
              <a:gd name="connsiteY0" fmla="*/ 0 h 6858000"/>
              <a:gd name="connsiteX1" fmla="*/ 3236492 w 4446528"/>
              <a:gd name="connsiteY1" fmla="*/ 0 h 6858000"/>
              <a:gd name="connsiteX2" fmla="*/ 3296533 w 4446528"/>
              <a:gd name="connsiteY2" fmla="*/ 69272 h 6858000"/>
              <a:gd name="connsiteX3" fmla="*/ 4446528 w 4446528"/>
              <a:gd name="connsiteY3" fmla="*/ 3429001 h 6858000"/>
              <a:gd name="connsiteX4" fmla="*/ 3296533 w 4446528"/>
              <a:gd name="connsiteY4" fmla="*/ 6788731 h 6858000"/>
              <a:gd name="connsiteX5" fmla="*/ 3236494 w 4446528"/>
              <a:gd name="connsiteY5" fmla="*/ 6858000 h 6858000"/>
              <a:gd name="connsiteX6" fmla="*/ 0 w 444652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8" h="6858000">
                <a:moveTo>
                  <a:pt x="0" y="0"/>
                </a:moveTo>
                <a:lnTo>
                  <a:pt x="3236492" y="0"/>
                </a:lnTo>
                <a:lnTo>
                  <a:pt x="3296533" y="69272"/>
                </a:lnTo>
                <a:cubicBezTo>
                  <a:pt x="4007059" y="929101"/>
                  <a:pt x="4446528" y="2116945"/>
                  <a:pt x="4446528" y="3429001"/>
                </a:cubicBezTo>
                <a:cubicBezTo>
                  <a:pt x="4446528" y="4741057"/>
                  <a:pt x="4007059" y="5928901"/>
                  <a:pt x="3296533" y="6788731"/>
                </a:cubicBezTo>
                <a:lnTo>
                  <a:pt x="323649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0961"/>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4181"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Rectangle 2">
            <a:extLst>
              <a:ext uri="{FF2B5EF4-FFF2-40B4-BE49-F238E27FC236}">
                <a16:creationId xmlns:a16="http://schemas.microsoft.com/office/drawing/2014/main" id="{FF5D0FD6-A6B5-4994-921E-0B3959B8F844}"/>
              </a:ext>
            </a:extLst>
          </p:cNvPr>
          <p:cNvSpPr/>
          <p:nvPr/>
        </p:nvSpPr>
        <p:spPr>
          <a:xfrm>
            <a:off x="371094" y="2718054"/>
            <a:ext cx="3438906" cy="3207258"/>
          </a:xfrm>
          <a:prstGeom prst="rect">
            <a:avLst/>
          </a:prstGeom>
        </p:spPr>
        <p:txBody>
          <a:bodyPr vert="horz" lIns="91440" tIns="45720" rIns="91440" bIns="45720" rtlCol="0" anchor="t">
            <a:normAutofit/>
          </a:bodyPr>
          <a:lstStyle/>
          <a:p>
            <a:pPr lvl="0">
              <a:lnSpc>
                <a:spcPct val="90000"/>
              </a:lnSpc>
              <a:spcAft>
                <a:spcPts val="600"/>
              </a:spcAft>
            </a:pPr>
            <a:r>
              <a:rPr lang="en-US" sz="2400" b="1" dirty="0"/>
              <a:t>Contraceptive Pill </a:t>
            </a:r>
          </a:p>
          <a:p>
            <a:pPr lvl="0">
              <a:lnSpc>
                <a:spcPct val="90000"/>
              </a:lnSpc>
              <a:spcAft>
                <a:spcPts val="600"/>
              </a:spcAft>
            </a:pPr>
            <a:r>
              <a:rPr lang="en-US" sz="2400" dirty="0"/>
              <a:t>There are different kinds of contraceptive pills. </a:t>
            </a:r>
          </a:p>
          <a:p>
            <a:pPr lvl="0">
              <a:lnSpc>
                <a:spcPct val="90000"/>
              </a:lnSpc>
              <a:spcAft>
                <a:spcPts val="600"/>
              </a:spcAft>
            </a:pPr>
            <a:r>
              <a:rPr lang="en-US" sz="2400" dirty="0"/>
              <a:t>It works by releasing a hormone into your body. </a:t>
            </a:r>
          </a:p>
          <a:p>
            <a:pPr lvl="0">
              <a:lnSpc>
                <a:spcPct val="90000"/>
              </a:lnSpc>
              <a:spcAft>
                <a:spcPts val="600"/>
              </a:spcAft>
            </a:pPr>
            <a:r>
              <a:rPr lang="en-US" sz="2400" dirty="0"/>
              <a:t>The pill is available from a doctor or Sexual Health clinic.</a:t>
            </a:r>
          </a:p>
          <a:p>
            <a:pPr lvl="0" indent="-228600">
              <a:lnSpc>
                <a:spcPct val="90000"/>
              </a:lnSpc>
              <a:spcAft>
                <a:spcPts val="600"/>
              </a:spcAft>
              <a:buFont typeface="Arial" panose="020B0604020202020204" pitchFamily="34" charset="0"/>
              <a:buChar char="•"/>
            </a:pPr>
            <a:endParaRPr lang="en-US" sz="2400" dirty="0">
              <a:effectLst/>
            </a:endParaRPr>
          </a:p>
        </p:txBody>
      </p:sp>
      <p:sp>
        <p:nvSpPr>
          <p:cNvPr id="4" name="Footer Placeholder 3"/>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defRPr/>
            </a:pPr>
            <a:r>
              <a:rPr lang="en-US" kern="1200">
                <a:solidFill>
                  <a:schemeClr val="bg1"/>
                </a:solidFill>
                <a:latin typeface="Calibri" panose="020F0502020204030204"/>
                <a:ea typeface="+mn-ea"/>
                <a:cs typeface="+mn-cs"/>
              </a:rPr>
              <a:t>rshp.scot</a:t>
            </a:r>
          </a:p>
        </p:txBody>
      </p:sp>
    </p:spTree>
    <p:custDataLst>
      <p:tags r:id="rId1"/>
    </p:custDataLst>
    <p:extLst>
      <p:ext uri="{BB962C8B-B14F-4D97-AF65-F5344CB8AC3E}">
        <p14:creationId xmlns:p14="http://schemas.microsoft.com/office/powerpoint/2010/main" val="114705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0E4C519-FBE9-4ABE-A8F9-C2CBE3269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812F806-142A-49E3-831C-4B0E20B1DE2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3245637" y="-1"/>
            <a:ext cx="8946363" cy="6858000"/>
          </a:xfrm>
          <a:custGeom>
            <a:avLst/>
            <a:gdLst/>
            <a:ahLst/>
            <a:cxnLst/>
            <a:rect l="l" t="t" r="r" b="b"/>
            <a:pathLst>
              <a:path w="8946363" h="6858000">
                <a:moveTo>
                  <a:pt x="0" y="0"/>
                </a:moveTo>
                <a:lnTo>
                  <a:pt x="8946363" y="0"/>
                </a:lnTo>
                <a:lnTo>
                  <a:pt x="8946363" y="6858000"/>
                </a:lnTo>
                <a:lnTo>
                  <a:pt x="1" y="6858000"/>
                </a:lnTo>
                <a:lnTo>
                  <a:pt x="60040" y="6788731"/>
                </a:lnTo>
                <a:cubicBezTo>
                  <a:pt x="770566" y="5928901"/>
                  <a:pt x="1210035" y="4741057"/>
                  <a:pt x="1210035" y="3429001"/>
                </a:cubicBezTo>
                <a:cubicBezTo>
                  <a:pt x="1210035" y="2116945"/>
                  <a:pt x="770566" y="929101"/>
                  <a:pt x="60040" y="69272"/>
                </a:cubicBezTo>
                <a:close/>
              </a:path>
            </a:pathLst>
          </a:custGeom>
        </p:spPr>
      </p:pic>
      <p:sp useBgFill="1">
        <p:nvSpPr>
          <p:cNvPr id="13" name="Freeform: Shape 12">
            <a:extLst>
              <a:ext uri="{FF2B5EF4-FFF2-40B4-BE49-F238E27FC236}">
                <a16:creationId xmlns:a16="http://schemas.microsoft.com/office/drawing/2014/main" id="{80EC29FB-299E-49F3-8C7B-01199632A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455672" cy="6858000"/>
          </a:xfrm>
          <a:custGeom>
            <a:avLst/>
            <a:gdLst>
              <a:gd name="connsiteX0" fmla="*/ 0 w 4455672"/>
              <a:gd name="connsiteY0" fmla="*/ 0 h 6858000"/>
              <a:gd name="connsiteX1" fmla="*/ 3245636 w 4455672"/>
              <a:gd name="connsiteY1" fmla="*/ 0 h 6858000"/>
              <a:gd name="connsiteX2" fmla="*/ 3305677 w 4455672"/>
              <a:gd name="connsiteY2" fmla="*/ 69272 h 6858000"/>
              <a:gd name="connsiteX3" fmla="*/ 4455672 w 4455672"/>
              <a:gd name="connsiteY3" fmla="*/ 3429001 h 6858000"/>
              <a:gd name="connsiteX4" fmla="*/ 3305677 w 4455672"/>
              <a:gd name="connsiteY4" fmla="*/ 6788731 h 6858000"/>
              <a:gd name="connsiteX5" fmla="*/ 3245638 w 4455672"/>
              <a:gd name="connsiteY5" fmla="*/ 6858000 h 6858000"/>
              <a:gd name="connsiteX6" fmla="*/ 0 w 44556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2" h="6858000">
                <a:moveTo>
                  <a:pt x="0" y="0"/>
                </a:moveTo>
                <a:lnTo>
                  <a:pt x="3245636" y="0"/>
                </a:lnTo>
                <a:lnTo>
                  <a:pt x="3305677" y="69272"/>
                </a:lnTo>
                <a:cubicBezTo>
                  <a:pt x="4016203" y="929101"/>
                  <a:pt x="4455672" y="2116945"/>
                  <a:pt x="4455672" y="3429001"/>
                </a:cubicBezTo>
                <a:cubicBezTo>
                  <a:pt x="4455672" y="4741057"/>
                  <a:pt x="4016203" y="5928901"/>
                  <a:pt x="3305677" y="6788731"/>
                </a:cubicBezTo>
                <a:lnTo>
                  <a:pt x="3245638"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C29A2522-B27A-45C5-897B-79A1407D1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8" cy="6858000"/>
          </a:xfrm>
          <a:custGeom>
            <a:avLst/>
            <a:gdLst>
              <a:gd name="connsiteX0" fmla="*/ 0 w 4446528"/>
              <a:gd name="connsiteY0" fmla="*/ 0 h 6858000"/>
              <a:gd name="connsiteX1" fmla="*/ 3236492 w 4446528"/>
              <a:gd name="connsiteY1" fmla="*/ 0 h 6858000"/>
              <a:gd name="connsiteX2" fmla="*/ 3296533 w 4446528"/>
              <a:gd name="connsiteY2" fmla="*/ 69272 h 6858000"/>
              <a:gd name="connsiteX3" fmla="*/ 4446528 w 4446528"/>
              <a:gd name="connsiteY3" fmla="*/ 3429001 h 6858000"/>
              <a:gd name="connsiteX4" fmla="*/ 3296533 w 4446528"/>
              <a:gd name="connsiteY4" fmla="*/ 6788731 h 6858000"/>
              <a:gd name="connsiteX5" fmla="*/ 3236494 w 4446528"/>
              <a:gd name="connsiteY5" fmla="*/ 6858000 h 6858000"/>
              <a:gd name="connsiteX6" fmla="*/ 0 w 444652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8" h="6858000">
                <a:moveTo>
                  <a:pt x="0" y="0"/>
                </a:moveTo>
                <a:lnTo>
                  <a:pt x="3236492" y="0"/>
                </a:lnTo>
                <a:lnTo>
                  <a:pt x="3296533" y="69272"/>
                </a:lnTo>
                <a:cubicBezTo>
                  <a:pt x="4007059" y="929101"/>
                  <a:pt x="4446528" y="2116945"/>
                  <a:pt x="4446528" y="3429001"/>
                </a:cubicBezTo>
                <a:cubicBezTo>
                  <a:pt x="4446528" y="4741057"/>
                  <a:pt x="4007059" y="5928901"/>
                  <a:pt x="3296533" y="6788731"/>
                </a:cubicBezTo>
                <a:lnTo>
                  <a:pt x="323649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0961"/>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4181"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Rectangle 2">
            <a:extLst>
              <a:ext uri="{FF2B5EF4-FFF2-40B4-BE49-F238E27FC236}">
                <a16:creationId xmlns:a16="http://schemas.microsoft.com/office/drawing/2014/main" id="{FF5D0FD6-A6B5-4994-921E-0B3959B8F844}"/>
              </a:ext>
            </a:extLst>
          </p:cNvPr>
          <p:cNvSpPr/>
          <p:nvPr/>
        </p:nvSpPr>
        <p:spPr>
          <a:xfrm>
            <a:off x="371094" y="2718054"/>
            <a:ext cx="3667506" cy="3501772"/>
          </a:xfrm>
          <a:prstGeom prst="rect">
            <a:avLst/>
          </a:prstGeom>
        </p:spPr>
        <p:txBody>
          <a:bodyPr vert="horz" lIns="91440" tIns="45720" rIns="91440" bIns="45720" rtlCol="0" anchor="t">
            <a:normAutofit lnSpcReduction="10000"/>
          </a:bodyPr>
          <a:lstStyle/>
          <a:p>
            <a:r>
              <a:rPr lang="en-GB" sz="2400" dirty="0"/>
              <a:t>Pills are over 99% effective at preventing pregnancy if taken correctly. </a:t>
            </a:r>
          </a:p>
          <a:p>
            <a:endParaRPr lang="en-GB" sz="2400" dirty="0"/>
          </a:p>
          <a:p>
            <a:r>
              <a:rPr lang="en-GB" sz="2400" dirty="0">
                <a:ea typeface="Calibri" panose="020F0502020204030204" pitchFamily="34" charset="0"/>
                <a:cs typeface="Calibri" panose="020F0502020204030204" pitchFamily="34" charset="0"/>
              </a:rPr>
              <a:t>You need to remember to take a pill every day.</a:t>
            </a:r>
          </a:p>
          <a:p>
            <a:endParaRPr lang="en-GB" sz="2400" dirty="0">
              <a:ea typeface="Calibri" panose="020F0502020204030204" pitchFamily="34" charset="0"/>
              <a:cs typeface="Calibri" panose="020F0502020204030204" pitchFamily="34" charset="0"/>
            </a:endParaRPr>
          </a:p>
          <a:p>
            <a:r>
              <a:rPr lang="en-GB" sz="2400" dirty="0"/>
              <a:t>The Pill is available from your GP or a Sexual Health clinic.</a:t>
            </a:r>
          </a:p>
        </p:txBody>
      </p:sp>
      <p:sp>
        <p:nvSpPr>
          <p:cNvPr id="4" name="Footer Placeholder 3"/>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defRPr/>
            </a:pPr>
            <a:r>
              <a:rPr lang="en-US" kern="1200">
                <a:solidFill>
                  <a:schemeClr val="bg1"/>
                </a:solidFill>
                <a:latin typeface="Calibri" panose="020F0502020204030204"/>
                <a:ea typeface="+mn-ea"/>
                <a:cs typeface="+mn-cs"/>
              </a:rPr>
              <a:t>rshp.scot</a:t>
            </a:r>
          </a:p>
        </p:txBody>
      </p:sp>
    </p:spTree>
    <p:custDataLst>
      <p:tags r:id="rId1"/>
    </p:custDataLst>
    <p:extLst>
      <p:ext uri="{BB962C8B-B14F-4D97-AF65-F5344CB8AC3E}">
        <p14:creationId xmlns:p14="http://schemas.microsoft.com/office/powerpoint/2010/main" val="3003279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6B5E2835-4E47-45B3-9CFE-732FF7B05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9" descr="patches work">
            <a:extLst>
              <a:ext uri="{FF2B5EF4-FFF2-40B4-BE49-F238E27FC236}">
                <a16:creationId xmlns:a16="http://schemas.microsoft.com/office/drawing/2014/main" id="{00E288F2-5EE0-4132-B230-12F6ECB5D387}"/>
              </a:ext>
            </a:extLst>
          </p:cNvPr>
          <p:cNvPicPr>
            <a:picLocks/>
          </p:cNvPicPr>
          <p:nvPr/>
        </p:nvPicPr>
        <p:blipFill rotWithShape="1">
          <a:blip r:embed="rId3" cstate="screen">
            <a:extLst>
              <a:ext uri="{28A0092B-C50C-407E-A947-70E740481C1C}">
                <a14:useLocalDpi xmlns:a14="http://schemas.microsoft.com/office/drawing/2010/main"/>
              </a:ext>
            </a:extLst>
          </a:blip>
          <a:srcRect r="-1"/>
          <a:stretch/>
        </p:blipFill>
        <p:spPr bwMode="auto">
          <a:xfrm>
            <a:off x="3242695" y="10"/>
            <a:ext cx="8949307"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a:noFill/>
        </p:spPr>
      </p:pic>
      <p:sp useBgFill="1">
        <p:nvSpPr>
          <p:cNvPr id="25" name="Freeform: Shape 24">
            <a:extLst>
              <a:ext uri="{FF2B5EF4-FFF2-40B4-BE49-F238E27FC236}">
                <a16:creationId xmlns:a16="http://schemas.microsoft.com/office/drawing/2014/main" id="{5B45AD5D-AA52-4F7B-9362-576A39AD9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AEDD7960-4866-4399-BEF6-DD1431AB4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Rectangle 2">
            <a:extLst>
              <a:ext uri="{FF2B5EF4-FFF2-40B4-BE49-F238E27FC236}">
                <a16:creationId xmlns:a16="http://schemas.microsoft.com/office/drawing/2014/main" id="{FF5D0FD6-A6B5-4994-921E-0B3959B8F844}"/>
              </a:ext>
            </a:extLst>
          </p:cNvPr>
          <p:cNvSpPr/>
          <p:nvPr/>
        </p:nvSpPr>
        <p:spPr>
          <a:xfrm>
            <a:off x="371094" y="2718054"/>
            <a:ext cx="3438906" cy="3207258"/>
          </a:xfrm>
          <a:prstGeom prst="rect">
            <a:avLst/>
          </a:prstGeom>
        </p:spPr>
        <p:txBody>
          <a:bodyPr vert="horz" lIns="91440" tIns="45720" rIns="91440" bIns="45720" rtlCol="0" anchor="t">
            <a:normAutofit/>
          </a:bodyPr>
          <a:lstStyle/>
          <a:p>
            <a:pPr lvl="0">
              <a:lnSpc>
                <a:spcPct val="90000"/>
              </a:lnSpc>
              <a:spcAft>
                <a:spcPts val="600"/>
              </a:spcAft>
            </a:pPr>
            <a:r>
              <a:rPr lang="en-US" sz="2400" b="1" dirty="0"/>
              <a:t>Patch</a:t>
            </a:r>
            <a:r>
              <a:rPr lang="en-US" sz="2400" dirty="0"/>
              <a:t> </a:t>
            </a:r>
          </a:p>
          <a:p>
            <a:pPr>
              <a:lnSpc>
                <a:spcPct val="90000"/>
              </a:lnSpc>
              <a:spcAft>
                <a:spcPts val="600"/>
              </a:spcAft>
            </a:pPr>
            <a:r>
              <a:rPr lang="en-US" sz="2400" dirty="0"/>
              <a:t>This is a very sticky patch that you stick on your body. </a:t>
            </a:r>
          </a:p>
          <a:p>
            <a:pPr>
              <a:lnSpc>
                <a:spcPct val="90000"/>
              </a:lnSpc>
              <a:spcAft>
                <a:spcPts val="600"/>
              </a:spcAft>
            </a:pPr>
            <a:r>
              <a:rPr lang="en-US" sz="2400" dirty="0"/>
              <a:t>It works by releasing a hormone into your body.</a:t>
            </a:r>
          </a:p>
          <a:p>
            <a:pPr lvl="0">
              <a:lnSpc>
                <a:spcPct val="90000"/>
              </a:lnSpc>
              <a:spcAft>
                <a:spcPts val="600"/>
              </a:spcAft>
            </a:pPr>
            <a:endParaRPr lang="en-US" sz="2400" dirty="0">
              <a:effectLst/>
            </a:endParaRPr>
          </a:p>
        </p:txBody>
      </p:sp>
      <p:sp>
        <p:nvSpPr>
          <p:cNvPr id="4" name="Footer Placeholder 3"/>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defRPr/>
            </a:pPr>
            <a:r>
              <a:rPr lang="en-US" kern="1200">
                <a:solidFill>
                  <a:schemeClr val="bg1"/>
                </a:solidFill>
                <a:latin typeface="Calibri" panose="020F0502020204030204"/>
                <a:ea typeface="+mn-ea"/>
                <a:cs typeface="+mn-cs"/>
              </a:rPr>
              <a:t>rshp.scot</a:t>
            </a:r>
          </a:p>
        </p:txBody>
      </p:sp>
    </p:spTree>
    <p:custDataLst>
      <p:tags r:id="rId1"/>
    </p:custDataLst>
    <p:extLst>
      <p:ext uri="{BB962C8B-B14F-4D97-AF65-F5344CB8AC3E}">
        <p14:creationId xmlns:p14="http://schemas.microsoft.com/office/powerpoint/2010/main" val="1188129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6B5E2835-4E47-45B3-9CFE-732FF7B05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9" descr="patches work">
            <a:extLst>
              <a:ext uri="{FF2B5EF4-FFF2-40B4-BE49-F238E27FC236}">
                <a16:creationId xmlns:a16="http://schemas.microsoft.com/office/drawing/2014/main" id="{00E288F2-5EE0-4132-B230-12F6ECB5D387}"/>
              </a:ext>
            </a:extLst>
          </p:cNvPr>
          <p:cNvPicPr>
            <a:picLocks/>
          </p:cNvPicPr>
          <p:nvPr/>
        </p:nvPicPr>
        <p:blipFill rotWithShape="1">
          <a:blip r:embed="rId3" cstate="screen">
            <a:extLst>
              <a:ext uri="{28A0092B-C50C-407E-A947-70E740481C1C}">
                <a14:useLocalDpi xmlns:a14="http://schemas.microsoft.com/office/drawing/2010/main"/>
              </a:ext>
            </a:extLst>
          </a:blip>
          <a:srcRect r="-1"/>
          <a:stretch/>
        </p:blipFill>
        <p:spPr bwMode="auto">
          <a:xfrm>
            <a:off x="3242695" y="10"/>
            <a:ext cx="8949307"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a:noFill/>
        </p:spPr>
      </p:pic>
      <p:sp useBgFill="1">
        <p:nvSpPr>
          <p:cNvPr id="25" name="Freeform: Shape 24">
            <a:extLst>
              <a:ext uri="{FF2B5EF4-FFF2-40B4-BE49-F238E27FC236}">
                <a16:creationId xmlns:a16="http://schemas.microsoft.com/office/drawing/2014/main" id="{5B45AD5D-AA52-4F7B-9362-576A39AD9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AEDD7960-4866-4399-BEF6-DD1431AB4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Rectangle 2">
            <a:extLst>
              <a:ext uri="{FF2B5EF4-FFF2-40B4-BE49-F238E27FC236}">
                <a16:creationId xmlns:a16="http://schemas.microsoft.com/office/drawing/2014/main" id="{FF5D0FD6-A6B5-4994-921E-0B3959B8F844}"/>
              </a:ext>
            </a:extLst>
          </p:cNvPr>
          <p:cNvSpPr/>
          <p:nvPr/>
        </p:nvSpPr>
        <p:spPr>
          <a:xfrm>
            <a:off x="428244" y="2792604"/>
            <a:ext cx="3438906" cy="3207258"/>
          </a:xfrm>
          <a:prstGeom prst="rect">
            <a:avLst/>
          </a:prstGeom>
        </p:spPr>
        <p:txBody>
          <a:bodyPr vert="horz" lIns="91440" tIns="45720" rIns="91440" bIns="45720" rtlCol="0" anchor="t">
            <a:normAutofit fontScale="92500"/>
          </a:bodyPr>
          <a:lstStyle/>
          <a:p>
            <a:r>
              <a:rPr lang="en-GB" sz="2400" dirty="0"/>
              <a:t>Each patch lasts for 1 week. </a:t>
            </a:r>
          </a:p>
          <a:p>
            <a:r>
              <a:rPr lang="en-GB" sz="2400" dirty="0"/>
              <a:t>You change the patch every week for 3 weeks, then have a week off without a patch.</a:t>
            </a:r>
          </a:p>
          <a:p>
            <a:r>
              <a:rPr lang="en-GB" sz="2400" dirty="0"/>
              <a:t>The patch is over 99% effective at preventing pregnancy.</a:t>
            </a:r>
          </a:p>
          <a:p>
            <a:r>
              <a:rPr lang="en-GB" sz="2400" dirty="0"/>
              <a:t>The patch is available from your Sexual Health clinic.</a:t>
            </a:r>
          </a:p>
          <a:p>
            <a:pPr lvl="0">
              <a:lnSpc>
                <a:spcPct val="90000"/>
              </a:lnSpc>
              <a:spcAft>
                <a:spcPts val="600"/>
              </a:spcAft>
            </a:pPr>
            <a:endParaRPr lang="en-US" sz="2400" dirty="0"/>
          </a:p>
          <a:p>
            <a:pPr lvl="0">
              <a:lnSpc>
                <a:spcPct val="90000"/>
              </a:lnSpc>
              <a:spcAft>
                <a:spcPts val="600"/>
              </a:spcAft>
            </a:pPr>
            <a:endParaRPr lang="en-US" sz="2400" dirty="0">
              <a:effectLst/>
            </a:endParaRPr>
          </a:p>
        </p:txBody>
      </p:sp>
      <p:sp>
        <p:nvSpPr>
          <p:cNvPr id="4" name="Footer Placeholder 3"/>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defRPr/>
            </a:pPr>
            <a:r>
              <a:rPr lang="en-US" kern="1200">
                <a:solidFill>
                  <a:schemeClr val="bg1"/>
                </a:solidFill>
                <a:latin typeface="Calibri" panose="020F0502020204030204"/>
                <a:ea typeface="+mn-ea"/>
                <a:cs typeface="+mn-cs"/>
              </a:rPr>
              <a:t>rshp.scot</a:t>
            </a:r>
          </a:p>
        </p:txBody>
      </p:sp>
    </p:spTree>
    <p:custDataLst>
      <p:tags r:id="rId1"/>
    </p:custDataLst>
    <p:extLst>
      <p:ext uri="{BB962C8B-B14F-4D97-AF65-F5344CB8AC3E}">
        <p14:creationId xmlns:p14="http://schemas.microsoft.com/office/powerpoint/2010/main" val="4192731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C5354A6-F625-4F4D-9E78-09C6B876B0DE}"/>
              </a:ext>
            </a:extLst>
          </p:cNvPr>
          <p:cNvSpPr/>
          <p:nvPr/>
        </p:nvSpPr>
        <p:spPr>
          <a:xfrm>
            <a:off x="648155" y="1704474"/>
            <a:ext cx="3651466" cy="3785419"/>
          </a:xfrm>
          <a:prstGeom prst="rect">
            <a:avLst/>
          </a:prstGeom>
        </p:spPr>
        <p:txBody>
          <a:bodyPr vert="horz" lIns="91440" tIns="45720" rIns="91440" bIns="45720" rtlCol="0">
            <a:normAutofit/>
          </a:bodyPr>
          <a:lstStyle/>
          <a:p>
            <a:pPr lvl="0">
              <a:lnSpc>
                <a:spcPct val="90000"/>
              </a:lnSpc>
              <a:spcAft>
                <a:spcPts val="600"/>
              </a:spcAft>
            </a:pPr>
            <a:r>
              <a:rPr lang="en-US" sz="2400" b="1" dirty="0"/>
              <a:t>Implant </a:t>
            </a:r>
          </a:p>
          <a:p>
            <a:pPr>
              <a:lnSpc>
                <a:spcPct val="90000"/>
              </a:lnSpc>
              <a:spcAft>
                <a:spcPts val="600"/>
              </a:spcAft>
            </a:pPr>
            <a:r>
              <a:rPr lang="en-US" sz="2400" dirty="0"/>
              <a:t>A little plastic rod put under the skin on the arm.  </a:t>
            </a:r>
          </a:p>
          <a:p>
            <a:pPr>
              <a:lnSpc>
                <a:spcPct val="90000"/>
              </a:lnSpc>
              <a:spcAft>
                <a:spcPts val="600"/>
              </a:spcAft>
            </a:pPr>
            <a:r>
              <a:rPr lang="en-US" sz="2400" dirty="0"/>
              <a:t>It works by releasing a hormone into your body. </a:t>
            </a:r>
          </a:p>
          <a:p>
            <a:pPr>
              <a:lnSpc>
                <a:spcPct val="90000"/>
              </a:lnSpc>
              <a:spcAft>
                <a:spcPts val="600"/>
              </a:spcAft>
            </a:pPr>
            <a:r>
              <a:rPr lang="en-US" sz="2400" dirty="0"/>
              <a:t>The implant lasts for up to 3 years.</a:t>
            </a:r>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endParaRPr lang="en-US" sz="2400" dirty="0"/>
          </a:p>
          <a:p>
            <a:pPr lvl="0" indent="-228600">
              <a:lnSpc>
                <a:spcPct val="90000"/>
              </a:lnSpc>
              <a:spcAft>
                <a:spcPts val="600"/>
              </a:spcAft>
              <a:buFont typeface="Arial" panose="020B0604020202020204" pitchFamily="34" charset="0"/>
              <a:buChar char="•"/>
            </a:pPr>
            <a:endParaRPr lang="en-US" sz="2400" b="1" dirty="0"/>
          </a:p>
        </p:txBody>
      </p:sp>
      <p:sp>
        <p:nvSpPr>
          <p:cNvPr id="4" name="Footer Placeholder 3"/>
          <p:cNvSpPr>
            <a:spLocks noGrp="1"/>
          </p:cNvSpPr>
          <p:nvPr>
            <p:ph type="ftr" sz="quarter" idx="11"/>
          </p:nvPr>
        </p:nvSpPr>
        <p:spPr>
          <a:xfrm>
            <a:off x="648929" y="6356350"/>
            <a:ext cx="3651466" cy="365125"/>
          </a:xfrm>
        </p:spPr>
        <p:txBody>
          <a:bodyPr vert="horz" lIns="91440" tIns="45720" rIns="91440" bIns="45720" rtlCol="0" anchor="ctr">
            <a:normAutofit/>
          </a:bodyPr>
          <a:lstStyle/>
          <a:p>
            <a:pPr algn="l">
              <a:spcAft>
                <a:spcPts val="600"/>
              </a:spcAft>
              <a:defRPr/>
            </a:pPr>
            <a:r>
              <a:rPr lang="en-US" kern="1200">
                <a:solidFill>
                  <a:prstClr val="black">
                    <a:tint val="75000"/>
                  </a:prstClr>
                </a:solidFill>
                <a:latin typeface="Calibri" panose="020F0502020204030204"/>
                <a:ea typeface="+mn-ea"/>
                <a:cs typeface="+mn-cs"/>
              </a:rPr>
              <a:t>rshp.scot</a:t>
            </a:r>
          </a:p>
        </p:txBody>
      </p:sp>
      <p:pic>
        <p:nvPicPr>
          <p:cNvPr id="6" name="Picture 5" descr="A close up of a pink wall&#10;&#10;Description automatically generated">
            <a:extLst>
              <a:ext uri="{FF2B5EF4-FFF2-40B4-BE49-F238E27FC236}">
                <a16:creationId xmlns:a16="http://schemas.microsoft.com/office/drawing/2014/main" id="{71A03ED0-1047-4825-B001-250FE166B62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4639056" y="10"/>
            <a:ext cx="7552944" cy="6857990"/>
          </a:xfrm>
          <a:prstGeom prst="rect">
            <a:avLst/>
          </a:prstGeom>
          <a:effectLst/>
        </p:spPr>
      </p:pic>
    </p:spTree>
    <p:custDataLst>
      <p:tags r:id="rId1"/>
    </p:custDataLst>
    <p:extLst>
      <p:ext uri="{BB962C8B-B14F-4D97-AF65-F5344CB8AC3E}">
        <p14:creationId xmlns:p14="http://schemas.microsoft.com/office/powerpoint/2010/main" val="20803388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1628</Words>
  <Application>Microsoft Office PowerPoint</Application>
  <PresentationFormat>Widescreen</PresentationFormat>
  <Paragraphs>175</Paragraphs>
  <Slides>35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Calibri Light</vt:lpstr>
      <vt:lpstr>Symbol</vt:lpstr>
      <vt:lpstr>Office Theme</vt:lpstr>
      <vt:lpstr>Choices about contraception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emergency contraception pill</vt:lpstr>
      <vt:lpstr>Emergency contraception:  The IUD (Coil)</vt:lpstr>
      <vt:lpstr>Emergency Contraception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Choices about contraception</dc:title>
  <dc:creator>Ross Robertson</dc:creator>
  <cp:lastModifiedBy>Colin Morrison TASC Morrison</cp:lastModifiedBy>
  <cp:revision>4</cp:revision>
  <dcterms:created xsi:type="dcterms:W3CDTF">2020-04-02T15:25:29Z</dcterms:created>
  <dcterms:modified xsi:type="dcterms:W3CDTF">2024-01-10T10:32:02Z</dcterms:modified>
</cp:coreProperties>
</file>