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5" r:id="rId6"/>
    <p:sldId id="262" r:id="rId7"/>
    <p:sldId id="273" r:id="rId8"/>
    <p:sldId id="275" r:id="rId9"/>
    <p:sldId id="263" r:id="rId10"/>
    <p:sldId id="264" r:id="rId11"/>
    <p:sldId id="266" r:id="rId12"/>
    <p:sldId id="271" r:id="rId13"/>
    <p:sldId id="267" r:id="rId14"/>
    <p:sldId id="268" r:id="rId15"/>
    <p:sldId id="269" r:id="rId16"/>
    <p:sldId id="276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24" autoAdjust="0"/>
    <p:restoredTop sz="94660"/>
  </p:normalViewPr>
  <p:slideViewPr>
    <p:cSldViewPr snapToGrid="0">
      <p:cViewPr varScale="1">
        <p:scale>
          <a:sx n="63" d="100"/>
          <a:sy n="63" d="100"/>
        </p:scale>
        <p:origin x="3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993017BC-CB45-4C66-9DB3-544E72A0B4DF}"/>
    <pc:docChg chg="custSel modSld">
      <pc:chgData name="Colin Morrison TASC Morrison" userId="9e8379d8aac75974" providerId="LiveId" clId="{993017BC-CB45-4C66-9DB3-544E72A0B4DF}" dt="2023-08-02T10:55:53.550" v="56" actId="20577"/>
      <pc:docMkLst>
        <pc:docMk/>
      </pc:docMkLst>
      <pc:sldChg chg="modSp mod">
        <pc:chgData name="Colin Morrison TASC Morrison" userId="9e8379d8aac75974" providerId="LiveId" clId="{993017BC-CB45-4C66-9DB3-544E72A0B4DF}" dt="2023-08-02T10:55:25.909" v="53" actId="255"/>
        <pc:sldMkLst>
          <pc:docMk/>
          <pc:sldMk cId="616934192" sldId="269"/>
        </pc:sldMkLst>
        <pc:spChg chg="mod">
          <ac:chgData name="Colin Morrison TASC Morrison" userId="9e8379d8aac75974" providerId="LiveId" clId="{993017BC-CB45-4C66-9DB3-544E72A0B4DF}" dt="2023-08-02T10:55:25.909" v="53" actId="255"/>
          <ac:spMkLst>
            <pc:docMk/>
            <pc:sldMk cId="616934192" sldId="269"/>
            <ac:spMk id="6" creationId="{1207A9A3-10B7-432A-B563-5ADC7A3978EB}"/>
          </ac:spMkLst>
        </pc:spChg>
      </pc:sldChg>
      <pc:sldChg chg="modSp mod">
        <pc:chgData name="Colin Morrison TASC Morrison" userId="9e8379d8aac75974" providerId="LiveId" clId="{993017BC-CB45-4C66-9DB3-544E72A0B4DF}" dt="2023-08-02T10:55:53.550" v="56" actId="20577"/>
        <pc:sldMkLst>
          <pc:docMk/>
          <pc:sldMk cId="2513665053" sldId="272"/>
        </pc:sldMkLst>
        <pc:spChg chg="mod">
          <ac:chgData name="Colin Morrison TASC Morrison" userId="9e8379d8aac75974" providerId="LiveId" clId="{993017BC-CB45-4C66-9DB3-544E72A0B4DF}" dt="2023-08-02T10:55:53.550" v="56" actId="20577"/>
          <ac:spMkLst>
            <pc:docMk/>
            <pc:sldMk cId="2513665053" sldId="272"/>
            <ac:spMk id="2" creationId="{23EA9A8F-2AD9-42C5-AE4F-AA34B3C11992}"/>
          </ac:spMkLst>
        </pc:spChg>
      </pc:sldChg>
    </pc:docChg>
  </pc:docChgLst>
  <pc:docChgLst>
    <pc:chgData name="Ross Robertson" userId="cb37bfa76ebf819d" providerId="LiveId" clId="{43D7990E-26EC-FE43-BB05-8217F5A4744D}"/>
    <pc:docChg chg="modSld">
      <pc:chgData name="Ross Robertson" userId="cb37bfa76ebf819d" providerId="LiveId" clId="{43D7990E-26EC-FE43-BB05-8217F5A4744D}" dt="2022-05-25T14:40:02.088" v="2" actId="20577"/>
      <pc:docMkLst>
        <pc:docMk/>
      </pc:docMkLst>
      <pc:sldChg chg="modSp mod">
        <pc:chgData name="Ross Robertson" userId="cb37bfa76ebf819d" providerId="LiveId" clId="{43D7990E-26EC-FE43-BB05-8217F5A4744D}" dt="2022-05-25T14:40:02.088" v="2" actId="20577"/>
        <pc:sldMkLst>
          <pc:docMk/>
          <pc:sldMk cId="3977672379" sldId="265"/>
        </pc:sldMkLst>
        <pc:spChg chg="mod">
          <ac:chgData name="Ross Robertson" userId="cb37bfa76ebf819d" providerId="LiveId" clId="{43D7990E-26EC-FE43-BB05-8217F5A4744D}" dt="2022-05-25T14:40:02.088" v="2" actId="20577"/>
          <ac:spMkLst>
            <pc:docMk/>
            <pc:sldMk cId="3977672379" sldId="265"/>
            <ac:spMk id="3" creationId="{35F3D111-3A37-4F18-BE25-B9F24D4F707D}"/>
          </ac:spMkLst>
        </pc:spChg>
      </pc:sldChg>
    </pc:docChg>
  </pc:docChgLst>
  <pc:docChgLst>
    <pc:chgData name="Colin Morrison TASC Morrison" userId="9e8379d8aac75974" providerId="LiveId" clId="{1A3680D0-52A2-400B-8EF0-E6B0E8181106}"/>
    <pc:docChg chg="modSld">
      <pc:chgData name="Colin Morrison TASC Morrison" userId="9e8379d8aac75974" providerId="LiveId" clId="{1A3680D0-52A2-400B-8EF0-E6B0E8181106}" dt="2024-01-11T10:40:27.783" v="0" actId="207"/>
      <pc:docMkLst>
        <pc:docMk/>
      </pc:docMkLst>
      <pc:sldChg chg="modSp mod">
        <pc:chgData name="Colin Morrison TASC Morrison" userId="9e8379d8aac75974" providerId="LiveId" clId="{1A3680D0-52A2-400B-8EF0-E6B0E8181106}" dt="2024-01-11T10:40:27.783" v="0" actId="207"/>
        <pc:sldMkLst>
          <pc:docMk/>
          <pc:sldMk cId="616934192" sldId="269"/>
        </pc:sldMkLst>
        <pc:spChg chg="mod">
          <ac:chgData name="Colin Morrison TASC Morrison" userId="9e8379d8aac75974" providerId="LiveId" clId="{1A3680D0-52A2-400B-8EF0-E6B0E8181106}" dt="2024-01-11T10:40:27.783" v="0" actId="207"/>
          <ac:spMkLst>
            <pc:docMk/>
            <pc:sldMk cId="616934192" sldId="269"/>
            <ac:spMk id="6" creationId="{1207A9A3-10B7-432A-B563-5ADC7A3978E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8B0C-FCA1-4251-98E4-0E66B4F91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0E836-B912-4D19-BC36-78F36A8EB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20F21-7066-4ACD-8F00-9F4C611E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4956-5149-40BA-B32B-E90E36F664A5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B6011-5666-4FA6-AAE8-A5C44C09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29157-4AD9-4C62-9629-AEA2DC98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C0CC-A255-4174-938E-46306E60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40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3A2C0-22B4-48D0-9CE8-DC9F07E7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EE4BE-7CE8-41E7-A783-0AB0253CA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C39E6-5C11-48DA-82D5-9DB7B69C2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4956-5149-40BA-B32B-E90E36F664A5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03FE4-3DB8-4B8B-B37D-8A64ADD5B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15A65-CCD7-4C35-9C0D-CAC4A892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C0CC-A255-4174-938E-46306E60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31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0893D8-DF42-4077-B20E-21BA7396E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9AEA8-F989-404B-8F66-85619149C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8A9C5-6921-45C0-A57D-DDBFACB1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4956-5149-40BA-B32B-E90E36F664A5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98D3F-CDAF-4C7F-89FC-44505A40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A9A39-9766-4B7C-AAAA-C547B17AA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C0CC-A255-4174-938E-46306E60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94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F18AF-69A6-47E1-B1F9-A850478A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AAAB7-1D95-47ED-ADE6-27077A625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AE6B6-4BAD-4646-8C01-93EC0E4B8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4956-5149-40BA-B32B-E90E36F664A5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88234-5139-4E20-9849-F46EDE0CE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A944B-6820-458C-9D1C-3AF8C6C1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C0CC-A255-4174-938E-46306E60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67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7E80-72F7-4994-8D0D-072321D9C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D598C-C406-4A1D-9B82-49104B6C6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68F1E-ECE9-4AB4-849A-36E3159E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4956-5149-40BA-B32B-E90E36F664A5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FE513-EC42-429A-9A41-1DE628DE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B3F7B-C25F-48AD-B110-791EC61A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C0CC-A255-4174-938E-46306E60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84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9D496-C0A0-405A-839E-9BBE4C38F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05491-A1FC-4CF5-A763-3EB73D0FD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23D45-BE3D-484E-942E-96F7FEF7E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4E027-855C-4C52-84C8-C8A395DD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4956-5149-40BA-B32B-E90E36F664A5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3BDA5-5335-4271-BB8C-CA296732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C261A-A120-492E-A4A5-F4B011C8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C0CC-A255-4174-938E-46306E60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4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6C6AF-FBFF-4EE6-B938-1D9D63C67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682B7-15C5-410F-B28C-1707F0A2F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B349F-75E2-4D58-A544-76F694A9A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BAA74-31C2-45B3-860C-6F7BF6C6E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E56703-1B99-4226-8AA8-A71D53B80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EEA1E-871E-4FC0-9501-4EC6CC8D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4956-5149-40BA-B32B-E90E36F664A5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A0F2AA-8E68-4C90-9523-AE39556DD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68471-3252-4E1D-BD95-49198C90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C0CC-A255-4174-938E-46306E60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6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67B3E-EC52-4EB2-BE6A-AE06C693A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E9039-586B-49B3-BCE3-3FB4CE8F3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4956-5149-40BA-B32B-E90E36F664A5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F0CBA-1E7C-4878-A8B3-B7378FD46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B4E0F-F5CB-4E91-9BA4-14C1113BD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C0CC-A255-4174-938E-46306E60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86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1F030-5B37-40DF-9D06-C33DFF370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4956-5149-40BA-B32B-E90E36F664A5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F97F7-866D-4130-9A69-357A92B1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DEE72-BCF6-4DA9-B70B-3F2F9869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C0CC-A255-4174-938E-46306E60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51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AFCE-C1E9-4E2F-BBCB-8B3337D83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9DB90-31AA-47A5-97F8-170ACFFDE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B3795-25B2-49E4-9DF5-837EAE6CA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B58AE-EBCC-4505-8294-5FA7B2C45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4956-5149-40BA-B32B-E90E36F664A5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4757F-6D58-428D-B60B-5D197924C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40FD4-DDD1-4705-9FE6-0DB95EE5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C0CC-A255-4174-938E-46306E60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29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1893-FAE3-4630-9DE9-345ACC63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6709B5-021B-4E6C-83FC-392754678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3D622-74B6-42A8-9E3C-B86D32EBA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648D3-E8A9-4F70-B906-FC8391890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4956-5149-40BA-B32B-E90E36F664A5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6D977-3CD1-45A7-BABF-A0F469A4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701B5-CDAC-496A-AB6F-734B0EAA1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C0CC-A255-4174-938E-46306E60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97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C48826-4BCA-4F4F-960A-1A3B79630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2530D-A845-4A3C-8843-02926E15D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10738-B532-45E6-B77B-039478656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24956-5149-40BA-B32B-E90E36F664A5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4E1B8-A79D-488A-A4A3-2879A2340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364DA-F9E1-4523-A9D8-A73CEFCBF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8C0CC-A255-4174-938E-46306E60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27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childline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KksPuM5cok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76B9-34C7-4E31-9637-4F8E64186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1622"/>
            <a:ext cx="9144000" cy="1878289"/>
          </a:xfrm>
        </p:spPr>
        <p:txBody>
          <a:bodyPr>
            <a:normAutofit/>
          </a:bodyPr>
          <a:lstStyle/>
          <a:p>
            <a:r>
              <a:rPr lang="en-GB" sz="4400" b="1" dirty="0"/>
              <a:t>Abortion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83C07-52C1-4EB6-84D4-CD0BF697F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71297"/>
            <a:ext cx="9144000" cy="1655762"/>
          </a:xfrm>
        </p:spPr>
        <p:txBody>
          <a:bodyPr>
            <a:normAutofit fontScale="85000" lnSpcReduction="1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describe what happens within abortion/termination of pregnancy services.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understand that time matters when deciding on options available to women when they are pregnant.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understand and can talk about my right to confidentiality in the provision of sexual health services. </a:t>
            </a:r>
          </a:p>
          <a:p>
            <a:pPr lvl="0"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840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A042C51-0ACE-419E-A039-04AD72522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82B90-362A-4EFD-A167-E1DDCA57F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37" y="2524721"/>
            <a:ext cx="6233547" cy="3677123"/>
          </a:xfrm>
        </p:spPr>
        <p:txBody>
          <a:bodyPr anchor="ctr">
            <a:noAutofit/>
          </a:bodyPr>
          <a:lstStyle/>
          <a:p>
            <a:r>
              <a:rPr lang="en-GB" sz="1800" dirty="0"/>
              <a:t>If the young woman is in a relationship with a young man then the decision about an abortion impacts on both partners. It is the woman who has the right to make the final decision about having an abortion. </a:t>
            </a:r>
          </a:p>
          <a:p>
            <a:r>
              <a:rPr lang="en-GB" sz="1800" dirty="0"/>
              <a:t>The young man might want to think about what becoming a young Dad would mean to him and his life.</a:t>
            </a:r>
          </a:p>
          <a:p>
            <a:pPr lvl="0"/>
            <a:r>
              <a:rPr lang="en-GB" sz="1800" dirty="0"/>
              <a:t>The fact that there can be unplanned pregnancies that result in an abortion might help young men to think about using condoms and supporting a partner to use contraception. </a:t>
            </a:r>
          </a:p>
          <a:p>
            <a:pPr lvl="0"/>
            <a:r>
              <a:rPr lang="en-GB" sz="1800" dirty="0"/>
              <a:t>A young man might want to speak to someone about what he feels. </a:t>
            </a:r>
          </a:p>
          <a:p>
            <a:pPr lvl="0"/>
            <a:r>
              <a:rPr lang="en-GB" sz="1800" dirty="0"/>
              <a:t>A young man might disagree with his partner and need to talk about that. 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7" name="Picture 6" descr="A picture containing person, indoor, sitting&#10;&#10;Description automatically generated">
            <a:extLst>
              <a:ext uri="{FF2B5EF4-FFF2-40B4-BE49-F238E27FC236}">
                <a16:creationId xmlns:a16="http://schemas.microsoft.com/office/drawing/2014/main" id="{D11B9E4A-AAF5-432C-9E24-F969CA8860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8384" y="613148"/>
            <a:ext cx="2212848" cy="2130052"/>
          </a:xfrm>
          <a:prstGeom prst="rect">
            <a:avLst/>
          </a:prstGeom>
        </p:spPr>
      </p:pic>
      <p:pic>
        <p:nvPicPr>
          <p:cNvPr id="5" name="Picture 4" descr="A person sitting on a bench&#10;&#10;Description automatically generated">
            <a:extLst>
              <a:ext uri="{FF2B5EF4-FFF2-40B4-BE49-F238E27FC236}">
                <a16:creationId xmlns:a16="http://schemas.microsoft.com/office/drawing/2014/main" id="{EAB57013-6A97-4635-9DAE-316B00DA8A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0952" y="613147"/>
            <a:ext cx="2212848" cy="2130052"/>
          </a:xfrm>
          <a:prstGeom prst="rect">
            <a:avLst/>
          </a:prstGeom>
        </p:spPr>
      </p:pic>
      <p:pic>
        <p:nvPicPr>
          <p:cNvPr id="4" name="Picture 3" descr="A close up of a person&#10;&#10;Description automatically generated">
            <a:extLst>
              <a:ext uri="{FF2B5EF4-FFF2-40B4-BE49-F238E27FC236}">
                <a16:creationId xmlns:a16="http://schemas.microsoft.com/office/drawing/2014/main" id="{9D25E31E-DC71-4FEC-819E-3F0D206375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8383" y="2884516"/>
            <a:ext cx="4565417" cy="332343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92758A7-F16F-48A9-9F0E-8A496E11B327}"/>
              </a:ext>
            </a:extLst>
          </p:cNvPr>
          <p:cNvSpPr/>
          <p:nvPr/>
        </p:nvSpPr>
        <p:spPr>
          <a:xfrm>
            <a:off x="986354" y="1062849"/>
            <a:ext cx="481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What have abortions got to do with young men?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130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5CF6E395-3790-4881-B03A-276F8B7DA1E7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11EB5-2EE8-4E2F-A71E-645ED994D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2857" y="1302315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Discussion</a:t>
            </a:r>
          </a:p>
          <a:p>
            <a:pPr marL="0" indent="0">
              <a:buNone/>
            </a:pPr>
            <a:r>
              <a:rPr lang="en-GB" sz="2400" dirty="0"/>
              <a:t>How could I support a friend?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43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2E536-913E-4072-9646-15B30A663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latin typeface="+mn-lt"/>
              </a:rPr>
              <a:t>Important information</a:t>
            </a:r>
            <a:endParaRPr lang="en-US" sz="2800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43BC6F-77E6-40F6-823F-DB0CC7876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32298" y="182880"/>
            <a:ext cx="4073007" cy="61999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EE6947-DBFA-4DB5-A722-40F0A0645001}"/>
              </a:ext>
            </a:extLst>
          </p:cNvPr>
          <p:cNvSpPr/>
          <p:nvPr/>
        </p:nvSpPr>
        <p:spPr>
          <a:xfrm>
            <a:off x="5080216" y="3351276"/>
            <a:ext cx="6272784" cy="2825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Time really matters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 sooner you come to a Sexual Health clinic or go to your GP to confirm you are pregnant and discuss what you’d like to do the more options you have.</a:t>
            </a:r>
          </a:p>
        </p:txBody>
      </p:sp>
    </p:spTree>
    <p:extLst>
      <p:ext uri="{BB962C8B-B14F-4D97-AF65-F5344CB8AC3E}">
        <p14:creationId xmlns:p14="http://schemas.microsoft.com/office/powerpoint/2010/main" val="1442134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6F6A07-074F-4C3D-8D22-AB4BC9923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68803" y="155448"/>
            <a:ext cx="4301071" cy="65471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E2CF56-9F9A-45E8-8548-5D0FCB07F09E}"/>
              </a:ext>
            </a:extLst>
          </p:cNvPr>
          <p:cNvSpPr/>
          <p:nvPr/>
        </p:nvSpPr>
        <p:spPr>
          <a:xfrm>
            <a:off x="4385272" y="3013801"/>
            <a:ext cx="7005066" cy="2825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This appointment can last up to a maximum 3 hours.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There will be time to talk through your decision to have an abortion.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You will have an ultrasound scan to confirm how many weeks pregnant you are.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There will be self-tests for STIs and a blood tests including HIV and syphilis.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If you want to go ahead there are consent forms to sign.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You will discuss types of contraception available for the future.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You will get a date for the abortion.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91D563-B677-4544-8B57-A3E2471E74B8}"/>
              </a:ext>
            </a:extLst>
          </p:cNvPr>
          <p:cNvSpPr/>
          <p:nvPr/>
        </p:nvSpPr>
        <p:spPr>
          <a:xfrm>
            <a:off x="4469874" y="18836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If you decide to consider having an abortion what happens at that appointment?</a:t>
            </a:r>
          </a:p>
        </p:txBody>
      </p:sp>
    </p:spTree>
    <p:extLst>
      <p:ext uri="{BB962C8B-B14F-4D97-AF65-F5344CB8AC3E}">
        <p14:creationId xmlns:p14="http://schemas.microsoft.com/office/powerpoint/2010/main" val="53608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3186E2-0D6A-435F-BDEE-FC880FB45261}"/>
              </a:ext>
            </a:extLst>
          </p:cNvPr>
          <p:cNvSpPr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There are Medical and Surgical.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Most abortions are called Early Medical abortions, this mean taking pills to end the pregnancy.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Surgical and later Medical Abortions take place in a hospital. The woman would be asleep for a later surgical abortion when the doctor removes the content of the womb.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A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701F5D3-EBFF-44BD-9893-F835D93A3274}"/>
              </a:ext>
            </a:extLst>
          </p:cNvPr>
          <p:cNvSpPr/>
          <p:nvPr/>
        </p:nvSpPr>
        <p:spPr>
          <a:xfrm>
            <a:off x="4965431" y="1380749"/>
            <a:ext cx="426086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There are 2 types of abortion</a:t>
            </a:r>
          </a:p>
        </p:txBody>
      </p:sp>
      <p:pic>
        <p:nvPicPr>
          <p:cNvPr id="8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454601-6744-4EF4-A699-5AA29E642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069" y="132863"/>
            <a:ext cx="3854419" cy="6592274"/>
          </a:xfrm>
        </p:spPr>
      </p:pic>
    </p:spTree>
    <p:extLst>
      <p:ext uri="{BB962C8B-B14F-4D97-AF65-F5344CB8AC3E}">
        <p14:creationId xmlns:p14="http://schemas.microsoft.com/office/powerpoint/2010/main" val="2623448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07A9A3-10B7-432A-B563-5ADC7A3978EB}"/>
              </a:ext>
            </a:extLst>
          </p:cNvPr>
          <p:cNvSpPr/>
          <p:nvPr/>
        </p:nvSpPr>
        <p:spPr>
          <a:xfrm>
            <a:off x="4965431" y="2438401"/>
            <a:ext cx="5641609" cy="2304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If you are under 16, you will always be admitted to hospital and you will need a trusted adult to take you home. This will happen no matter how many weeks pregnant you are.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>
                <a:effectLst/>
                <a:ea typeface="Calibri" panose="020F0502020204030204" pitchFamily="34" charset="0"/>
              </a:rPr>
              <a:t>If you are 16 or older it is now possible to take pills at home in an Early Medical abortion. </a:t>
            </a:r>
            <a:r>
              <a:rPr lang="en-GB" sz="2400" dirty="0">
                <a:ea typeface="Calibri" panose="020F0502020204030204" pitchFamily="34" charset="0"/>
              </a:rPr>
              <a:t>If you are </a:t>
            </a:r>
            <a:r>
              <a:rPr lang="en-GB" sz="2400" dirty="0">
                <a:effectLst/>
                <a:ea typeface="Calibri" panose="020F0502020204030204" pitchFamily="34" charset="0"/>
              </a:rPr>
              <a:t>16 or older this will be discussed with you.</a:t>
            </a:r>
            <a:endParaRPr lang="en-US" sz="2400" dirty="0"/>
          </a:p>
        </p:txBody>
      </p:sp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1AF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9A27AC-E3D4-42F4-8657-B07E2BC3A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689" y="36792"/>
            <a:ext cx="3299777" cy="6603682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D4D110-4499-4234-82CB-266E5D5FDB24}"/>
              </a:ext>
            </a:extLst>
          </p:cNvPr>
          <p:cNvSpPr/>
          <p:nvPr/>
        </p:nvSpPr>
        <p:spPr>
          <a:xfrm>
            <a:off x="4971444" y="1362456"/>
            <a:ext cx="279181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If you are under 16</a:t>
            </a:r>
          </a:p>
        </p:txBody>
      </p:sp>
    </p:spTree>
    <p:extLst>
      <p:ext uri="{BB962C8B-B14F-4D97-AF65-F5344CB8AC3E}">
        <p14:creationId xmlns:p14="http://schemas.microsoft.com/office/powerpoint/2010/main" val="616934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07A9A3-10B7-432A-B563-5ADC7A3978EB}"/>
              </a:ext>
            </a:extLst>
          </p:cNvPr>
          <p:cNvSpPr/>
          <p:nvPr/>
        </p:nvSpPr>
        <p:spPr>
          <a:xfrm>
            <a:off x="4965431" y="2438401"/>
            <a:ext cx="5641609" cy="2304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Remember that all services provided, including having an abortion, are confidential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1AF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9D4D110-4499-4234-82CB-266E5D5FDB24}"/>
              </a:ext>
            </a:extLst>
          </p:cNvPr>
          <p:cNvSpPr/>
          <p:nvPr/>
        </p:nvSpPr>
        <p:spPr>
          <a:xfrm>
            <a:off x="4971444" y="1362456"/>
            <a:ext cx="279181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Confidentiality</a:t>
            </a: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17E4A7-E404-408F-B95F-F087DA4C8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8" y="60684"/>
            <a:ext cx="3768302" cy="6736631"/>
          </a:xfrm>
        </p:spPr>
      </p:pic>
    </p:spTree>
    <p:extLst>
      <p:ext uri="{BB962C8B-B14F-4D97-AF65-F5344CB8AC3E}">
        <p14:creationId xmlns:p14="http://schemas.microsoft.com/office/powerpoint/2010/main" val="2640388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3D805-AE3F-4459-A58B-1326768A2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884" y="2750207"/>
            <a:ext cx="4559425" cy="39795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INSERT LOCAL SERVICE DETAILS HERE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Remember that ChildLine is for young people your age. There’s lots online and you can talk confidentially with someone </a:t>
            </a:r>
            <a:r>
              <a:rPr lang="en-US" sz="2000" u="sng" dirty="0">
                <a:hlinkClick r:id="rId2"/>
              </a:rPr>
              <a:t>https://www.childline.org.uk/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BC5601F-77F0-4F34-BE3F-743BEDBB4D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EA9A8F-2AD9-42C5-AE4F-AA34B3C11992}"/>
              </a:ext>
            </a:extLst>
          </p:cNvPr>
          <p:cNvSpPr/>
          <p:nvPr/>
        </p:nvSpPr>
        <p:spPr>
          <a:xfrm>
            <a:off x="593190" y="722119"/>
            <a:ext cx="4602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If you need to talk about any of these </a:t>
            </a:r>
            <a:r>
              <a:rPr lang="en-GB" sz="2000"/>
              <a:t>issues,</a:t>
            </a:r>
            <a:r>
              <a:rPr lang="en-GB" sz="2000" dirty="0"/>
              <a:t> </a:t>
            </a:r>
            <a:r>
              <a:rPr lang="en-GB" sz="2000"/>
              <a:t>there </a:t>
            </a:r>
            <a:r>
              <a:rPr lang="en-GB" sz="2000" dirty="0"/>
              <a:t>are people and places that will help.</a:t>
            </a:r>
          </a:p>
        </p:txBody>
      </p:sp>
    </p:spTree>
    <p:extLst>
      <p:ext uri="{BB962C8B-B14F-4D97-AF65-F5344CB8AC3E}">
        <p14:creationId xmlns:p14="http://schemas.microsoft.com/office/powerpoint/2010/main" val="251366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evice, meter&#10;&#10;Description automatically generated">
            <a:extLst>
              <a:ext uri="{FF2B5EF4-FFF2-40B4-BE49-F238E27FC236}">
                <a16:creationId xmlns:a16="http://schemas.microsoft.com/office/drawing/2014/main" id="{13142125-C375-43C2-92FE-6C834EA895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FD296-7E67-4FC5-BE39-3C532B9F2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952326"/>
            <a:ext cx="6586915" cy="15569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What is abortion?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Abortion is when a pregnancy is ended so that it doesn't result in the birth of a child. Sometimes it is called 'termination of pregnancy'.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6876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568F8-CE7C-4CFD-93FD-5C5827C76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86" y="2218777"/>
            <a:ext cx="4711896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When a woman becomes pregnant she has 3 options:</a:t>
            </a:r>
            <a:endParaRPr lang="en-GB" sz="2400" dirty="0"/>
          </a:p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Continue the pregnancy and become a parent.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Continue the pregnancy and arrange for adoption or fostering.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End the pregnancy with an abortion.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indoor, sitting&#10;&#10;Description automatically generated">
            <a:extLst>
              <a:ext uri="{FF2B5EF4-FFF2-40B4-BE49-F238E27FC236}">
                <a16:creationId xmlns:a16="http://schemas.microsoft.com/office/drawing/2014/main" id="{CA026D93-0DB7-4CFA-BEEF-39C7CAD3D5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8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68449-315F-4FEF-B63B-3D20B609E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735" y="699424"/>
            <a:ext cx="539336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When a woman becomes pregnant she has 3 options:</a:t>
            </a:r>
            <a:endParaRPr lang="en-GB" sz="2400" dirty="0"/>
          </a:p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Continue the pregnancy and become a parent.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Continue the pregnancy and arrange for adoption or fostering.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End the pregnancy with an abortion.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Discussion</a:t>
            </a:r>
            <a:r>
              <a:rPr lang="en-GB" sz="2400" dirty="0"/>
              <a:t>: </a:t>
            </a:r>
          </a:p>
          <a:p>
            <a:pPr marL="0" indent="0">
              <a:buNone/>
            </a:pPr>
            <a:r>
              <a:rPr lang="en-GB" sz="2400" dirty="0"/>
              <a:t>What kind of circumstances might a woman be in that she would consider each of these options? </a:t>
            </a:r>
          </a:p>
          <a:p>
            <a:pPr marL="0" indent="0">
              <a:buNone/>
            </a:pPr>
            <a:r>
              <a:rPr lang="en-GB" sz="2400" dirty="0"/>
              <a:t>Think of them all, one by one.</a:t>
            </a:r>
          </a:p>
        </p:txBody>
      </p:sp>
      <p:pic>
        <p:nvPicPr>
          <p:cNvPr id="4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F27FF76E-146D-4738-8F3C-2F87B9D4C5BC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2" name="Arc 1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584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3D111-3A37-4F18-BE25-B9F24D4F7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b="1" dirty="0"/>
              <a:t>Let’s Talk about Abortion </a:t>
            </a:r>
            <a:r>
              <a:rPr lang="en-GB" sz="2000" dirty="0">
                <a:hlinkClick r:id="rId2"/>
              </a:rPr>
              <a:t>https://youtu.be/KksPuM5cokc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(duration 3 minutes 40 seconds) 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7090BA-FAD6-48D0-92A1-CAD0F2174F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959" y="650494"/>
            <a:ext cx="5531576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7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763C-4ADE-43B2-8CC9-21B766E83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96" y="2330505"/>
            <a:ext cx="503863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What do we know about abortions in Scotland?</a:t>
            </a:r>
          </a:p>
          <a:p>
            <a:pPr marL="0" lvl="0" indent="0">
              <a:buNone/>
            </a:pPr>
            <a:r>
              <a:rPr lang="en-GB" sz="2400" dirty="0"/>
              <a:t>Unplanned pregnancy is very common; around half of all pregnancies are unplanned.</a:t>
            </a:r>
          </a:p>
          <a:p>
            <a:pPr marL="0" lvl="0" indent="0">
              <a:buNone/>
            </a:pPr>
            <a:r>
              <a:rPr lang="en-GB" sz="2400" dirty="0"/>
              <a:t>In 1-in-5 unplanned pregnancies a woman will choose to have an abortion. </a:t>
            </a:r>
          </a:p>
          <a:p>
            <a:pPr marL="0" lvl="0" indent="0">
              <a:buNone/>
            </a:pPr>
            <a:r>
              <a:rPr lang="en-GB" sz="2400" dirty="0"/>
              <a:t>1-in-3 women in the UK has an abortion at some time in their life. </a:t>
            </a:r>
          </a:p>
          <a:p>
            <a:pPr marL="0" lvl="0" indent="0">
              <a:buNone/>
            </a:pPr>
            <a:endParaRPr lang="en-GB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holding a sign&#10;&#10;Description automatically generated">
            <a:extLst>
              <a:ext uri="{FF2B5EF4-FFF2-40B4-BE49-F238E27FC236}">
                <a16:creationId xmlns:a16="http://schemas.microsoft.com/office/drawing/2014/main" id="{1D3989B9-D9AF-4DFE-9761-9B31F4FCF0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2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763C-4ADE-43B2-8CC9-21B766E83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252371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GB" sz="2400" b="1" dirty="0"/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r>
              <a:rPr lang="en-GB" sz="2400" dirty="0"/>
              <a:t>The decision to have an abortion is not easy and it can be a very emotional time for those involved; talking about it with an experienced professional person can help.</a:t>
            </a:r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endParaRPr lang="en-GB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sign&#10;&#10;Description automatically generated">
            <a:extLst>
              <a:ext uri="{FF2B5EF4-FFF2-40B4-BE49-F238E27FC236}">
                <a16:creationId xmlns:a16="http://schemas.microsoft.com/office/drawing/2014/main" id="{1FA28D7B-22D2-4E45-9ADB-DBA47BDBD9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0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763C-4ADE-43B2-8CC9-21B766E83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Autofit/>
          </a:bodyPr>
          <a:lstStyle/>
          <a:p>
            <a:pPr marL="0" lvl="0" indent="0">
              <a:buNone/>
            </a:pPr>
            <a:r>
              <a:rPr lang="en-GB" sz="2400" dirty="0"/>
              <a:t>In Scotland, the Law says a woman can have an abortion up to 24 weeks of pregnancy.</a:t>
            </a:r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r>
              <a:rPr lang="en-GB" sz="2400" dirty="0"/>
              <a:t>After 24 weeks, abortions are only allowed under extreme circumstances, for example if the woman’s life is in danger. </a:t>
            </a:r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r>
              <a:rPr lang="en-GB" sz="2400" dirty="0"/>
              <a:t>Most abortions take place in the very early stages of pregnancy (in the first few weeks). </a:t>
            </a:r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endParaRPr lang="en-GB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sign&#10;&#10;Description automatically generated">
            <a:extLst>
              <a:ext uri="{FF2B5EF4-FFF2-40B4-BE49-F238E27FC236}">
                <a16:creationId xmlns:a16="http://schemas.microsoft.com/office/drawing/2014/main" id="{1FA28D7B-22D2-4E45-9ADB-DBA47BDBD9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47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4BD595C2-EFA3-4AFD-B0C7-DCDFF7341803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F8013-D469-409B-85C1-1BB6566A2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7974" y="1411908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Discussion</a:t>
            </a:r>
          </a:p>
          <a:p>
            <a:pPr marL="0" indent="0">
              <a:buNone/>
            </a:pPr>
            <a:r>
              <a:rPr lang="en-GB" sz="2400" dirty="0"/>
              <a:t>What have abortions got to do with young men?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58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833</Words>
  <Application>Microsoft Office PowerPoint</Application>
  <PresentationFormat>Widescreen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Abortion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Abortion</dc:title>
  <dc:creator>Colin Morrison</dc:creator>
  <cp:lastModifiedBy>Colin Morrison TASC Morrison</cp:lastModifiedBy>
  <cp:revision>3</cp:revision>
  <dcterms:created xsi:type="dcterms:W3CDTF">2020-04-15T13:31:19Z</dcterms:created>
  <dcterms:modified xsi:type="dcterms:W3CDTF">2024-01-11T10:40:36Z</dcterms:modified>
</cp:coreProperties>
</file>