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4"/>
  </p:notesMasterIdLst>
  <p:sldIdLst>
    <p:sldId id="256" r:id="rId2"/>
    <p:sldId id="264" r:id="rId3"/>
    <p:sldId id="289" r:id="rId4"/>
    <p:sldId id="317" r:id="rId5"/>
    <p:sldId id="326" r:id="rId6"/>
    <p:sldId id="347" r:id="rId7"/>
    <p:sldId id="327" r:id="rId8"/>
    <p:sldId id="348" r:id="rId9"/>
    <p:sldId id="328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349" r:id="rId60"/>
    <p:sldId id="329" r:id="rId61"/>
    <p:sldId id="350" r:id="rId62"/>
    <p:sldId id="330" r:id="rId63"/>
    <p:sldId id="320" r:id="rId64"/>
    <p:sldId id="325" r:id="rId65"/>
    <p:sldId id="346" r:id="rId66"/>
    <p:sldId id="331" r:id="rId67"/>
    <p:sldId id="322" r:id="rId68"/>
    <p:sldId id="313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79" autoAdjust="0"/>
    <p:restoredTop sz="94422"/>
  </p:normalViewPr>
  <p:slideViewPr>
    <p:cSldViewPr snapToGrid="0" snapToObjects="1">
      <p:cViewPr varScale="1">
        <p:scale>
          <a:sx n="77" d="100"/>
          <a:sy n="77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Lots of places don’t have young person’s drop ins for condoms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08/03/2022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08/03/2022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08/03/2022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imgres?imgurl=https://www.cdc.gov/condomeffectiveness/images/Right-Way-To-Use-A-Female-Condom-4.jpg&amp;imgrefurl=https://www.cdc.gov/condomeffectiveness/Female-condom-use.html&amp;docid=RaKI99HYjCqRpM&amp;tbnid=xxx2Pri_8a35MM:&amp;vet=10ahUKEwio7IL2jP_hAhVQxoUKHXq_DN8QMwhlKB4wHg..i&amp;w=273&amp;h=275&amp;bih=708&amp;biw=1600&amp;q=how%20do%20women's%20condoms%20work&amp;ved=0ahUKEwio7IL2jP_hAhVQxoUKHXq_DN8QMwhlKB4wHg&amp;iact=mrc&amp;uact=8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s://www.google.com/url?sa=i&amp;rct=j&amp;q=&amp;esrc=s&amp;source=images&amp;cd=&amp;cad=rja&amp;uact=8&amp;ved=2ahUKEwi389v3wv_hAhWkyYUKHUSiAq0QjRx6BAgBEAU&amp;url=https://www.vice.com/en_uk/article/wdja8x/why-everyone-should-care-that-the-morning-after-pill-isnt-free&amp;psig=AOvVaw1Uu_8GnzD2aB4Rcx8our4e&amp;ust=1556978463505102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hyperlink" Target="https://youtu.be/50vmQzjRkuk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485" y="1301444"/>
            <a:ext cx="9137515" cy="1420238"/>
          </a:xfrm>
        </p:spPr>
        <p:txBody>
          <a:bodyPr>
            <a:normAutofit/>
          </a:bodyPr>
          <a:lstStyle/>
          <a:p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Taghaidhean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thaobh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casg</a:t>
            </a: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-gin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69062"/>
            <a:ext cx="9144000" cy="2723219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innse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-gin.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diofar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sheòrsaichean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casg-ghin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dh’fhaodadh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daoin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òga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chleachdadh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ainmeachadh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 am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faigh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fiosrachadh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comhairle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sheirbheisean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slàinte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feiseil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0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4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0A09CBD-5428-4654-9D0D-722D4AE08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B847D81-DC6B-4867-AF22-8DCF7F4E8A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88" y="1938584"/>
            <a:ext cx="5917170" cy="25909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671830" indent="0">
              <a:lnSpc>
                <a:spcPct val="107000"/>
              </a:lnSpc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Carson a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cur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faighean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bhoireannaich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sìolachadh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faighean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bhoireannaich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choinnicheas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sìol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ugh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bhoireannaich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fàs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pàiste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183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fireannach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ach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iarraidh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pàiste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dirty="0" err="1">
                <a:solidFill>
                  <a:srgbClr val="898989"/>
                </a:solidFill>
              </a:rPr>
              <a:t>rshp.scot</a:t>
            </a:r>
            <a:endParaRPr lang="en-US" sz="1100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70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2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3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9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0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4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4DBD-7A70-4449-97A4-F1F76EA6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09" y="1750509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mheud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seòrsa</a:t>
            </a: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 as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aithne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dhut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ceistean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agad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chasg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-gin? </a:t>
            </a:r>
            <a:endParaRPr lang="en-GB" b="1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50EBEA-CBA4-4F55-B28A-3B62751C972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163CE-E149-46F6-976F-4F5BCEBC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78032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8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55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1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5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4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2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30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63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1673" y="32467"/>
            <a:ext cx="4876176" cy="3364980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EE978A2F-C6F6-462B-A6FB-6373FC5CC9CC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366" y="3456433"/>
            <a:ext cx="4282634" cy="3369101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2F806-142A-49E3-831C-4B0E20B1DE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673" y="3460554"/>
            <a:ext cx="4876175" cy="336751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1" y="2258568"/>
            <a:ext cx="4282633" cy="3922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bhoireannaich</a:t>
            </a:r>
            <a:endParaRPr lang="en-GB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Seo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seòrsaichean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</a:t>
            </a:r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as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bitheanta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bhoireannaich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GB" sz="2200" dirty="0"/>
          </a:p>
          <a:p>
            <a:pPr lvl="1"/>
            <a:r>
              <a:rPr lang="en-GB" sz="2200" dirty="0"/>
              <a:t>Pile </a:t>
            </a:r>
            <a:r>
              <a:rPr lang="en-GB" sz="2200" dirty="0" err="1"/>
              <a:t>casg</a:t>
            </a:r>
            <a:r>
              <a:rPr lang="en-GB" sz="2200" dirty="0"/>
              <a:t>-gin</a:t>
            </a:r>
          </a:p>
          <a:p>
            <a:pPr lvl="1"/>
            <a:r>
              <a:rPr lang="en-GB" sz="2200" dirty="0" err="1"/>
              <a:t>Paidse</a:t>
            </a:r>
            <a:endParaRPr lang="en-GB" sz="2200" dirty="0"/>
          </a:p>
          <a:p>
            <a:pPr lvl="1"/>
            <a:r>
              <a:rPr lang="en-GB" sz="2200" dirty="0" err="1" smtClean="0"/>
              <a:t>Iomplant</a:t>
            </a:r>
            <a:r>
              <a:rPr lang="en-GB" sz="2200" dirty="0" smtClean="0"/>
              <a:t> </a:t>
            </a:r>
            <a:endParaRPr lang="en-GB" sz="2200" dirty="0"/>
          </a:p>
          <a:p>
            <a:pPr lvl="1"/>
            <a:r>
              <a:rPr lang="en-GB" sz="2200" dirty="0"/>
              <a:t>In-</a:t>
            </a:r>
            <a:r>
              <a:rPr lang="en-GB" sz="2200" dirty="0" err="1"/>
              <a:t>stealladh</a:t>
            </a:r>
            <a:endParaRPr lang="en-GB" sz="2200" dirty="0"/>
          </a:p>
          <a:p>
            <a:endParaRPr lang="en-GB" sz="2400" dirty="0"/>
          </a:p>
        </p:txBody>
      </p:sp>
      <p:pic>
        <p:nvPicPr>
          <p:cNvPr id="6" name="Picture 5" descr="The world's first contraceptive patch, made by Ortho-McNeil Pharmaceuticals, a subsidiary of Johnson &amp; Johnson, is shown in this undated photo. Women who use the Ortho Evra birth-control patch face twice the risk of developing blood clots than those who take the pill, the patch's manufacturer said, citing recent company-funded research, Feb. 16, 2006. (AP 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7909366" y="10"/>
            <a:ext cx="4282634" cy="3401557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6339" y="6356350"/>
            <a:ext cx="37922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rshp.scot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85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31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38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3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9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9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0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69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6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2F806-142A-49E3-831C-4B0E20B1D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D0FD6-A6B5-4994-921E-0B3959B8F844}"/>
              </a:ext>
            </a:extLst>
          </p:cNvPr>
          <p:cNvSpPr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Pile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diofar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sheòrsaichean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dhrogaichean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casg-gineamhainn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ann.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leigeil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hormòn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bhodhaig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pile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fhaighinn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dhotair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clionaig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slàinte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4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05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82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66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8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27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69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082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6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d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d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4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5354A6-F625-4F4D-9E78-09C6B876B0DE}"/>
              </a:ext>
            </a:extLst>
          </p:cNvPr>
          <p:cNvSpPr/>
          <p:nvPr/>
        </p:nvSpPr>
        <p:spPr>
          <a:xfrm>
            <a:off x="648155" y="1704474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close up of a pink wall&#10;&#10;Description automatically generated">
            <a:extLst>
              <a:ext uri="{FF2B5EF4-FFF2-40B4-BE49-F238E27FC236}">
                <a16:creationId xmlns:a16="http://schemas.microsoft.com/office/drawing/2014/main" id="{71A03ED0-1047-4825-B001-250FE166B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2F39F-44FB-4C8E-A72C-77C360A2101C}"/>
              </a:ext>
            </a:extLst>
          </p:cNvPr>
          <p:cNvSpPr/>
          <p:nvPr/>
        </p:nvSpPr>
        <p:spPr>
          <a:xfrm>
            <a:off x="653072" y="1078832"/>
            <a:ext cx="3646549" cy="506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dotair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chuir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dhut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implant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còrr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99%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èifeachdach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leatromachd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en-GB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bliadhna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faodaidh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dotair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thoirt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asad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implant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eile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chuir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dhut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GB" sz="22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implant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fhaighinn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dhotair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(GP) no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clionaig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slàinte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2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70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2F806-142A-49E3-831C-4B0E20B1D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D0FD6-A6B5-4994-921E-0B3959B8F844}"/>
              </a:ext>
            </a:extLst>
          </p:cNvPr>
          <p:cNvSpPr/>
          <p:nvPr/>
        </p:nvSpPr>
        <p:spPr>
          <a:xfrm>
            <a:off x="371093" y="2575249"/>
            <a:ext cx="3295837" cy="36445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400" dirty="0" err="1">
                <a:latin typeface="Calibri" panose="020F0502020204030204" pitchFamily="34" charset="0"/>
              </a:rPr>
              <a:t>Tha</a:t>
            </a:r>
            <a:r>
              <a:rPr lang="en-GB" sz="2400" dirty="0">
                <a:latin typeface="Calibri" panose="020F0502020204030204" pitchFamily="34" charset="0"/>
              </a:rPr>
              <a:t> am pile </a:t>
            </a:r>
            <a:r>
              <a:rPr lang="en-GB" sz="2400" dirty="0" err="1">
                <a:latin typeface="Calibri" panose="020F0502020204030204" pitchFamily="34" charset="0"/>
              </a:rPr>
              <a:t>còrr</a:t>
            </a:r>
            <a:r>
              <a:rPr lang="en-GB" sz="2400" dirty="0">
                <a:latin typeface="Calibri" panose="020F0502020204030204" pitchFamily="34" charset="0"/>
              </a:rPr>
              <a:t> air 99% </a:t>
            </a:r>
            <a:r>
              <a:rPr lang="en-GB" sz="2400" dirty="0" err="1">
                <a:latin typeface="Calibri" panose="020F0502020204030204" pitchFamily="34" charset="0"/>
              </a:rPr>
              <a:t>èifeachdach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ann</a:t>
            </a:r>
            <a:r>
              <a:rPr lang="en-GB" sz="2400" dirty="0">
                <a:latin typeface="Calibri" panose="020F0502020204030204" pitchFamily="34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</a:rPr>
              <a:t>bhith</a:t>
            </a:r>
            <a:r>
              <a:rPr lang="en-GB" sz="2400" dirty="0">
                <a:latin typeface="Calibri" panose="020F0502020204030204" pitchFamily="34" charset="0"/>
              </a:rPr>
              <a:t> a’ </a:t>
            </a:r>
            <a:r>
              <a:rPr lang="en-GB" sz="2400" dirty="0" err="1">
                <a:latin typeface="Calibri" panose="020F0502020204030204" pitchFamily="34" charset="0"/>
              </a:rPr>
              <a:t>casg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leatromachd</a:t>
            </a:r>
            <a:r>
              <a:rPr lang="en-GB" sz="2400" dirty="0">
                <a:latin typeface="Calibri" panose="020F0502020204030204" pitchFamily="34" charset="0"/>
              </a:rPr>
              <a:t> ma </a:t>
            </a:r>
            <a:r>
              <a:rPr lang="en-GB" sz="2400" dirty="0" err="1">
                <a:latin typeface="Calibri" panose="020F0502020204030204" pitchFamily="34" charset="0"/>
              </a:rPr>
              <a:t>thèid</a:t>
            </a:r>
            <a:r>
              <a:rPr lang="en-GB" sz="2400" dirty="0">
                <a:latin typeface="Calibri" panose="020F0502020204030204" pitchFamily="34" charset="0"/>
              </a:rPr>
              <a:t> an </a:t>
            </a:r>
            <a:r>
              <a:rPr lang="en-GB" sz="2400" dirty="0" err="1">
                <a:latin typeface="Calibri" panose="020F0502020204030204" pitchFamily="34" charset="0"/>
              </a:rPr>
              <a:t>gabhail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gu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ceart</a:t>
            </a:r>
            <a:r>
              <a:rPr lang="en-GB" sz="2400" dirty="0">
                <a:latin typeface="Calibri" panose="020F0502020204030204" pitchFamily="34" charset="0"/>
              </a:rPr>
              <a:t>. 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err="1">
                <a:latin typeface="Calibri" panose="020F0502020204030204" pitchFamily="34" charset="0"/>
              </a:rPr>
              <a:t>Feumaidh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tu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cuimhneachadh</a:t>
            </a:r>
            <a:r>
              <a:rPr lang="en-GB" sz="2400" dirty="0">
                <a:latin typeface="Calibri" panose="020F0502020204030204" pitchFamily="34" charset="0"/>
              </a:rPr>
              <a:t> pile a </a:t>
            </a:r>
            <a:r>
              <a:rPr lang="en-GB" sz="2400" dirty="0" err="1">
                <a:latin typeface="Calibri" panose="020F0502020204030204" pitchFamily="34" charset="0"/>
              </a:rPr>
              <a:t>ghabhail</a:t>
            </a:r>
            <a:r>
              <a:rPr lang="en-GB" sz="2400" dirty="0">
                <a:latin typeface="Calibri" panose="020F0502020204030204" pitchFamily="34" charset="0"/>
              </a:rPr>
              <a:t> a h-</a:t>
            </a:r>
            <a:r>
              <a:rPr lang="en-GB" sz="2400" dirty="0" err="1">
                <a:latin typeface="Calibri" panose="020F0502020204030204" pitchFamily="34" charset="0"/>
              </a:rPr>
              <a:t>uile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latha</a:t>
            </a:r>
            <a:r>
              <a:rPr lang="en-GB" sz="2400" dirty="0">
                <a:latin typeface="Calibri" panose="020F0502020204030204" pitchFamily="34" charset="0"/>
              </a:rPr>
              <a:t>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pile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fhaighinn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dhotair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(GP)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clionaig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slàinte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4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2794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5354A6-F625-4F4D-9E78-09C6B876B0DE}"/>
              </a:ext>
            </a:extLst>
          </p:cNvPr>
          <p:cNvSpPr/>
          <p:nvPr/>
        </p:nvSpPr>
        <p:spPr>
          <a:xfrm>
            <a:off x="665085" y="2768250"/>
            <a:ext cx="4559425" cy="245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stealladh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stealladh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thoirt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banaltram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clionaig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slàinte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No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dh’fhaoite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tèid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stealladh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nì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fhèin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taigh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thabhann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dhut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in-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stealladh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leigeil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hòrmon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bhodhaig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79C0E-1A90-BE4B-95FD-6C69435D50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505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214618-9659-4E52-A0E3-28312C89E763}"/>
              </a:ext>
            </a:extLst>
          </p:cNvPr>
          <p:cNvSpPr/>
          <p:nvPr/>
        </p:nvSpPr>
        <p:spPr>
          <a:xfrm>
            <a:off x="590719" y="2142609"/>
            <a:ext cx="4942334" cy="2882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stealladh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in-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stealladh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thoirt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seachdainean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Mus bi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seachdainean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feumaidh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stealladh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fhaighinn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in-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stealladh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còrr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99%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èifeachdach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cunbhalach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EE978A2F-C6F6-462B-A6FB-6373FC5CC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5354A6-F625-4F4D-9E78-09C6B876B0DE}"/>
              </a:ext>
            </a:extLst>
          </p:cNvPr>
          <p:cNvSpPr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173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D4B63-2E06-4107-9E5B-CD98F78EF4A7}"/>
              </a:ext>
            </a:extLst>
          </p:cNvPr>
          <p:cNvSpPr/>
          <p:nvPr/>
        </p:nvSpPr>
        <p:spPr>
          <a:xfrm>
            <a:off x="1732547" y="1782981"/>
            <a:ext cx="580210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condoman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a'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rud</a:t>
            </a:r>
            <a:r>
              <a:rPr lang="en-US" sz="2400" dirty="0"/>
              <a:t>: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</a:p>
          <a:p>
            <a:pPr marL="457200" lvl="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a'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dìon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boireannaich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ghalaran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bhios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sgaoileadh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fheise</a:t>
            </a:r>
            <a:r>
              <a:rPr lang="en-US" sz="2400" dirty="0"/>
              <a:t>.</a:t>
            </a:r>
          </a:p>
          <a:p>
            <a:pPr marL="457200" lvl="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400" dirty="0"/>
          </a:p>
          <a:p>
            <a:pPr marL="457200" lvl="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a' cur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sìol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a'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coinneachadh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ugh).</a:t>
            </a:r>
            <a:endParaRPr lang="en-US" sz="2400" dirty="0">
              <a:effectLst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7610" y="6356350"/>
            <a:ext cx="30167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BEA598-B27B-4820-928A-6F5FF38B8A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03789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49634" y="741603"/>
            <a:ext cx="4001918" cy="43939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err="1"/>
              <a:t>Condoman</a:t>
            </a:r>
            <a:r>
              <a:rPr lang="en-US" sz="2000" b="1" dirty="0"/>
              <a:t> </a:t>
            </a:r>
            <a:r>
              <a:rPr lang="en-US" sz="2000" b="1" dirty="0" err="1"/>
              <a:t>fireann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condom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cruinneachadh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t-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sìol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sìolachadh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rè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cur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sìol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siubhal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fhaighein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coinneachadh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ugh.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condoman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98%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èifeachdach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leatromachd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9" name="Picture 8" descr="A picture containing furniture, seat, chair&#10;&#10;Description automatically generated">
            <a:extLst>
              <a:ext uri="{FF2B5EF4-FFF2-40B4-BE49-F238E27FC236}">
                <a16:creationId xmlns:a16="http://schemas.microsoft.com/office/drawing/2014/main" id="{1EF9071E-0474-4B38-93D9-5F6AC312C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051" y="741603"/>
            <a:ext cx="6272463" cy="52816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917" y="920611"/>
            <a:ext cx="5092194" cy="435133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Condoman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boireann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condom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boireannaich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toilleadh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taobh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staigh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fhaighein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Nuair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duine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cur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bhoid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broinn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fhaighein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rè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sìolachadh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sìol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sìol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cruinneachadh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chondom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condoman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boireann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95%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èifeachdach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leatromachd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thèid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ceart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Image result for how do women's condoms work">
            <a:hlinkClick r:id="rId4"/>
          </p:cNvPr>
          <p:cNvPicPr>
            <a:picLocks noGrp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erson in a white shirt&#10;&#10;Description automatically generated">
            <a:extLst>
              <a:ext uri="{FF2B5EF4-FFF2-40B4-BE49-F238E27FC236}">
                <a16:creationId xmlns:a16="http://schemas.microsoft.com/office/drawing/2014/main" id="{88A6F958-A554-4F39-8CFE-8E6BB4F7BB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4277"/>
            <a:ext cx="6324601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982A-DD92-4F05-9B6E-61D92A45F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230" y="3429000"/>
            <a:ext cx="5696607" cy="3047946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Càit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faighear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condoman</a:t>
            </a:r>
            <a:r>
              <a:rPr lang="en-GB" sz="2200" b="1" dirty="0"/>
              <a:t>?</a:t>
            </a:r>
            <a:endParaRPr lang="en-GB" sz="2200" dirty="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Gheibhear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condoman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asgaidh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mòran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àiteachan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clionaig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fallaineachd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ionadail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sgeamaichean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chondoman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asgaidh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ionadail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Ann 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dh’àiteachan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clubaichean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òigridh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ionadan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coimhearsnachd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cothroman-tadhail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dhaoin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òga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condoman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lube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cheannach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tòrr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bhùithtean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mòr-bhùthan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condoman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asgaidh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cheart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èifeachdach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feadhainn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cheannaicheas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seirbheis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chondoman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asgaidh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chleachdadh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aois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16.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FF0000"/>
                </a:solidFill>
              </a:rPr>
              <a:t>CUIR A-STEACH FIOSRACHADH IONADAIL</a:t>
            </a:r>
          </a:p>
          <a:p>
            <a:pPr marL="0" lv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1768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D703-34EF-4D0A-914C-E73278E77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46" y="1143649"/>
            <a:ext cx="6251643" cy="37192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Èiginneach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dòcha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gum bi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feum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Casg-ghin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ciallachadh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chasg-ghin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dh’obraich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chasg-ghin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chòir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mar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eisimpleir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shrac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condom. </a:t>
            </a:r>
          </a:p>
          <a:p>
            <a:pPr marL="0" lvl="0" indent="0">
              <a:buNone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cùisean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eìginn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a-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mhàin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casg-ghin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chòir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casg-ghin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chunbhalach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sheòrsa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casg-ghin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ann.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457200" indent="-457200">
              <a:buNone/>
            </a:pPr>
            <a:r>
              <a:rPr lang="en-GB" sz="2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C3F33-2653-49AC-A4F6-85B86EC8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rshp.scot</a:t>
            </a:r>
            <a:endParaRPr lang="en-US" dirty="0"/>
          </a:p>
        </p:txBody>
      </p:sp>
      <p:pic>
        <p:nvPicPr>
          <p:cNvPr id="8" name="irc_mi" descr="Image result for emergency contraception pill free images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959" y="1143649"/>
            <a:ext cx="3294142" cy="24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959" y="3590780"/>
            <a:ext cx="2995234" cy="271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2369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681037"/>
            <a:ext cx="689118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pile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casg-ghin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705" y="2041773"/>
            <a:ext cx="6891187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phileachan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72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uairean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(3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pileachan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120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uairean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(5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pile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casg-ghin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fheàrr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 as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luaithe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ghabhas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7610" y="6356350"/>
            <a:ext cx="30167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Content Placeholder 5" descr="A hand holding a cell phone&#10;&#10;Description automatically generated">
            <a:extLst>
              <a:ext uri="{FF2B5EF4-FFF2-40B4-BE49-F238E27FC236}">
                <a16:creationId xmlns:a16="http://schemas.microsoft.com/office/drawing/2014/main" id="{DBEFB6E4-DC4C-4F22-B097-2A4C9350A3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Casg-ghin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US" sz="2200" b="1" dirty="0">
                <a:latin typeface="+mn-lt"/>
              </a:rPr>
              <a:t>: </a:t>
            </a:r>
            <a:br>
              <a:rPr lang="en-US" sz="2200" b="1" dirty="0">
                <a:latin typeface="+mn-lt"/>
              </a:rPr>
            </a:br>
            <a:r>
              <a:rPr lang="en-US" sz="2200" b="1" dirty="0">
                <a:latin typeface="+mn-lt"/>
              </a:rPr>
              <a:t>An IUD (Coil)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Uaireannan</a:t>
            </a:r>
            <a:r>
              <a:rPr lang="en-US" sz="2000" b="1" dirty="0"/>
              <a:t> </a:t>
            </a:r>
            <a:r>
              <a:rPr lang="en-US" sz="2000" b="1" dirty="0" err="1"/>
              <a:t>bithear</a:t>
            </a:r>
            <a:r>
              <a:rPr lang="en-US" sz="2000" b="1" dirty="0"/>
              <a:t> a’ </a:t>
            </a:r>
            <a:r>
              <a:rPr lang="en-US" sz="2000" b="1" dirty="0" err="1"/>
              <a:t>gabhail</a:t>
            </a:r>
            <a:r>
              <a:rPr lang="en-US" sz="2000" b="1" dirty="0"/>
              <a:t> an </a:t>
            </a:r>
            <a:r>
              <a:rPr lang="en-US" sz="2000" b="1" i="1" dirty="0"/>
              <a:t>coil</a:t>
            </a:r>
            <a:r>
              <a:rPr lang="en-US" sz="2000" b="1" dirty="0"/>
              <a:t> air an IUD. 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uidheam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dèante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plastaig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 chur a-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mhachlaig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Feumaidh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dhèanamh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chòir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I.U.D a chur a-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taobh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chòig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dirty="0" err="1"/>
              <a:t>Tha</a:t>
            </a:r>
            <a:r>
              <a:rPr lang="en-US" sz="2000" dirty="0"/>
              <a:t> an IUD ag </a:t>
            </a:r>
            <a:r>
              <a:rPr lang="en-US" sz="2000" dirty="0" err="1"/>
              <a:t>obair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fheàrr</a:t>
            </a:r>
            <a:r>
              <a:rPr lang="en-US" sz="2000" dirty="0"/>
              <a:t> mar as </a:t>
            </a:r>
            <a:r>
              <a:rPr lang="en-US" sz="2000" dirty="0" err="1"/>
              <a:t>luaithe</a:t>
            </a:r>
            <a:r>
              <a:rPr lang="en-US" sz="2000" dirty="0"/>
              <a:t> a </a:t>
            </a:r>
            <a:r>
              <a:rPr lang="en-US" sz="2000" dirty="0" err="1"/>
              <a:t>thèid</a:t>
            </a:r>
            <a:r>
              <a:rPr lang="en-US" sz="2000" dirty="0"/>
              <a:t> a chur a-</a:t>
            </a:r>
            <a:r>
              <a:rPr lang="en-US" sz="2000" dirty="0" err="1"/>
              <a:t>steach</a:t>
            </a:r>
            <a:r>
              <a:rPr lang="en-US" sz="2000" dirty="0"/>
              <a:t> </a:t>
            </a:r>
            <a:r>
              <a:rPr lang="en-US" sz="2000" dirty="0" err="1"/>
              <a:t>às</a:t>
            </a:r>
            <a:r>
              <a:rPr lang="en-US" sz="2000" dirty="0"/>
              <a:t> </a:t>
            </a:r>
            <a:r>
              <a:rPr lang="en-US" sz="2000" dirty="0" err="1"/>
              <a:t>dèidh</a:t>
            </a:r>
            <a:r>
              <a:rPr lang="en-US" sz="2000" dirty="0"/>
              <a:t> </a:t>
            </a:r>
            <a:r>
              <a:rPr lang="en-US" sz="2000" dirty="0" err="1"/>
              <a:t>feise</a:t>
            </a:r>
            <a:r>
              <a:rPr lang="en-US" sz="2000" dirty="0"/>
              <a:t>. 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5A80F-18A3-4150-A709-D8BA5A07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30" y="1010248"/>
            <a:ext cx="6901193" cy="1135737"/>
          </a:xfrm>
        </p:spPr>
        <p:txBody>
          <a:bodyPr>
            <a:normAutofit/>
          </a:bodyPr>
          <a:lstStyle/>
          <a:p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endParaRPr lang="en-GB" sz="2400" b="1" dirty="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D703-34EF-4D0A-914C-E73278E77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464018"/>
            <a:ext cx="6901193" cy="439398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Gheibhear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asgaidh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pile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chlionaig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slàinte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bhùth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ceimigeir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ionadail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IUD/coil air a chur a-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clionaig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slàinte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1948-1B99-4337-87B1-4B9E9E6C26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870" y="794213"/>
            <a:ext cx="3428663" cy="2554353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8FCA33A-0C68-4498-92AA-463AB1699D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870" y="3509433"/>
            <a:ext cx="3428663" cy="2022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777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9" descr="patches work">
            <a:extLst>
              <a:ext uri="{FF2B5EF4-FFF2-40B4-BE49-F238E27FC236}">
                <a16:creationId xmlns:a16="http://schemas.microsoft.com/office/drawing/2014/main" id="{00E288F2-5EE0-4132-B230-12F6ECB5D38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D0FD6-A6B5-4994-921E-0B3959B8F844}"/>
              </a:ext>
            </a:extLst>
          </p:cNvPr>
          <p:cNvSpPr/>
          <p:nvPr/>
        </p:nvSpPr>
        <p:spPr>
          <a:xfrm>
            <a:off x="371094" y="2718054"/>
            <a:ext cx="339471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Paidse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'S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paidse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stiogach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cur air do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bhodhaig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leigeil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hormòn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bhodhaig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1298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81DB6-3F3D-4F8A-B2DF-863221C473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785236"/>
            <a:ext cx="3415612" cy="32875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0B13D-CD66-4C50-8530-B897F971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0" y="1782981"/>
            <a:ext cx="6895092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Birth Control Basics: Condoms, The Pill and Patch </a:t>
            </a:r>
          </a:p>
          <a:p>
            <a:pPr marL="0" indent="0">
              <a:buNone/>
            </a:pPr>
            <a:r>
              <a:rPr lang="en-GB" sz="2400" dirty="0"/>
              <a:t>(</a:t>
            </a:r>
            <a:r>
              <a:rPr lang="en-GB" sz="2400" dirty="0" err="1"/>
              <a:t>faid</a:t>
            </a:r>
            <a:r>
              <a:rPr lang="en-GB" sz="2400" dirty="0"/>
              <a:t> 2 </a:t>
            </a:r>
            <a:r>
              <a:rPr lang="en-GB" sz="2400" dirty="0" err="1"/>
              <a:t>mhion</a:t>
            </a:r>
            <a:r>
              <a:rPr lang="en-GB" sz="2400" dirty="0"/>
              <a:t>. 9) </a:t>
            </a:r>
          </a:p>
          <a:p>
            <a:pPr marL="0" indent="0">
              <a:buNone/>
            </a:pPr>
            <a:r>
              <a:rPr lang="en-GB" sz="2400" u="sng" dirty="0">
                <a:hlinkClick r:id="rId4"/>
              </a:rPr>
              <a:t>https://youtu.be/50vmQzjRkuk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07372-456F-4A22-8F8F-E4840016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610" y="6356350"/>
            <a:ext cx="30167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29832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6D66-7A8F-46D0-9E98-4C1CE564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386" y="1620511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uallach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</a:t>
            </a:r>
            <a:r>
              <a:rPr lang="en-GB" sz="3200" b="1" dirty="0"/>
              <a:t>?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BDC3A-8E9A-42AD-827E-107C4E2A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F7E9966-EA56-4259-9946-6C2CC7727F19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2582" y="261824"/>
            <a:ext cx="5461635" cy="5577205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7995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3C52-178D-4728-877A-90B1C7C2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996532"/>
            <a:ext cx="5941611" cy="3397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uallach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-gin?</a:t>
            </a:r>
            <a:endParaRPr lang="en-GB" dirty="0"/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Bhithinnsa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iadsan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-gin”.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dìreach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gum bi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nigheanan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-gin”.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dad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smaoineachadh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tachair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leatromachd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bràth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582C4-1F2F-41B9-B6FB-7721DDAD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A2850-75EC-4051-8BBC-822BA84EB2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737" y="996532"/>
            <a:ext cx="4864936" cy="4864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8161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3C52-178D-4728-877A-90B1C7C2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80" y="1130968"/>
            <a:ext cx="6094123" cy="4146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uallach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-gin?</a:t>
            </a:r>
            <a:endParaRPr lang="en-GB" dirty="0"/>
          </a:p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mise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smaoineachadh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uallach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dithis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smaoineachadh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ceart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leòr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nigheanan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diùltadh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cuideachd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cèile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gum bi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Feumaidh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dèiligeadh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uallaich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thachras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thèid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ceàrr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fàs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pàiste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)”.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582C4-1F2F-41B9-B6FB-7721DDAD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01A00-CF17-4DD9-8550-AF393F435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537" y="926432"/>
            <a:ext cx="4780547" cy="47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289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3C52-178D-4728-877A-90B1C7C2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3" y="1253330"/>
            <a:ext cx="60941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uallach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-gin?</a:t>
            </a:r>
            <a:endParaRPr lang="en-GB" b="1" dirty="0"/>
          </a:p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cudromaiche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chuidicheas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cinnteach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òga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bruidhinn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dheidhinn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Nursaichean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Slàinte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582C4-1F2F-41B9-B6FB-7721DDAD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0FE21-D948-405F-ACD4-4B4058C1AC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64" y="1017906"/>
            <a:ext cx="4822187" cy="4822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98313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2AAA-B357-41BC-AFA7-46322E37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770" y="1627933"/>
            <a:ext cx="4617477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Puingean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cudromach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dòigh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leatromachd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steachail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49678-7E30-4B41-AD8A-BDA972CE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A9F01-8320-4579-8E24-43F90C813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564" y="0"/>
            <a:ext cx="355910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0954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2AAA-B357-41BC-AFA7-46322E37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0" y="1363238"/>
            <a:ext cx="5461724" cy="3785419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òga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fiosrachadh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condoman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fhaighinn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dhol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clionaig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tadhal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bruidhinn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dheidhinn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tòisich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49678-7E30-4B41-AD8A-BDA972CE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AF124-FB25-444E-923A-38A083109E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944" y="100430"/>
            <a:ext cx="3973354" cy="6255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7623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49678-7E30-4B41-AD8A-BDA972CE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A08526-8061-4781-9B0F-08E31A7706C8}"/>
              </a:ext>
            </a:extLst>
          </p:cNvPr>
          <p:cNvSpPr txBox="1">
            <a:spLocks/>
          </p:cNvSpPr>
          <p:nvPr/>
        </p:nvSpPr>
        <p:spPr>
          <a:xfrm>
            <a:off x="5554494" y="906464"/>
            <a:ext cx="5493823" cy="349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cudromach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bruidhinn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chèile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dheidhinn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/no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condoman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cudromach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bruidhinn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chleachdas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smaoineachadh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gur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uallach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Faodaidh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boireannaich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fireannaich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uallach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ghabhail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deagh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roghainnean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dhèanamh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thaobh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7D7E7A0-7D6C-4DEE-B8EC-E22A4C8991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092" y="0"/>
            <a:ext cx="400978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08436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49678-7E30-4B41-AD8A-BDA972CE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A08526-8061-4781-9B0F-08E31A7706C8}"/>
              </a:ext>
            </a:extLst>
          </p:cNvPr>
          <p:cNvSpPr txBox="1">
            <a:spLocks/>
          </p:cNvSpPr>
          <p:nvPr/>
        </p:nvSpPr>
        <p:spPr>
          <a:xfrm>
            <a:off x="6204704" y="2382764"/>
            <a:ext cx="4695907" cy="3499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dìon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dhuibh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chòir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dhuibh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condom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chleachdadh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cuideachd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543CF-C282-4C01-B6BC-8F681C9927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887" y="0"/>
            <a:ext cx="342685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6250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2AAA-B357-41BC-AFA7-46322E37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598" y="2012964"/>
            <a:ext cx="4984754" cy="3785419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bhios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còmhraidhean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ro-làimh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socraiche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sàbhailte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tlachdmhoire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dhuibh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49678-7E30-4B41-AD8A-BDA972CE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D3C73-AD58-4CF4-83D9-5245F3251D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093" y="0"/>
            <a:ext cx="383619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15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9" descr="patches work">
            <a:extLst>
              <a:ext uri="{FF2B5EF4-FFF2-40B4-BE49-F238E27FC236}">
                <a16:creationId xmlns:a16="http://schemas.microsoft.com/office/drawing/2014/main" id="{00E288F2-5EE0-4132-B230-12F6ECB5D38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D0FD6-A6B5-4994-921E-0B3959B8F844}"/>
              </a:ext>
            </a:extLst>
          </p:cNvPr>
          <p:cNvSpPr/>
          <p:nvPr/>
        </p:nvSpPr>
        <p:spPr>
          <a:xfrm>
            <a:off x="302898" y="2461768"/>
            <a:ext cx="3242736" cy="36968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Mairidh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gach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paidse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seachdain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neach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cleachdadh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phaidse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gach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seachdain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seachdainean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uair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seachdain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shaor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aca.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paidse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còrr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’s 99%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èifeachdach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leatromachd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paidse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fhaighinn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chlionaig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slàinte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feiseil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7315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2AAA-B357-41BC-AFA7-46322E37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018"/>
            <a:ext cx="3797807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Cuimhnich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cudromach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’s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aonta</a:t>
            </a:r>
            <a:r>
              <a:rPr lang="en-GB" sz="2400" b="1" dirty="0"/>
              <a:t>. </a:t>
            </a:r>
          </a:p>
          <a:p>
            <a:pPr marL="0" lv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Ged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bhiodh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cuideigin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condoman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chur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dòigh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sin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ciallachadh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iarraidh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e a’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ciallachadh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iad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coimhead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romhpa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</a:p>
          <a:p>
            <a:pPr marL="0" lvl="0" indent="0">
              <a:buNone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Feumaidh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fhathast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thoirt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aonta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ann.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400" dirty="0"/>
          </a:p>
        </p:txBody>
      </p:sp>
      <p:pic>
        <p:nvPicPr>
          <p:cNvPr id="5" name="Picture 4" descr="A football player posing for the camera&#10;&#10;Description automatically generated">
            <a:extLst>
              <a:ext uri="{FF2B5EF4-FFF2-40B4-BE49-F238E27FC236}">
                <a16:creationId xmlns:a16="http://schemas.microsoft.com/office/drawing/2014/main" id="{D26C9102-B6A5-4C53-BD17-115C4CD86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640" y="1423018"/>
            <a:ext cx="6233160" cy="427268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49678-7E30-4B41-AD8A-BDA972CE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3560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rshp.scot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5354A6-F625-4F4D-9E78-09C6B876B0DE}"/>
              </a:ext>
            </a:extLst>
          </p:cNvPr>
          <p:cNvSpPr/>
          <p:nvPr/>
        </p:nvSpPr>
        <p:spPr>
          <a:xfrm>
            <a:off x="3411962" y="1432563"/>
            <a:ext cx="49598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Na </a:t>
            </a:r>
            <a:r>
              <a:rPr lang="en-GB" sz="3200" b="1" dirty="0" err="1"/>
              <a:t>seirbheisean</a:t>
            </a:r>
            <a:r>
              <a:rPr lang="en-GB" sz="3200" b="1" dirty="0"/>
              <a:t> </a:t>
            </a:r>
            <a:r>
              <a:rPr lang="en-GB" sz="3200" b="1" dirty="0" err="1"/>
              <a:t>slàinte</a:t>
            </a:r>
            <a:r>
              <a:rPr lang="en-GB" sz="3200" b="1" dirty="0"/>
              <a:t> </a:t>
            </a:r>
            <a:r>
              <a:rPr lang="en-GB" sz="3200" b="1" dirty="0" err="1"/>
              <a:t>feiseil</a:t>
            </a:r>
            <a:r>
              <a:rPr lang="en-GB" sz="3200" b="1" dirty="0"/>
              <a:t> </a:t>
            </a:r>
            <a:r>
              <a:rPr lang="en-GB" sz="3200" b="1" dirty="0" err="1"/>
              <a:t>ionadail</a:t>
            </a:r>
            <a:r>
              <a:rPr lang="en-GB" sz="3200" b="1" dirty="0"/>
              <a:t> </a:t>
            </a:r>
            <a:r>
              <a:rPr lang="en-GB" sz="3200" b="1" dirty="0" err="1"/>
              <a:t>againn</a:t>
            </a:r>
            <a:r>
              <a:rPr lang="en-GB" sz="3200" b="1" dirty="0"/>
              <a:t>, </a:t>
            </a:r>
            <a:r>
              <a:rPr lang="en-GB" sz="3200" b="1" dirty="0" err="1"/>
              <a:t>clionaigean</a:t>
            </a:r>
            <a:r>
              <a:rPr lang="en-GB" sz="3200" b="1" dirty="0"/>
              <a:t> </a:t>
            </a:r>
            <a:r>
              <a:rPr lang="en-GB" sz="3200" b="1" dirty="0" err="1"/>
              <a:t>agus</a:t>
            </a:r>
            <a:r>
              <a:rPr lang="en-GB" sz="3200" b="1" dirty="0"/>
              <a:t> </a:t>
            </a:r>
            <a:r>
              <a:rPr lang="en-GB" sz="3200" b="1" dirty="0" err="1"/>
              <a:t>bùithtean</a:t>
            </a:r>
            <a:r>
              <a:rPr lang="en-GB" sz="3200" b="1" dirty="0"/>
              <a:t> </a:t>
            </a:r>
            <a:r>
              <a:rPr lang="en-GB" sz="3200" b="1" dirty="0" err="1"/>
              <a:t>ceimigeir</a:t>
            </a:r>
            <a:r>
              <a:rPr lang="en-GB" sz="3200" b="1" dirty="0"/>
              <a:t>:</a:t>
            </a:r>
            <a:endParaRPr lang="en-US" sz="3200" dirty="0"/>
          </a:p>
          <a:p>
            <a:pPr lvl="0"/>
            <a:r>
              <a:rPr lang="en-GB" sz="3200" dirty="0">
                <a:solidFill>
                  <a:srgbClr val="FF0000"/>
                </a:solidFill>
              </a:rPr>
              <a:t>(</a:t>
            </a:r>
            <a:r>
              <a:rPr lang="en-GB" sz="3200" dirty="0" err="1">
                <a:solidFill>
                  <a:srgbClr val="FF0000"/>
                </a:solidFill>
              </a:rPr>
              <a:t>Cuir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fiosrachadh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na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sgìre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agaibh</a:t>
            </a:r>
            <a:r>
              <a:rPr lang="en-GB" sz="3200" dirty="0">
                <a:solidFill>
                  <a:srgbClr val="FF0000"/>
                </a:solidFill>
              </a:rPr>
              <a:t> an </a:t>
            </a:r>
            <a:r>
              <a:rPr lang="en-GB" sz="3200" dirty="0" err="1">
                <a:solidFill>
                  <a:srgbClr val="FF0000"/>
                </a:solidFill>
              </a:rPr>
              <a:t>seo</a:t>
            </a:r>
            <a:r>
              <a:rPr lang="en-GB" sz="3200" dirty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GB" sz="3200" b="1" dirty="0"/>
              <a:t> </a:t>
            </a:r>
            <a:endParaRPr lang="en-US" sz="32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0ED4161-8729-4B46-88EE-B0CB1E9F50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3314" y="1632350"/>
            <a:ext cx="2983560" cy="3046988"/>
          </a:xfrm>
          <a:prstGeom prst="rect">
            <a:avLst/>
          </a:prstGeom>
          <a:effectLst/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86DAAFE-87C4-4E4E-8DA8-96C0A11D10C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68" y="1432563"/>
            <a:ext cx="3092234" cy="359330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7166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4DBD-7A70-4449-97A4-F1F76EA6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715" y="1182591"/>
            <a:ext cx="4592320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 err="1">
                <a:solidFill>
                  <a:srgbClr val="000000"/>
                </a:solidFill>
              </a:rPr>
              <a:t>Bheir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sinn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sùil</a:t>
            </a:r>
            <a:r>
              <a:rPr lang="en-GB" sz="3200" b="1" dirty="0">
                <a:solidFill>
                  <a:srgbClr val="000000"/>
                </a:solidFill>
              </a:rPr>
              <a:t> air ais </a:t>
            </a:r>
            <a:r>
              <a:rPr lang="en-GB" sz="3200" b="1" dirty="0" err="1">
                <a:solidFill>
                  <a:srgbClr val="000000"/>
                </a:solidFill>
              </a:rPr>
              <a:t>agus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nì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sinn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ruith-thairis</a:t>
            </a:r>
            <a:r>
              <a:rPr lang="en-GB" sz="3200" b="1" dirty="0">
                <a:solidFill>
                  <a:srgbClr val="000000"/>
                </a:solidFill>
              </a:rPr>
              <a:t>: </a:t>
            </a:r>
            <a:r>
              <a:rPr lang="en-GB" sz="3200" b="1" dirty="0" err="1">
                <a:solidFill>
                  <a:srgbClr val="000000"/>
                </a:solidFill>
              </a:rPr>
              <a:t>Dè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na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ceistean</a:t>
            </a:r>
            <a:r>
              <a:rPr lang="en-GB" sz="3200" b="1" dirty="0">
                <a:solidFill>
                  <a:srgbClr val="000000"/>
                </a:solidFill>
              </a:rPr>
              <a:t> a </a:t>
            </a:r>
            <a:r>
              <a:rPr lang="en-GB" sz="3200" b="1" dirty="0" err="1">
                <a:solidFill>
                  <a:srgbClr val="000000"/>
                </a:solidFill>
              </a:rPr>
              <a:t>bh</a:t>
            </a:r>
            <a:r>
              <a:rPr lang="en-GB" sz="3200" b="1" dirty="0">
                <a:solidFill>
                  <a:srgbClr val="000000"/>
                </a:solidFill>
              </a:rPr>
              <a:t>’ </a:t>
            </a:r>
            <a:r>
              <a:rPr lang="en-GB" sz="3200" b="1" dirty="0" err="1">
                <a:solidFill>
                  <a:srgbClr val="000000"/>
                </a:solidFill>
              </a:rPr>
              <a:t>agaibh</a:t>
            </a:r>
            <a:r>
              <a:rPr lang="en-GB" sz="3200" b="1" dirty="0">
                <a:solidFill>
                  <a:srgbClr val="000000"/>
                </a:solidFill>
              </a:rPr>
              <a:t> mu </a:t>
            </a:r>
            <a:r>
              <a:rPr lang="en-GB" sz="3200" b="1" dirty="0" err="1">
                <a:solidFill>
                  <a:srgbClr val="000000"/>
                </a:solidFill>
              </a:rPr>
              <a:t>chasg</a:t>
            </a:r>
            <a:r>
              <a:rPr lang="en-GB" sz="3200" b="1" dirty="0">
                <a:solidFill>
                  <a:srgbClr val="000000"/>
                </a:solidFill>
              </a:rPr>
              <a:t>-gin? An d’ </a:t>
            </a:r>
            <a:r>
              <a:rPr lang="en-GB" sz="3200" b="1" dirty="0" err="1">
                <a:solidFill>
                  <a:srgbClr val="000000"/>
                </a:solidFill>
              </a:rPr>
              <a:t>fhuair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sibh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freagairt</a:t>
            </a:r>
            <a:r>
              <a:rPr lang="en-GB" sz="3200" b="1" dirty="0">
                <a:solidFill>
                  <a:srgbClr val="000000"/>
                </a:solidFill>
              </a:rPr>
              <a:t>? </a:t>
            </a:r>
            <a:endParaRPr lang="en-GB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163CE-E149-46F6-976F-4F5BCEBC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1E66214-18F1-4226-A36C-D4957EB69EF8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474" y="640397"/>
            <a:ext cx="5461635" cy="5577205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3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5354A6-F625-4F4D-9E78-09C6B876B0DE}"/>
              </a:ext>
            </a:extLst>
          </p:cNvPr>
          <p:cNvSpPr/>
          <p:nvPr/>
        </p:nvSpPr>
        <p:spPr>
          <a:xfrm>
            <a:off x="648155" y="1704474"/>
            <a:ext cx="3811878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/>
              <a:t>Iomplant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Slat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bheag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phlastaig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thathar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cur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chraiceann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ghàirdean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leigeil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hormòn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bhodhaig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Mairidh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4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iomplant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bliadhna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close up of a pink wall&#10;&#10;Description automatically generated">
            <a:extLst>
              <a:ext uri="{FF2B5EF4-FFF2-40B4-BE49-F238E27FC236}">
                <a16:creationId xmlns:a16="http://schemas.microsoft.com/office/drawing/2014/main" id="{71A03ED0-1047-4825-B001-250FE166B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0338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1610</Words>
  <Application>Microsoft Office PowerPoint</Application>
  <PresentationFormat>Widescreen</PresentationFormat>
  <Paragraphs>208</Paragraphs>
  <Slides>82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Taghaidhean a thaobh casg-gin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 pile casg-ghin èiginneach</vt:lpstr>
      <vt:lpstr>Casg-ghin Èiginneach:  An IUD (Coil)</vt:lpstr>
      <vt:lpstr>Casg-gin Èiginneach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Choices about contraception</dc:title>
  <dc:creator>Ross Robertson</dc:creator>
  <cp:lastModifiedBy>Catherine Murray</cp:lastModifiedBy>
  <cp:revision>6</cp:revision>
  <dcterms:created xsi:type="dcterms:W3CDTF">2020-04-02T15:25:29Z</dcterms:created>
  <dcterms:modified xsi:type="dcterms:W3CDTF">2022-03-08T20:06:11Z</dcterms:modified>
</cp:coreProperties>
</file>