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6"/>
  </p:notesMasterIdLst>
  <p:sldIdLst>
    <p:sldId id="256" r:id="rId2"/>
    <p:sldId id="269" r:id="rId3"/>
    <p:sldId id="267" r:id="rId4"/>
    <p:sldId id="279" r:id="rId5"/>
    <p:sldId id="274" r:id="rId6"/>
    <p:sldId id="280" r:id="rId7"/>
    <p:sldId id="278" r:id="rId8"/>
    <p:sldId id="272" r:id="rId9"/>
    <p:sldId id="275" r:id="rId10"/>
    <p:sldId id="276" r:id="rId11"/>
    <p:sldId id="277" r:id="rId12"/>
    <p:sldId id="264" r:id="rId13"/>
    <p:sldId id="271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407"/>
  </p:normalViewPr>
  <p:slideViewPr>
    <p:cSldViewPr snapToGrid="0" snapToObjects="1">
      <p:cViewPr varScale="1">
        <p:scale>
          <a:sx n="79" d="100"/>
          <a:sy n="79" d="100"/>
        </p:scale>
        <p:origin x="96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2EAA-BA00-2147-ABD6-74B03946A8D6}" type="datetime1">
              <a:rPr lang="en-GB" smtClean="0"/>
              <a:t>13/07/2022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A56C-63C6-2C4E-A356-F272D297E791}" type="datetime1">
              <a:rPr lang="en-GB" smtClean="0"/>
              <a:t>13/07/2022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4B7-5C40-B147-BA95-9C339BAB8859}" type="datetime1">
              <a:rPr lang="en-GB" smtClean="0"/>
              <a:t>13/07/2022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705F-C3EB-FF4F-87E5-9C46E36743D0}" type="datetime1">
              <a:rPr lang="en-GB" smtClean="0"/>
              <a:t>13/07/2022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C1C7-0CCE-9F40-AD83-72FAAD15F1AB}" type="datetime1">
              <a:rPr lang="en-GB" smtClean="0"/>
              <a:t>13/07/2022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FA1B-12CC-2041-8555-EC33A6D58207}" type="datetime1">
              <a:rPr lang="en-GB" smtClean="0"/>
              <a:t>13/07/2022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77C-CC5F-A249-8F15-9711F1AB9308}" type="datetime1">
              <a:rPr lang="en-GB" smtClean="0"/>
              <a:t>13/07/2022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607-D85E-5542-928B-D3CCCE2355D1}" type="datetime1">
              <a:rPr lang="en-GB" smtClean="0"/>
              <a:t>13/07/2022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9C97-0E73-5743-AB91-3CA412E8CD33}" type="datetime1">
              <a:rPr lang="en-GB" smtClean="0"/>
              <a:t>13/07/2022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52E4-20F1-EA48-8DD4-61F9E212110B}" type="datetime1">
              <a:rPr lang="en-GB" smtClean="0"/>
              <a:t>13/07/2022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3BB-8561-924D-A6E8-6BB383B31666}" type="datetime1">
              <a:rPr lang="en-GB" smtClean="0"/>
              <a:t>13/07/2022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B188-933C-F54B-A7A5-8CEBDC99A23F}" type="datetime1">
              <a:rPr lang="en-GB" smtClean="0"/>
              <a:t>13/07/2022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ldline.org.uk/get-support/ask-sam/friends-relationships-and-sex-asksam/hmm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ldline.org.uk/get-support/ask-sam/friends-relationships-and-sex-asksam/masturbation-and-guilt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youngpeoples.sandyford.org/" TargetMode="External"/><Relationship Id="rId4" Type="http://schemas.openxmlformats.org/officeDocument/2006/relationships/hyperlink" Target="http://www.healthyrespect.co.uk/Pages/default.aspx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nJtt7k0aiA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TK48R722jy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youtu.be/uotzoDDRW_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ldline.org.uk/get-support/ask-sam/you-and-your-body-asksam/masturbation2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9788"/>
            <a:ext cx="9144000" cy="2387600"/>
          </a:xfrm>
        </p:spPr>
        <p:txBody>
          <a:bodyPr>
            <a:normAutofit/>
          </a:bodyPr>
          <a:lstStyle/>
          <a:p>
            <a:r>
              <a:rPr lang="en-GB" b="1" dirty="0"/>
              <a:t>Mo </a:t>
            </a:r>
            <a:r>
              <a:rPr lang="en-GB" b="1" dirty="0" err="1"/>
              <a:t>bhodhaig</a:t>
            </a:r>
            <a:r>
              <a:rPr lang="en-GB" b="1" dirty="0"/>
              <a:t> an-</a:t>
            </a:r>
            <a:r>
              <a:rPr lang="en-GB" b="1" dirty="0" err="1"/>
              <a:t>dràsta</a:t>
            </a:r>
            <a:r>
              <a:rPr lang="en-GB" b="1" dirty="0"/>
              <a:t>: </a:t>
            </a:r>
            <a:br>
              <a:rPr lang="en-GB" b="1" dirty="0"/>
            </a:br>
            <a:r>
              <a:rPr lang="en-GB" b="1" dirty="0" err="1"/>
              <a:t>Fèin-bhrodadh</a:t>
            </a:r>
            <a:endParaRPr lang="en-US" b="1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" y="3431418"/>
            <a:ext cx="10119360" cy="2924932"/>
          </a:xfrm>
        </p:spPr>
        <p:txBody>
          <a:bodyPr>
            <a:normAutofit fontScale="32500" lnSpcReduction="20000"/>
          </a:bodyPr>
          <a:lstStyle/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’S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urrainn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dhomh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pàirtean</a:t>
            </a:r>
            <a:r>
              <a:rPr lang="en-GB" sz="6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bhodhaig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ainmeachadh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’S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urrainn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dhomh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bruidhinn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mu na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diofar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phàirtean</a:t>
            </a:r>
            <a:r>
              <a:rPr lang="en-GB" sz="6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dhem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bhodhaig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agus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mar a tha iad ag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obair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’S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urrainn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dhomh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bruidhinn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mu na h-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atharrachaidhean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bhios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a’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tachairt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rè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inbhidheachd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Tha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fios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agam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dè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nì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mi no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cò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ris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bhruidhneas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mi ma tha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ceist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agam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no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iomagain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orm</a:t>
            </a:r>
            <a:r>
              <a:rPr lang="en-GB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6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rshp.scot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D6AB6D-C9A1-459E-973D-3E820E339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latin typeface="+mn-lt"/>
              </a:rPr>
              <a:t>Ceistean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gu</a:t>
            </a:r>
            <a:r>
              <a:rPr lang="en-GB" b="1" dirty="0">
                <a:latin typeface="+mn-lt"/>
              </a:rPr>
              <a:t> ChildLine</a:t>
            </a:r>
          </a:p>
        </p:txBody>
      </p:sp>
      <p:pic>
        <p:nvPicPr>
          <p:cNvPr id="6" name="Content Placeholder 5" descr="A close up of a necklace&#10;&#10;Description automatically generated">
            <a:extLst>
              <a:ext uri="{FF2B5EF4-FFF2-40B4-BE49-F238E27FC236}">
                <a16:creationId xmlns:a16="http://schemas.microsoft.com/office/drawing/2014/main" xmlns="" id="{25AB4629-FE81-4490-AD4B-E5D6AD279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483" y="1417923"/>
            <a:ext cx="4351338" cy="435133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A1F0675-1AA5-4AEF-9234-757EDC70F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953237D-ECC5-4CD9-B933-18C9DF23DA7A}"/>
              </a:ext>
            </a:extLst>
          </p:cNvPr>
          <p:cNvSpPr/>
          <p:nvPr/>
        </p:nvSpPr>
        <p:spPr>
          <a:xfrm>
            <a:off x="3944112" y="1847088"/>
            <a:ext cx="6181344" cy="2841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ea typeface="Calibri" panose="020F0502020204030204" pitchFamily="34" charset="0"/>
                <a:cs typeface="Calibri" panose="020F0502020204030204" pitchFamily="34" charset="0"/>
              </a:rPr>
              <a:t>C: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bheil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àbhaisteach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nigheanan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bhith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fèin-bhrodadh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aig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aois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seo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 (15+)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bheil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cumanta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Bidh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balaich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dhèanamh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soilleir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gum bi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iadsan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ach tha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nigheanan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fada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aghaidh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bheil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ach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nàire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no an 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bi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nigheanan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dhèanamh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idir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GB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6DDCC2A-8425-4DA9-AEA4-6DC0F8DE4E39}"/>
              </a:ext>
            </a:extLst>
          </p:cNvPr>
          <p:cNvSpPr/>
          <p:nvPr/>
        </p:nvSpPr>
        <p:spPr>
          <a:xfrm>
            <a:off x="4397752" y="4711859"/>
            <a:ext cx="6096000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https://www.childline.org.uk/get-support/ask-sam/friends-relationships-and-sex-asksam/hmm/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771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D6AB6D-C9A1-459E-973D-3E820E339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latin typeface="+mn-lt"/>
              </a:rPr>
              <a:t>Ceistean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gu</a:t>
            </a:r>
            <a:r>
              <a:rPr lang="en-GB" b="1" dirty="0">
                <a:latin typeface="+mn-lt"/>
              </a:rPr>
              <a:t> ChildLine</a:t>
            </a:r>
          </a:p>
        </p:txBody>
      </p:sp>
      <p:pic>
        <p:nvPicPr>
          <p:cNvPr id="6" name="Content Placeholder 5" descr="A close up of a necklace&#10;&#10;Description automatically generated">
            <a:extLst>
              <a:ext uri="{FF2B5EF4-FFF2-40B4-BE49-F238E27FC236}">
                <a16:creationId xmlns:a16="http://schemas.microsoft.com/office/drawing/2014/main" xmlns="" id="{25AB4629-FE81-4490-AD4B-E5D6AD279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7340" y="1253331"/>
            <a:ext cx="4106460" cy="410646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A1F0675-1AA5-4AEF-9234-757EDC70F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47160" y="6356350"/>
            <a:ext cx="4114800" cy="365125"/>
          </a:xfrm>
        </p:spPr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953237D-ECC5-4CD9-B933-18C9DF23DA7A}"/>
              </a:ext>
            </a:extLst>
          </p:cNvPr>
          <p:cNvSpPr/>
          <p:nvPr/>
        </p:nvSpPr>
        <p:spPr>
          <a:xfrm>
            <a:off x="579120" y="1821276"/>
            <a:ext cx="6736080" cy="49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ea typeface="Calibri" panose="020F0502020204030204" pitchFamily="34" charset="0"/>
                <a:cs typeface="Calibri" panose="020F0502020204030204" pitchFamily="34" charset="0"/>
              </a:rPr>
              <a:t>C: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 Sam,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mi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airson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faighneachd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bheil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àbhaisteach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bhith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fèin-bhrodadh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mise ga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dhèanamh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 no 3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lathaichean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agus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mi 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an-</a:t>
            </a:r>
            <a:r>
              <a:rPr lang="en-GB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còmhnaidh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faireachdainn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ciontach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agus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iomagaineach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dhèidh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agus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mar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mi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airson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faighinn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a-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bheil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ceart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leòr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bhith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fèin-bhrodadh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Taing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en-GB" sz="2800" b="1" dirty="0"/>
          </a:p>
          <a:p>
            <a:pPr marL="457200">
              <a:lnSpc>
                <a:spcPct val="107000"/>
              </a:lnSpc>
            </a:pPr>
            <a:r>
              <a:rPr lang="en-GB" sz="2000" u="sng" dirty="0">
                <a:hlinkClick r:id="rId3"/>
              </a:rPr>
              <a:t>https://www.childline.org.uk/get-support/ask-sam/friends-relationships-and-sex-asksam/masturbation-and-guilt/</a:t>
            </a:r>
            <a:endParaRPr lang="en-GB" sz="2000" dirty="0"/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en-GB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093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E6D50F4-CE4D-428C-A24C-76FC490D40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0"/>
            <a:ext cx="12192001" cy="46669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E09A529-E47C-4634-BB98-0A9526C372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xmlns="" id="{569C1A01-6FB5-43CE-ADCC-936728ACAC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6267" y="4388303"/>
            <a:ext cx="824089" cy="70298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5661" y="6223702"/>
            <a:ext cx="6584750" cy="31406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rgbClr val="898989"/>
                </a:solidFill>
              </a:rPr>
              <a:t>rshp.scot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351C61D1-5E23-4B97-A0A0-A4A745FE7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66937"/>
            <a:ext cx="10515600" cy="1510025"/>
          </a:xfrm>
        </p:spPr>
        <p:txBody>
          <a:bodyPr/>
          <a:lstStyle/>
          <a:p>
            <a:pPr marL="0" indent="0">
              <a:buNone/>
            </a:pPr>
            <a:r>
              <a:rPr lang="en-GB" sz="3600" u="sng" dirty="0">
                <a:hlinkClick r:id="rId4"/>
              </a:rPr>
              <a:t>healthyrespect.co.uk</a:t>
            </a:r>
            <a:endParaRPr lang="en-GB" sz="3600" u="sng" dirty="0"/>
          </a:p>
          <a:p>
            <a:pPr marL="0" indent="0">
              <a:buNone/>
            </a:pPr>
            <a:r>
              <a:rPr lang="en-GB" sz="3600" dirty="0">
                <a:hlinkClick r:id="rId5"/>
              </a:rPr>
              <a:t>http://youngpeoples.sandyford.org/</a:t>
            </a:r>
            <a:r>
              <a:rPr lang="en-GB" sz="3600" dirty="0"/>
              <a:t>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812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663" y="424408"/>
            <a:ext cx="5057752" cy="3785419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  <a:tab pos="1038860" algn="l"/>
              </a:tabLst>
            </a:pP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Prìomh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phuingean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mu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fhèin-bhrodadh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  <a:tab pos="103886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fèin-bhrodadh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àbhaisteach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agus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ceart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leòr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  <a:tab pos="1038860" algn="l"/>
              </a:tabLst>
            </a:pP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balaich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nigheanan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fireannaich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agus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boireannaich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  <a:tab pos="103886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’S 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rud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am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fèin-bhrodadh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chòir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dhut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dhèanamh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àite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prìobhaideach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’S 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deagh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àite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bhiodh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rùm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agad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fhèin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’s na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cùirtearan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agus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doras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dùinte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  <a:tab pos="103886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bhios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fèin-bhrodadh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gheibh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eòlas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air do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bhodhaig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fhèin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agus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air na tha 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còrdadh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riut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GB" sz="2400" dirty="0"/>
              <a:t> </a:t>
            </a:r>
            <a:endParaRPr lang="en-US" sz="2400" dirty="0"/>
          </a:p>
        </p:txBody>
      </p:sp>
      <p:pic>
        <p:nvPicPr>
          <p:cNvPr id="6" name="Picture 5" descr="A person holding a sign&#10;&#10;Description automatically generated">
            <a:extLst>
              <a:ext uri="{FF2B5EF4-FFF2-40B4-BE49-F238E27FC236}">
                <a16:creationId xmlns:a16="http://schemas.microsoft.com/office/drawing/2014/main" xmlns="" id="{6BD55E10-F987-4983-B1FF-7F3418D25599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1800960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699" y="1129867"/>
            <a:ext cx="5139190" cy="3785419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  <a:tab pos="1038860" algn="l"/>
              </a:tabLst>
            </a:pP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Prìomh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phuingean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mu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fhèin-bhrodadh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103886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’S 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deagh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dhòigh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th’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am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fèin-bhrodadh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airson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streas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lùghdachadh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fèithean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fhuasgladh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agus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tric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cuidichidh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cadal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fheàrr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sunnd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agus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fèin-mhisneachd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fhaighinn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103886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 </a:t>
            </a:r>
            <a:r>
              <a:rPr lang="en-GB" sz="24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bhi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mhòr-chuid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dhaoine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bruidhinn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mu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fhèin-bhrodadh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bhon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tha 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prìobhaideach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Ach ma tha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ceist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agad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iomagain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ort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chòir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dhut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bruidhinn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inbheach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earbsach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No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faodaidh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fios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chur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Childline.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person holding a sign&#10;&#10;Description automatically generated">
            <a:extLst>
              <a:ext uri="{FF2B5EF4-FFF2-40B4-BE49-F238E27FC236}">
                <a16:creationId xmlns:a16="http://schemas.microsoft.com/office/drawing/2014/main" xmlns="" id="{6BD55E10-F987-4983-B1FF-7F3418D25599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1136035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etalware&#10;&#10;Description automatically generated">
            <a:extLst>
              <a:ext uri="{FF2B5EF4-FFF2-40B4-BE49-F238E27FC236}">
                <a16:creationId xmlns:a16="http://schemas.microsoft.com/office/drawing/2014/main" xmlns="" id="{9ACAC241-2058-4D76-BBA4-7C23B205447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86568" y="753046"/>
            <a:ext cx="4005431" cy="459350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3429" y="1600200"/>
            <a:ext cx="4498900" cy="3657600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</a:rPr>
              <a:t>A’ </a:t>
            </a:r>
            <a:r>
              <a:rPr lang="en-GB" sz="3200" dirty="0" err="1">
                <a:solidFill>
                  <a:srgbClr val="000000"/>
                </a:solidFill>
              </a:rPr>
              <a:t>smaoineachadh</a:t>
            </a:r>
            <a:r>
              <a:rPr lang="en-GB" sz="3200" dirty="0">
                <a:solidFill>
                  <a:srgbClr val="000000"/>
                </a:solidFill>
              </a:rPr>
              <a:t> mu na </a:t>
            </a:r>
            <a:r>
              <a:rPr lang="en-GB" sz="3200" dirty="0" err="1">
                <a:solidFill>
                  <a:srgbClr val="000000"/>
                </a:solidFill>
              </a:rPr>
              <a:t>seiseanan</a:t>
            </a:r>
            <a:r>
              <a:rPr lang="en-GB" sz="3200" dirty="0">
                <a:solidFill>
                  <a:srgbClr val="000000"/>
                </a:solidFill>
              </a:rPr>
              <a:t> mu </a:t>
            </a:r>
            <a:r>
              <a:rPr lang="en-GB" sz="3200" dirty="0" err="1">
                <a:solidFill>
                  <a:srgbClr val="000000"/>
                </a:solidFill>
              </a:rPr>
              <a:t>dheireadh</a:t>
            </a:r>
            <a:r>
              <a:rPr lang="en-GB" sz="3200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endParaRPr lang="en-GB" sz="32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3200" b="1" dirty="0" err="1">
                <a:solidFill>
                  <a:srgbClr val="000000"/>
                </a:solidFill>
              </a:rPr>
              <a:t>Dè</a:t>
            </a:r>
            <a:r>
              <a:rPr lang="en-GB" sz="3200" b="1" dirty="0">
                <a:solidFill>
                  <a:srgbClr val="000000"/>
                </a:solidFill>
              </a:rPr>
              <a:t> na </a:t>
            </a:r>
            <a:r>
              <a:rPr lang="en-GB" sz="3200" b="1" dirty="0" err="1">
                <a:solidFill>
                  <a:srgbClr val="000000"/>
                </a:solidFill>
              </a:rPr>
              <a:t>ceistean</a:t>
            </a:r>
            <a:r>
              <a:rPr lang="en-GB" sz="3200" b="1" dirty="0">
                <a:solidFill>
                  <a:srgbClr val="000000"/>
                </a:solidFill>
              </a:rPr>
              <a:t> a </a:t>
            </a:r>
            <a:r>
              <a:rPr lang="en-GB" sz="3200" b="1" dirty="0" err="1">
                <a:solidFill>
                  <a:srgbClr val="000000"/>
                </a:solidFill>
              </a:rPr>
              <a:t>bh</a:t>
            </a:r>
            <a:r>
              <a:rPr lang="en-GB" sz="3200" b="1" dirty="0">
                <a:solidFill>
                  <a:srgbClr val="000000"/>
                </a:solidFill>
              </a:rPr>
              <a:t>’ </a:t>
            </a:r>
            <a:r>
              <a:rPr lang="en-GB" sz="3200" b="1" dirty="0" err="1">
                <a:solidFill>
                  <a:srgbClr val="000000"/>
                </a:solidFill>
              </a:rPr>
              <a:t>againn</a:t>
            </a:r>
            <a:r>
              <a:rPr lang="en-GB" sz="3200" b="1" dirty="0">
                <a:solidFill>
                  <a:srgbClr val="000000"/>
                </a:solidFill>
              </a:rPr>
              <a:t> mu </a:t>
            </a:r>
            <a:r>
              <a:rPr lang="en-GB" sz="3200" b="1" dirty="0" err="1" smtClean="0">
                <a:solidFill>
                  <a:srgbClr val="000000"/>
                </a:solidFill>
              </a:rPr>
              <a:t>shileadh</a:t>
            </a:r>
            <a:r>
              <a:rPr lang="en-GB" sz="3200" b="1" dirty="0" err="1">
                <a:solidFill>
                  <a:srgbClr val="000000"/>
                </a:solidFill>
              </a:rPr>
              <a:t>-</a:t>
            </a:r>
            <a:r>
              <a:rPr lang="en-GB" sz="3200" b="1" dirty="0" err="1" smtClean="0">
                <a:solidFill>
                  <a:srgbClr val="000000"/>
                </a:solidFill>
              </a:rPr>
              <a:t>mìosail</a:t>
            </a:r>
            <a:r>
              <a:rPr lang="en-GB" sz="3200" b="1" dirty="0" smtClean="0">
                <a:solidFill>
                  <a:srgbClr val="000000"/>
                </a:solidFill>
              </a:rPr>
              <a:t> </a:t>
            </a:r>
            <a:r>
              <a:rPr lang="en-GB" sz="3200" b="1" dirty="0">
                <a:solidFill>
                  <a:srgbClr val="000000"/>
                </a:solidFill>
              </a:rPr>
              <a:t>(</a:t>
            </a:r>
            <a:r>
              <a:rPr lang="en-GB" sz="3200" b="1" dirty="0" err="1" smtClean="0">
                <a:solidFill>
                  <a:srgbClr val="000000"/>
                </a:solidFill>
              </a:rPr>
              <a:t>fuil</a:t>
            </a:r>
            <a:r>
              <a:rPr lang="en-GB" sz="3200" b="1" dirty="0" smtClean="0">
                <a:solidFill>
                  <a:srgbClr val="000000"/>
                </a:solidFill>
              </a:rPr>
              <a:t>- </a:t>
            </a:r>
            <a:r>
              <a:rPr lang="en-GB" sz="3200" b="1" dirty="0" err="1" smtClean="0">
                <a:solidFill>
                  <a:srgbClr val="000000"/>
                </a:solidFill>
              </a:rPr>
              <a:t>mhìosail</a:t>
            </a:r>
            <a:r>
              <a:rPr lang="en-GB" sz="3200" b="1" dirty="0">
                <a:solidFill>
                  <a:srgbClr val="000000"/>
                </a:solidFill>
              </a:rPr>
              <a:t>) no </a:t>
            </a:r>
            <a:r>
              <a:rPr lang="en-GB" sz="3200" b="1" dirty="0" err="1">
                <a:solidFill>
                  <a:srgbClr val="000000"/>
                </a:solidFill>
              </a:rPr>
              <a:t>mun</a:t>
            </a:r>
            <a:r>
              <a:rPr lang="en-GB" sz="3200" b="1" dirty="0">
                <a:solidFill>
                  <a:srgbClr val="000000"/>
                </a:solidFill>
              </a:rPr>
              <a:t> </a:t>
            </a:r>
            <a:r>
              <a:rPr lang="en-GB" sz="3200" b="1" dirty="0" err="1">
                <a:solidFill>
                  <a:srgbClr val="000000"/>
                </a:solidFill>
              </a:rPr>
              <a:t>bhodhaig</a:t>
            </a:r>
            <a:r>
              <a:rPr lang="en-GB" sz="3200" b="1" dirty="0">
                <a:solidFill>
                  <a:srgbClr val="000000"/>
                </a:solidFill>
              </a:rPr>
              <a:t> no </a:t>
            </a:r>
            <a:r>
              <a:rPr lang="en-GB" sz="3200" b="1" dirty="0" err="1">
                <a:solidFill>
                  <a:srgbClr val="000000"/>
                </a:solidFill>
              </a:rPr>
              <a:t>atharrachaidhean</a:t>
            </a:r>
            <a:r>
              <a:rPr lang="en-GB" sz="3200" b="1" dirty="0">
                <a:solidFill>
                  <a:srgbClr val="000000"/>
                </a:solidFill>
              </a:rPr>
              <a:t> </a:t>
            </a:r>
            <a:r>
              <a:rPr lang="en-GB" sz="3200" b="1" dirty="0" err="1">
                <a:solidFill>
                  <a:srgbClr val="000000"/>
                </a:solidFill>
              </a:rPr>
              <a:t>bodhaig</a:t>
            </a:r>
            <a:r>
              <a:rPr lang="en-GB" sz="3200" b="1" dirty="0">
                <a:solidFill>
                  <a:srgbClr val="000000"/>
                </a:solidFill>
              </a:rPr>
              <a:t> a thig </a:t>
            </a:r>
            <a:r>
              <a:rPr lang="en-GB" sz="3200" b="1" dirty="0" err="1">
                <a:solidFill>
                  <a:srgbClr val="000000"/>
                </a:solidFill>
              </a:rPr>
              <a:t>rè</a:t>
            </a:r>
            <a:r>
              <a:rPr lang="en-GB" sz="3200" b="1" dirty="0">
                <a:solidFill>
                  <a:srgbClr val="000000"/>
                </a:solidFill>
              </a:rPr>
              <a:t> </a:t>
            </a:r>
            <a:r>
              <a:rPr lang="en-GB" sz="3200" b="1" dirty="0" err="1">
                <a:solidFill>
                  <a:srgbClr val="000000"/>
                </a:solidFill>
              </a:rPr>
              <a:t>inbhidheachd</a:t>
            </a:r>
            <a:r>
              <a:rPr lang="en-GB" sz="3200" b="1" dirty="0">
                <a:solidFill>
                  <a:srgbClr val="000000"/>
                </a:solidFill>
              </a:rPr>
              <a:t>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5661" y="6223702"/>
            <a:ext cx="6584750" cy="31406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>
                <a:solidFill>
                  <a:srgbClr val="898989"/>
                </a:solidFill>
              </a:rPr>
              <a:t>rshp.scot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xmlns="" id="{5CB15CE8-5BFB-4F6E-AC2B-224DE91C71DD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077" y="933610"/>
            <a:ext cx="3824030" cy="42323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6548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FA67CD3-AB4E-4A7A-BEB8-53C445D8C4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7CF545F-9C2E-4446-97CD-AD92990C2B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 62">
            <a:extLst>
              <a:ext uri="{FF2B5EF4-FFF2-40B4-BE49-F238E27FC236}">
                <a16:creationId xmlns:a16="http://schemas.microsoft.com/office/drawing/2014/main" xmlns="" id="{339C8D78-A644-462F-B674-F440635E5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6367408-1EA1-4F33-B2B6-DA8AB93085F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349" y="1676843"/>
            <a:ext cx="3661831" cy="35245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238951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</a:rPr>
              <a:t>Film: Boys change too </a:t>
            </a:r>
          </a:p>
          <a:p>
            <a:pPr marL="0" indent="0">
              <a:buNone/>
            </a:pPr>
            <a:r>
              <a:rPr lang="en-GB" u="sng" dirty="0">
                <a:solidFill>
                  <a:srgbClr val="000000"/>
                </a:solidFill>
                <a:hlinkClick r:id="rId4"/>
              </a:rPr>
              <a:t>https://youtu.be/nJtt7k0aiAA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36367" y="6223702"/>
            <a:ext cx="5289562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100">
                <a:solidFill>
                  <a:srgbClr val="898989"/>
                </a:solidFill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273644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E9C695-65E8-41C5-8F2B-5E1E47E4D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373" y="1943548"/>
            <a:ext cx="4229548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 am film 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crìochnachadh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leis 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cheist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scares you about going through puberty?</a:t>
            </a:r>
          </a:p>
          <a:p>
            <a:pPr marL="0" indent="0">
              <a:buNone/>
            </a:pPr>
            <a:r>
              <a:rPr lang="en-GB" sz="2400" b="1" dirty="0" err="1">
                <a:latin typeface="Calibri" panose="020F0502020204030204" pitchFamily="34" charset="0"/>
              </a:rPr>
              <a:t>Dè</a:t>
            </a:r>
            <a:r>
              <a:rPr lang="en-GB" sz="2400" b="1" dirty="0">
                <a:latin typeface="Calibri" panose="020F0502020204030204" pitchFamily="34" charset="0"/>
              </a:rPr>
              <a:t> tha a’ cur an </a:t>
            </a:r>
            <a:r>
              <a:rPr lang="en-GB" sz="2400" b="1" dirty="0" err="1">
                <a:latin typeface="Calibri" panose="020F0502020204030204" pitchFamily="34" charset="0"/>
              </a:rPr>
              <a:t>eagail</a:t>
            </a:r>
            <a:r>
              <a:rPr lang="en-GB" sz="2400" b="1" dirty="0">
                <a:latin typeface="Calibri" panose="020F0502020204030204" pitchFamily="34" charset="0"/>
              </a:rPr>
              <a:t> ort mu </a:t>
            </a:r>
            <a:r>
              <a:rPr lang="en-GB" sz="2400" b="1" dirty="0" err="1">
                <a:latin typeface="Calibri" panose="020F0502020204030204" pitchFamily="34" charset="0"/>
              </a:rPr>
              <a:t>inbhidheachd</a:t>
            </a:r>
            <a:r>
              <a:rPr lang="en-GB" sz="2400" b="1" dirty="0">
                <a:latin typeface="Calibri" panose="020F0502020204030204" pitchFamily="34" charset="0"/>
              </a:rPr>
              <a:t>?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3FD51111-6254-4D05-9B61-08AF355F928D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55921" y="640082"/>
            <a:ext cx="6096416" cy="5577837"/>
          </a:xfrm>
          <a:prstGeom prst="rect">
            <a:avLst/>
          </a:prstGeom>
          <a:effectLst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819966F-D825-4264-B231-2BCB2BF7F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73096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440" y="1091381"/>
            <a:ext cx="5970737" cy="4039419"/>
          </a:xfrm>
        </p:spPr>
        <p:txBody>
          <a:bodyPr>
            <a:no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  <a:tab pos="859155" algn="l"/>
              </a:tabLst>
            </a:pPr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Fèin-bhrodadh</a:t>
            </a:r>
            <a:endParaRPr lang="en-GB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  <a:tab pos="859155" algn="l"/>
              </a:tabLst>
            </a:pP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Uaireannan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bod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balaich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brillean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nighinn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fàs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cruaidh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dèireach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annta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  <a:tab pos="85915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’S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dòcha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gum bi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balach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ag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iarraidh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bhod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shuathadh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bhon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tha e 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faireachdainn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math.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  <a:tab pos="85915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’S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dòcha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gum bi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nighean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ag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iarraidh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brillean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shuathadh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bhon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tha e 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faireachdainn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math.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85915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’S 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fèin-bhrodadh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chanas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seo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xmlns="" id="{C14B0837-2FA5-40B0-A164-35D741AEB31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59167" y="1005208"/>
            <a:ext cx="4694337" cy="4794136"/>
          </a:xfrm>
          <a:prstGeom prst="rect">
            <a:avLst/>
          </a:prstGeom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401387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239" y="1249681"/>
            <a:ext cx="5730241" cy="4236720"/>
          </a:xfrm>
        </p:spPr>
        <p:txBody>
          <a:bodyPr>
            <a:no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  <a:tab pos="859155" algn="l"/>
              </a:tabLst>
            </a:pPr>
            <a:r>
              <a:rPr lang="en-GB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Fèin-bhrodadh</a:t>
            </a:r>
            <a:endParaRPr lang="en-GB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85915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Nuair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bhios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fireannach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boireannach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fèin-bhrodadh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’s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dòcha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gum bi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orgasam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aca.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859155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’S 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deagh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fhaireachdainn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tha a’ </a:t>
            </a:r>
            <a:r>
              <a:rPr lang="en-GB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sgaoileadh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air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bodhaig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th’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orgasam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’S 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tlachd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fheiseil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chanar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 as trice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bidh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fireannaich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sìolachadh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nuair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bhios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orgasam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aca (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bidh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sìol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tighinn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a-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às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bhod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).</a:t>
            </a:r>
            <a:endParaRPr lang="en-GB" sz="2400" dirty="0"/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xmlns="" id="{C14B0837-2FA5-40B0-A164-35D741AEB31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59167" y="1005208"/>
            <a:ext cx="4694337" cy="4794136"/>
          </a:xfrm>
          <a:prstGeom prst="rect">
            <a:avLst/>
          </a:prstGeom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4050370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FA67CD3-AB4E-4A7A-BEB8-53C445D8C4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7CF545F-9C2E-4446-97CD-AD92990C2B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 62">
            <a:extLst>
              <a:ext uri="{FF2B5EF4-FFF2-40B4-BE49-F238E27FC236}">
                <a16:creationId xmlns:a16="http://schemas.microsoft.com/office/drawing/2014/main" xmlns="" id="{339C8D78-A644-462F-B674-F440635E5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3493390-B189-421F-A07A-5EC645B97B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349" y="1676843"/>
            <a:ext cx="3661831" cy="35245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36398E-1959-4362-B384-B5B994D77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6108" y="904854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</a:rPr>
              <a:t>Masturbation: Totally normal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en-GB" u="sng" dirty="0">
                <a:solidFill>
                  <a:srgbClr val="000000"/>
                </a:solidFill>
                <a:hlinkClick r:id="rId4"/>
              </a:rPr>
              <a:t>https://youtu.be/TK48R722jyA</a:t>
            </a:r>
            <a:r>
              <a:rPr lang="en-GB" dirty="0">
                <a:solidFill>
                  <a:srgbClr val="000000"/>
                </a:solidFill>
              </a:rPr>
              <a:t>  </a:t>
            </a:r>
          </a:p>
          <a:p>
            <a:pPr marL="0" indent="0">
              <a:buNone/>
            </a:pP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A5C5B9-4622-4DDC-84A1-A4F046596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36367" y="6223702"/>
            <a:ext cx="5289562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100">
                <a:solidFill>
                  <a:srgbClr val="898989"/>
                </a:solidFill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2756453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98BC887-4916-4227-9F48-3B078D238F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562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xmlns="" id="{1AD6DCFA-0E71-4650-A5E4-3C20E73EB6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baby lying on a bed&#10;&#10;Description automatically generated">
            <a:extLst>
              <a:ext uri="{FF2B5EF4-FFF2-40B4-BE49-F238E27FC236}">
                <a16:creationId xmlns:a16="http://schemas.microsoft.com/office/drawing/2014/main" xmlns="" id="{2506F27E-1F71-4345-A7AC-69EEAA63859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4672" y="803049"/>
            <a:ext cx="3026664" cy="2470743"/>
          </a:xfrm>
          <a:prstGeom prst="rect">
            <a:avLst/>
          </a:prstGeom>
          <a:effectLst/>
        </p:spPr>
      </p:pic>
      <p:pic>
        <p:nvPicPr>
          <p:cNvPr id="5" name="Picture 4" descr="A small child is sleeping in a bed&#10;&#10;Description automatically generated">
            <a:extLst>
              <a:ext uri="{FF2B5EF4-FFF2-40B4-BE49-F238E27FC236}">
                <a16:creationId xmlns:a16="http://schemas.microsoft.com/office/drawing/2014/main" xmlns="" id="{DD133C06-1265-4894-8E07-3ADF519D85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4672" y="3461344"/>
            <a:ext cx="3026663" cy="2438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152" y="1123167"/>
            <a:ext cx="6422848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What is a wet dream?</a:t>
            </a:r>
            <a:r>
              <a:rPr lang="en-GB" dirty="0"/>
              <a:t> </a:t>
            </a:r>
            <a:r>
              <a:rPr lang="en-GB" u="sng" dirty="0">
                <a:hlinkClick r:id="rId4"/>
              </a:rPr>
              <a:t>https://youtu.be/uotzoDDRW_s</a:t>
            </a:r>
            <a:endParaRPr lang="en-GB" dirty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16180" y="6356350"/>
            <a:ext cx="6388140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rshp.scot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E68ADF7-D2DB-48CE-B100-DCBADAE2A51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2662259"/>
            <a:ext cx="3661831" cy="35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79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D6AB6D-C9A1-459E-973D-3E820E339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latin typeface="+mn-lt"/>
              </a:rPr>
              <a:t>Ceistean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gu</a:t>
            </a:r>
            <a:r>
              <a:rPr lang="en-GB" b="1" dirty="0">
                <a:latin typeface="+mn-lt"/>
              </a:rPr>
              <a:t> ChildLine</a:t>
            </a:r>
          </a:p>
        </p:txBody>
      </p:sp>
      <p:pic>
        <p:nvPicPr>
          <p:cNvPr id="6" name="Content Placeholder 5" descr="A close up of a necklace&#10;&#10;Description automatically generated">
            <a:extLst>
              <a:ext uri="{FF2B5EF4-FFF2-40B4-BE49-F238E27FC236}">
                <a16:creationId xmlns:a16="http://schemas.microsoft.com/office/drawing/2014/main" xmlns="" id="{25AB4629-FE81-4490-AD4B-E5D6AD279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8331" y="1253331"/>
            <a:ext cx="4351338" cy="435133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A1F0675-1AA5-4AEF-9234-757EDC70F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953237D-ECC5-4CD9-B933-18C9DF23DA7A}"/>
              </a:ext>
            </a:extLst>
          </p:cNvPr>
          <p:cNvSpPr/>
          <p:nvPr/>
        </p:nvSpPr>
        <p:spPr>
          <a:xfrm>
            <a:off x="579120" y="1821276"/>
            <a:ext cx="6096000" cy="30065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C: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bheil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fèin-bhrodadh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dona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tha mi 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faireachdainn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eil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duine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eile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ach mise?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Cuideachd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tha mi 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faireachdainn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caran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neònach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ràdh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ach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an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aon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fhaireachdainn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th’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’s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bhios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a’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faighinn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feise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 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GB" sz="2400" dirty="0">
                <a:effectLst/>
              </a:rPr>
              <a:t>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6D626A9-7772-4555-BB53-75A239A1D500}"/>
              </a:ext>
            </a:extLst>
          </p:cNvPr>
          <p:cNvSpPr/>
          <p:nvPr/>
        </p:nvSpPr>
        <p:spPr>
          <a:xfrm>
            <a:off x="990600" y="4328861"/>
            <a:ext cx="6096000" cy="73635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https://www.childline.org.uk/get-support/ask-sam/you-and-your-body-asksam/masturbation2/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9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663</Words>
  <Application>Microsoft Office PowerPoint</Application>
  <PresentationFormat>Widescreen</PresentationFormat>
  <Paragraphs>61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Futura Medium</vt:lpstr>
      <vt:lpstr>Times New Roman</vt:lpstr>
      <vt:lpstr>Office Theme</vt:lpstr>
      <vt:lpstr>Mo bhodhaig an-dràsta:  Fèin-bhrodadh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Ceistean gu ChildLine</vt:lpstr>
      <vt:lpstr>Ceistean gu ChildLine</vt:lpstr>
      <vt:lpstr>Ceistean gu ChildLine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3.1.4 My body now:  Masturbation</dc:title>
  <dc:creator>Colin Morrison</dc:creator>
  <cp:lastModifiedBy>Microsoft account</cp:lastModifiedBy>
  <cp:revision>10</cp:revision>
  <dcterms:created xsi:type="dcterms:W3CDTF">2019-04-15T08:15:23Z</dcterms:created>
  <dcterms:modified xsi:type="dcterms:W3CDTF">2022-07-13T10:25:38Z</dcterms:modified>
</cp:coreProperties>
</file>