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70" r:id="rId6"/>
    <p:sldId id="259" r:id="rId7"/>
    <p:sldId id="260" r:id="rId8"/>
    <p:sldId id="271" r:id="rId9"/>
    <p:sldId id="261" r:id="rId10"/>
    <p:sldId id="262" r:id="rId11"/>
    <p:sldId id="272" r:id="rId12"/>
    <p:sldId id="273" r:id="rId13"/>
    <p:sldId id="263" r:id="rId14"/>
    <p:sldId id="264" r:id="rId15"/>
    <p:sldId id="276" r:id="rId16"/>
    <p:sldId id="277" r:id="rId17"/>
    <p:sldId id="265" r:id="rId18"/>
    <p:sldId id="266" r:id="rId19"/>
    <p:sldId id="278" r:id="rId20"/>
    <p:sldId id="275" r:id="rId21"/>
    <p:sldId id="279" r:id="rId22"/>
    <p:sldId id="267"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31F62-8650-B440-AB4B-79AC0938624D}" v="2" dt="2022-03-10T15:44:12.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 Robertson" userId="cb37bfa76ebf819d" providerId="LiveId" clId="{30631F62-8650-B440-AB4B-79AC0938624D}"/>
    <pc:docChg chg="modSld">
      <pc:chgData name="Ross Robertson" userId="cb37bfa76ebf819d" providerId="LiveId" clId="{30631F62-8650-B440-AB4B-79AC0938624D}" dt="2022-03-10T15:44:14.596" v="2" actId="20577"/>
      <pc:docMkLst>
        <pc:docMk/>
      </pc:docMkLst>
      <pc:sldChg chg="modSp mod">
        <pc:chgData name="Ross Robertson" userId="cb37bfa76ebf819d" providerId="LiveId" clId="{30631F62-8650-B440-AB4B-79AC0938624D}" dt="2022-03-10T15:44:14.596" v="2" actId="20577"/>
        <pc:sldMkLst>
          <pc:docMk/>
          <pc:sldMk cId="3266345102" sldId="270"/>
        </pc:sldMkLst>
        <pc:spChg chg="mod">
          <ac:chgData name="Ross Robertson" userId="cb37bfa76ebf819d" providerId="LiveId" clId="{30631F62-8650-B440-AB4B-79AC0938624D}" dt="2022-03-10T15:44:14.596" v="2" actId="20577"/>
          <ac:spMkLst>
            <pc:docMk/>
            <pc:sldMk cId="3266345102" sldId="270"/>
            <ac:spMk id="3" creationId="{88785428-E412-4D90-B48A-FEE5FC38E50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84AF5-83EA-4A42-BDE6-705CBAF4C2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44316F-B2E9-42A5-8649-318CE0F58B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A08AB7-0778-4A2F-A0CC-E4C62F6A3729}"/>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5" name="Footer Placeholder 4">
            <a:extLst>
              <a:ext uri="{FF2B5EF4-FFF2-40B4-BE49-F238E27FC236}">
                <a16:creationId xmlns:a16="http://schemas.microsoft.com/office/drawing/2014/main" id="{95FEE1D0-E4AD-438F-B9E2-FD905422FD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0F5902-972B-44F3-ABDE-46E19D65C9F2}"/>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277761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2F1C-F0C1-4379-8257-B8C1EBBE31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089874-C933-4054-BA66-B2898B1CAA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31A86E-0C2C-48C9-ACDC-D1A14326C0DC}"/>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5" name="Footer Placeholder 4">
            <a:extLst>
              <a:ext uri="{FF2B5EF4-FFF2-40B4-BE49-F238E27FC236}">
                <a16:creationId xmlns:a16="http://schemas.microsoft.com/office/drawing/2014/main" id="{D28F4901-1EE1-4EE3-A4AC-DA0A55CBFD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B93CC6-F3F1-4E21-BD77-F12FC8ACC20E}"/>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402216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1B2BD1-F03B-4CE6-9512-5557D5801D3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1EF466-83D2-4E9B-A032-9F1C70A417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45913F-3E0B-4BBF-99D2-CD81F8183B26}"/>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5" name="Footer Placeholder 4">
            <a:extLst>
              <a:ext uri="{FF2B5EF4-FFF2-40B4-BE49-F238E27FC236}">
                <a16:creationId xmlns:a16="http://schemas.microsoft.com/office/drawing/2014/main" id="{6E6CB40C-23C6-4164-8C9C-93DF7C05F0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AE6DCA-5E5F-4867-968E-35AB81BF6B73}"/>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177838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5512C-0EA8-4072-ABCA-AEAEDC5A59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7BE09E-0505-40EF-9720-2DC900D9BF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0C4682-A653-423D-9917-59FC73E5EC32}"/>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5" name="Footer Placeholder 4">
            <a:extLst>
              <a:ext uri="{FF2B5EF4-FFF2-40B4-BE49-F238E27FC236}">
                <a16:creationId xmlns:a16="http://schemas.microsoft.com/office/drawing/2014/main" id="{4A10CACC-DD0A-4950-8334-2F18760E1E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4C24E3-2051-4769-A9CE-ADE80E72A310}"/>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116056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EB703-2964-430A-A16F-D5DF56DBE7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E6CD12-3F0B-4CC5-96C3-739CCFC839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D03868-E34D-42C0-93F8-DA572C61354F}"/>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5" name="Footer Placeholder 4">
            <a:extLst>
              <a:ext uri="{FF2B5EF4-FFF2-40B4-BE49-F238E27FC236}">
                <a16:creationId xmlns:a16="http://schemas.microsoft.com/office/drawing/2014/main" id="{1D5A5499-3764-40E9-9873-1F315FD10E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45C475-E011-4551-BDF7-C25DC73E8824}"/>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78653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5BFFD-0136-4D83-89D4-0ACC1573C5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9608DC-F42C-4B6B-A5FD-097BFB6A1F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A266A4-A5A2-45D4-A448-2AFCD7F826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F76DF43-97D1-4A2F-9601-5CE012271E45}"/>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6" name="Footer Placeholder 5">
            <a:extLst>
              <a:ext uri="{FF2B5EF4-FFF2-40B4-BE49-F238E27FC236}">
                <a16:creationId xmlns:a16="http://schemas.microsoft.com/office/drawing/2014/main" id="{3B5CC2D5-E1E2-4918-A2A5-E9A7C82DFF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1A49D2-8258-4CA5-B298-4CFCCDAEF579}"/>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199800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E5E13-A945-4FAC-9A02-976D88C5F76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0BA446-F81C-4231-937A-3303D5673E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DD7F75-4ED3-4C7A-A7C1-83CF5243C3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37543BA-3663-4710-92CC-58AB270D66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5398D2-3864-49DB-B9EC-C1F6E2B04A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5953DF-ED64-413E-AFDA-F7F71FD807EC}"/>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8" name="Footer Placeholder 7">
            <a:extLst>
              <a:ext uri="{FF2B5EF4-FFF2-40B4-BE49-F238E27FC236}">
                <a16:creationId xmlns:a16="http://schemas.microsoft.com/office/drawing/2014/main" id="{25894004-E2B3-48E9-8583-095F7A3E09F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8877EB-CA05-42CE-9363-1B71E2FA0CF5}"/>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2677918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8232-D0FA-4AA9-9BB7-49F068BF02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F8AB57A-013E-4F2A-93DF-664214A55CD4}"/>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4" name="Footer Placeholder 3">
            <a:extLst>
              <a:ext uri="{FF2B5EF4-FFF2-40B4-BE49-F238E27FC236}">
                <a16:creationId xmlns:a16="http://schemas.microsoft.com/office/drawing/2014/main" id="{A3B93063-B575-4F12-8FC9-B0BDE60A28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C5D94AF-F596-4F75-AB93-671986C2697F}"/>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107929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8DFF67-29AB-4922-9CB5-10DDB99ECEBE}"/>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3" name="Footer Placeholder 2">
            <a:extLst>
              <a:ext uri="{FF2B5EF4-FFF2-40B4-BE49-F238E27FC236}">
                <a16:creationId xmlns:a16="http://schemas.microsoft.com/office/drawing/2014/main" id="{F6E46673-9B11-40F1-A628-122F6AA7741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3F2D9D-3F4F-47DD-8D86-626D2719C9E0}"/>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290666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1F60E-554C-4666-A80A-5A23D54034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DE814E-D1E0-46E7-A5CD-0EA41CC78D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77216CC-B74A-4DE9-8ECD-237CCD3C5B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19CAA0-38F8-436C-B926-971F8C269EF1}"/>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6" name="Footer Placeholder 5">
            <a:extLst>
              <a:ext uri="{FF2B5EF4-FFF2-40B4-BE49-F238E27FC236}">
                <a16:creationId xmlns:a16="http://schemas.microsoft.com/office/drawing/2014/main" id="{491AEFDC-6284-44BC-BC42-323D3756B6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AC3944-B6FB-47C8-B7B2-5C372387AB0E}"/>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1299974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AAF8-CD80-4E74-9A42-2CB52CBCEE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33240F4-87F5-468B-B1D2-8B98FCFB32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FD7D765-8F9C-4345-B585-A97F2912C7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A14379-C58F-4451-A4C8-54B7ED573DAD}"/>
              </a:ext>
            </a:extLst>
          </p:cNvPr>
          <p:cNvSpPr>
            <a:spLocks noGrp="1"/>
          </p:cNvSpPr>
          <p:nvPr>
            <p:ph type="dt" sz="half" idx="10"/>
          </p:nvPr>
        </p:nvSpPr>
        <p:spPr/>
        <p:txBody>
          <a:bodyPr/>
          <a:lstStyle/>
          <a:p>
            <a:fld id="{BC27C397-8A47-4CBA-9CA9-F199A474744F}" type="datetimeFigureOut">
              <a:rPr lang="en-GB" smtClean="0"/>
              <a:t>10/03/2022</a:t>
            </a:fld>
            <a:endParaRPr lang="en-GB"/>
          </a:p>
        </p:txBody>
      </p:sp>
      <p:sp>
        <p:nvSpPr>
          <p:cNvPr id="6" name="Footer Placeholder 5">
            <a:extLst>
              <a:ext uri="{FF2B5EF4-FFF2-40B4-BE49-F238E27FC236}">
                <a16:creationId xmlns:a16="http://schemas.microsoft.com/office/drawing/2014/main" id="{78AFB33E-380B-4D4A-9C95-2EAD2C30C9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6138D2-AFD2-4867-B64A-FDEE07B7094D}"/>
              </a:ext>
            </a:extLst>
          </p:cNvPr>
          <p:cNvSpPr>
            <a:spLocks noGrp="1"/>
          </p:cNvSpPr>
          <p:nvPr>
            <p:ph type="sldNum" sz="quarter" idx="12"/>
          </p:nvPr>
        </p:nvSpPr>
        <p:spPr/>
        <p:txBody>
          <a:bodyPr/>
          <a:lstStyle/>
          <a:p>
            <a:fld id="{A8C6B2B0-5D99-4401-A430-A8E22C4B169D}" type="slidenum">
              <a:rPr lang="en-GB" smtClean="0"/>
              <a:t>‹#›</a:t>
            </a:fld>
            <a:endParaRPr lang="en-GB"/>
          </a:p>
        </p:txBody>
      </p:sp>
    </p:spTree>
    <p:extLst>
      <p:ext uri="{BB962C8B-B14F-4D97-AF65-F5344CB8AC3E}">
        <p14:creationId xmlns:p14="http://schemas.microsoft.com/office/powerpoint/2010/main" val="364726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C0ADA0-0FEB-4E59-9812-89CCC70AF5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51C53E-4705-4D72-AD4E-F2358C1DBD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C2C294-8786-4B9C-B7ED-733EB7DF60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7C397-8A47-4CBA-9CA9-F199A474744F}" type="datetimeFigureOut">
              <a:rPr lang="en-GB" smtClean="0"/>
              <a:t>10/03/2022</a:t>
            </a:fld>
            <a:endParaRPr lang="en-GB"/>
          </a:p>
        </p:txBody>
      </p:sp>
      <p:sp>
        <p:nvSpPr>
          <p:cNvPr id="5" name="Footer Placeholder 4">
            <a:extLst>
              <a:ext uri="{FF2B5EF4-FFF2-40B4-BE49-F238E27FC236}">
                <a16:creationId xmlns:a16="http://schemas.microsoft.com/office/drawing/2014/main" id="{2F2FF842-C8C0-41B1-B92E-B25B855210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D8BBB08-14AC-42BE-9B90-EEA0134B63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6B2B0-5D99-4401-A430-A8E22C4B169D}" type="slidenum">
              <a:rPr lang="en-GB" smtClean="0"/>
              <a:t>‹#›</a:t>
            </a:fld>
            <a:endParaRPr lang="en-GB"/>
          </a:p>
        </p:txBody>
      </p:sp>
    </p:spTree>
    <p:extLst>
      <p:ext uri="{BB962C8B-B14F-4D97-AF65-F5344CB8AC3E}">
        <p14:creationId xmlns:p14="http://schemas.microsoft.com/office/powerpoint/2010/main" val="2922419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imgres?imgurl=https://www.cdc.gov/condomeffectiveness/images/Right-Way-To-Use-A-Female-Condom-4.jpg&amp;imgrefurl=https://www.cdc.gov/condomeffectiveness/Female-condom-use.html&amp;docid=RaKI99HYjCqRpM&amp;tbnid=xxx2Pri_8a35MM:&amp;vet=10ahUKEwio7IL2jP_hAhVQxoUKHXq_DN8QMwhlKB4wHg..i&amp;w=273&amp;h=275&amp;bih=708&amp;biw=1600&amp;q=how%20do%20women's%20condoms%20work&amp;ved=0ahUKEwio7IL2jP_hAhVQxoUKHXq_DN8QMwhlKB4wHg&amp;iact=mrc&amp;uact=8" TargetMode="External"/><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EfwstN51ZIw"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s://vimeo.com/684152273"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333DEA0-B020-4940-B512-2B9B1107269F}"/>
              </a:ext>
            </a:extLst>
          </p:cNvPr>
          <p:cNvSpPr>
            <a:spLocks noGrp="1"/>
          </p:cNvSpPr>
          <p:nvPr>
            <p:ph type="ctrTitle"/>
          </p:nvPr>
        </p:nvSpPr>
        <p:spPr>
          <a:xfrm>
            <a:off x="4371975" y="1939159"/>
            <a:ext cx="7067550" cy="1213616"/>
          </a:xfrm>
        </p:spPr>
        <p:txBody>
          <a:bodyPr>
            <a:normAutofit fontScale="90000"/>
          </a:bodyPr>
          <a:lstStyle/>
          <a:p>
            <a:pPr algn="r"/>
            <a:r>
              <a:rPr lang="en-GB" sz="2400" b="1" dirty="0">
                <a:effectLst/>
                <a:latin typeface="+mn-lt"/>
                <a:ea typeface="Calibri" panose="020F0502020204030204" pitchFamily="34" charset="0"/>
                <a:cs typeface="Times New Roman" panose="02020603050405020304" pitchFamily="18" charset="0"/>
              </a:rPr>
              <a:t>THEMATIC UNIT: </a:t>
            </a:r>
            <a:r>
              <a:rPr lang="en-GB" sz="2400" b="1" dirty="0">
                <a:latin typeface="+mn-lt"/>
                <a:ea typeface="Calibri" panose="020F0502020204030204" pitchFamily="34" charset="0"/>
                <a:cs typeface="Times New Roman" panose="02020603050405020304" pitchFamily="18" charset="0"/>
              </a:rPr>
              <a:t>CONTRACEPTION AND CONDOMS</a:t>
            </a:r>
            <a:br>
              <a:rPr lang="en-GB" sz="2400" b="1" dirty="0">
                <a:effectLst/>
                <a:latin typeface="+mn-lt"/>
                <a:ea typeface="Calibri" panose="020F0502020204030204" pitchFamily="34" charset="0"/>
                <a:cs typeface="Times New Roman" panose="02020603050405020304" pitchFamily="18" charset="0"/>
              </a:rPr>
            </a:br>
            <a:r>
              <a:rPr lang="en-US" sz="2400" kern="1200" dirty="0">
                <a:latin typeface="+mn-lt"/>
                <a:ea typeface="+mj-ea"/>
                <a:cs typeface="+mj-cs"/>
              </a:rPr>
              <a:t>A unit of learning for young people aged 14</a:t>
            </a:r>
            <a:r>
              <a:rPr lang="en-US" sz="2400" kern="1200" dirty="0">
                <a:effectLst/>
                <a:latin typeface="+mn-lt"/>
                <a:ea typeface="+mj-ea"/>
                <a:cs typeface="+mj-cs"/>
              </a:rPr>
              <a:t>+</a:t>
            </a:r>
            <a:r>
              <a:rPr lang="en-US" sz="2400" kern="1200" dirty="0">
                <a:latin typeface="+mn-lt"/>
                <a:ea typeface="+mj-ea"/>
                <a:cs typeface="+mj-cs"/>
              </a:rPr>
              <a:t>/16</a:t>
            </a:r>
            <a:r>
              <a:rPr lang="en-US" sz="2400" kern="1200" dirty="0">
                <a:effectLst/>
                <a:latin typeface="+mn-lt"/>
                <a:ea typeface="+mj-ea"/>
                <a:cs typeface="+mj-cs"/>
              </a:rPr>
              <a:t>+</a:t>
            </a:r>
            <a:r>
              <a:rPr lang="en-US" sz="2400" kern="1200" dirty="0">
                <a:latin typeface="+mn-lt"/>
                <a:ea typeface="+mj-ea"/>
                <a:cs typeface="+mj-cs"/>
              </a:rPr>
              <a:t> learning at Curriculum for Excellence Early, First or Second Level</a:t>
            </a:r>
            <a:endParaRPr lang="en-GB" sz="2400" dirty="0">
              <a:latin typeface="+mn-lt"/>
            </a:endParaRPr>
          </a:p>
        </p:txBody>
      </p:sp>
      <p:sp>
        <p:nvSpPr>
          <p:cNvPr id="3" name="Subtitle 2">
            <a:extLst>
              <a:ext uri="{FF2B5EF4-FFF2-40B4-BE49-F238E27FC236}">
                <a16:creationId xmlns:a16="http://schemas.microsoft.com/office/drawing/2014/main" id="{49561397-45FF-417A-B880-B1D620D55014}"/>
              </a:ext>
            </a:extLst>
          </p:cNvPr>
          <p:cNvSpPr>
            <a:spLocks noGrp="1"/>
          </p:cNvSpPr>
          <p:nvPr>
            <p:ph type="subTitle" idx="1"/>
          </p:nvPr>
        </p:nvSpPr>
        <p:spPr>
          <a:xfrm>
            <a:off x="4038600" y="3819220"/>
            <a:ext cx="7400925" cy="1124256"/>
          </a:xfrm>
        </p:spPr>
        <p:txBody>
          <a:bodyPr>
            <a:normAutofit/>
          </a:bodyPr>
          <a:lstStyle/>
          <a:p>
            <a:pPr algn="r"/>
            <a:r>
              <a:rPr lang="en-GB" sz="3600" b="1" dirty="0"/>
              <a:t>Condoms</a:t>
            </a:r>
          </a:p>
        </p:txBody>
      </p:sp>
    </p:spTree>
    <p:extLst>
      <p:ext uri="{BB962C8B-B14F-4D97-AF65-F5344CB8AC3E}">
        <p14:creationId xmlns:p14="http://schemas.microsoft.com/office/powerpoint/2010/main" val="4042099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20C988C-FAAD-4B22-8BA7-6B5DEFD8D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78ED228-2D39-460F-996C-AC8433D13C1A}"/>
              </a:ext>
            </a:extLst>
          </p:cNvPr>
          <p:cNvSpPr>
            <a:spLocks noGrp="1"/>
          </p:cNvSpPr>
          <p:nvPr>
            <p:ph idx="1"/>
          </p:nvPr>
        </p:nvSpPr>
        <p:spPr>
          <a:xfrm>
            <a:off x="696338" y="1253331"/>
            <a:ext cx="4533899" cy="4351338"/>
          </a:xfrm>
        </p:spPr>
        <p:txBody>
          <a:bodyPr>
            <a:normAutofit/>
          </a:bodyPr>
          <a:lstStyle/>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A female (woman’s) condom fits inside her vagina. </a:t>
            </a:r>
          </a:p>
          <a:p>
            <a:pPr marL="0" lvl="0" indent="0">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During sex, the man’s sperm comes out of his penis (when he ejaculates). The sperm collects in the condom. So, the sperm cannot meet the egg. </a:t>
            </a:r>
          </a:p>
          <a:p>
            <a:pPr marL="0" indent="0">
              <a:buNone/>
            </a:pPr>
            <a:endParaRPr lang="en-GB" dirty="0"/>
          </a:p>
        </p:txBody>
      </p:sp>
      <p:sp>
        <p:nvSpPr>
          <p:cNvPr id="27" name="Oval 26">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2635" y="2507215"/>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9" name="Arc 28">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432189" flipV="1">
            <a:off x="7537061" y="1878543"/>
            <a:ext cx="4592562" cy="4592562"/>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descr="A person in a white shirt&#10;&#10;Description automatically generated">
            <a:extLst>
              <a:ext uri="{FF2B5EF4-FFF2-40B4-BE49-F238E27FC236}">
                <a16:creationId xmlns:a16="http://schemas.microsoft.com/office/drawing/2014/main" id="{480F7558-60B2-4BF7-BCAF-306F388CBA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2"/>
          <a:stretch/>
        </p:blipFill>
        <p:spPr>
          <a:xfrm>
            <a:off x="5719066" y="466725"/>
            <a:ext cx="2899571" cy="2962275"/>
          </a:xfrm>
          <a:custGeom>
            <a:avLst/>
            <a:gdLst/>
            <a:ahLst/>
            <a:cxnLst/>
            <a:rect l="l" t="t" r="r" b="b"/>
            <a:pathLst>
              <a:path w="2185353" h="2064564">
                <a:moveTo>
                  <a:pt x="65529" y="0"/>
                </a:moveTo>
                <a:lnTo>
                  <a:pt x="2119824" y="0"/>
                </a:lnTo>
                <a:cubicBezTo>
                  <a:pt x="2156015" y="0"/>
                  <a:pt x="2185353" y="29338"/>
                  <a:pt x="2185353" y="65529"/>
                </a:cubicBezTo>
                <a:lnTo>
                  <a:pt x="2185353" y="1999035"/>
                </a:lnTo>
                <a:cubicBezTo>
                  <a:pt x="2185353" y="2035226"/>
                  <a:pt x="2156015" y="2064564"/>
                  <a:pt x="2119824" y="2064564"/>
                </a:cubicBezTo>
                <a:lnTo>
                  <a:pt x="65529" y="2064564"/>
                </a:lnTo>
                <a:cubicBezTo>
                  <a:pt x="29338" y="2064564"/>
                  <a:pt x="0" y="2035226"/>
                  <a:pt x="0" y="1999035"/>
                </a:cubicBezTo>
                <a:lnTo>
                  <a:pt x="0" y="65529"/>
                </a:lnTo>
                <a:cubicBezTo>
                  <a:pt x="0" y="29338"/>
                  <a:pt x="29338" y="0"/>
                  <a:pt x="65529" y="0"/>
                </a:cubicBezTo>
                <a:close/>
              </a:path>
            </a:pathLst>
          </a:custGeom>
        </p:spPr>
      </p:pic>
      <p:pic>
        <p:nvPicPr>
          <p:cNvPr id="8" name="Picture 7" descr="Image result for how do women's condoms work">
            <a:hlinkClick r:id="rId3"/>
            <a:extLst>
              <a:ext uri="{FF2B5EF4-FFF2-40B4-BE49-F238E27FC236}">
                <a16:creationId xmlns:a16="http://schemas.microsoft.com/office/drawing/2014/main" id="{71BBF449-9438-42CC-B5B3-D5B14EB91ABC}"/>
              </a:ext>
            </a:extLst>
          </p:cNvPr>
          <p:cNvPicPr/>
          <p:nvPr/>
        </p:nvPicPr>
        <p:blipFill rotWithShape="1">
          <a:blip r:embed="rId4" cstate="screen">
            <a:extLst>
              <a:ext uri="{28A0092B-C50C-407E-A947-70E740481C1C}">
                <a14:useLocalDpi xmlns:a14="http://schemas.microsoft.com/office/drawing/2010/main"/>
              </a:ext>
            </a:extLst>
          </a:blip>
          <a:srcRect/>
          <a:stretch/>
        </p:blipFill>
        <p:spPr bwMode="auto">
          <a:xfrm>
            <a:off x="8610627" y="3046082"/>
            <a:ext cx="2987191" cy="2701941"/>
          </a:xfrm>
          <a:custGeom>
            <a:avLst/>
            <a:gdLst/>
            <a:ahLst/>
            <a:cxnLst/>
            <a:rect l="l" t="t" r="r" b="b"/>
            <a:pathLst>
              <a:path w="2185353" h="2064564">
                <a:moveTo>
                  <a:pt x="65529" y="0"/>
                </a:moveTo>
                <a:lnTo>
                  <a:pt x="2119824" y="0"/>
                </a:lnTo>
                <a:cubicBezTo>
                  <a:pt x="2156015" y="0"/>
                  <a:pt x="2185353" y="29338"/>
                  <a:pt x="2185353" y="65529"/>
                </a:cubicBezTo>
                <a:lnTo>
                  <a:pt x="2185353" y="1999035"/>
                </a:lnTo>
                <a:cubicBezTo>
                  <a:pt x="2185353" y="2035226"/>
                  <a:pt x="2156015" y="2064564"/>
                  <a:pt x="2119824" y="2064564"/>
                </a:cubicBezTo>
                <a:lnTo>
                  <a:pt x="65529" y="2064564"/>
                </a:lnTo>
                <a:cubicBezTo>
                  <a:pt x="29338" y="2064564"/>
                  <a:pt x="0" y="2035226"/>
                  <a:pt x="0" y="1999035"/>
                </a:cubicBezTo>
                <a:lnTo>
                  <a:pt x="0" y="65529"/>
                </a:lnTo>
                <a:cubicBezTo>
                  <a:pt x="0" y="29338"/>
                  <a:pt x="29338" y="0"/>
                  <a:pt x="65529" y="0"/>
                </a:cubicBezTo>
                <a:close/>
              </a:path>
            </a:pathLst>
          </a:custGeom>
          <a:noFill/>
        </p:spPr>
      </p:pic>
    </p:spTree>
    <p:extLst>
      <p:ext uri="{BB962C8B-B14F-4D97-AF65-F5344CB8AC3E}">
        <p14:creationId xmlns:p14="http://schemas.microsoft.com/office/powerpoint/2010/main" val="4251734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E78ED228-2D39-460F-996C-AC8433D13C1A}"/>
              </a:ext>
            </a:extLst>
          </p:cNvPr>
          <p:cNvSpPr>
            <a:spLocks noGrp="1"/>
          </p:cNvSpPr>
          <p:nvPr>
            <p:ph idx="1"/>
          </p:nvPr>
        </p:nvSpPr>
        <p:spPr>
          <a:xfrm>
            <a:off x="838200" y="1825625"/>
            <a:ext cx="5393361" cy="4351338"/>
          </a:xfrm>
        </p:spPr>
        <p:txBody>
          <a:bodyPr>
            <a:normAutofit/>
          </a:bodyPr>
          <a:lstStyle/>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You can only use a condom one time.</a:t>
            </a: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When it has been used put it in some tissue and in the bin. </a:t>
            </a: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Never flush </a:t>
            </a:r>
            <a:r>
              <a:rPr lang="en-GB" dirty="0">
                <a:latin typeface="Calibri" panose="020F0502020204030204" pitchFamily="34" charset="0"/>
                <a:ea typeface="Calibri" panose="020F0502020204030204" pitchFamily="34" charset="0"/>
                <a:cs typeface="Times New Roman" panose="02020603050405020304" pitchFamily="18" charset="0"/>
              </a:rPr>
              <a:t>it </a:t>
            </a:r>
            <a:r>
              <a:rPr lang="en-GB" dirty="0">
                <a:effectLst/>
                <a:latin typeface="Calibri" panose="020F0502020204030204" pitchFamily="34" charset="0"/>
                <a:ea typeface="Calibri" panose="020F0502020204030204" pitchFamily="34" charset="0"/>
                <a:cs typeface="Times New Roman" panose="02020603050405020304" pitchFamily="18" charset="0"/>
              </a:rPr>
              <a:t>down the toilet.</a:t>
            </a:r>
          </a:p>
          <a:p>
            <a:pPr marL="0" indent="0">
              <a:buNone/>
            </a:pPr>
            <a:endParaRPr lang="en-GB" dirty="0"/>
          </a:p>
        </p:txBody>
      </p:sp>
      <p:pic>
        <p:nvPicPr>
          <p:cNvPr id="4" name="Picture 3" descr="Icon&#10;&#10;Description automatically generated">
            <a:extLst>
              <a:ext uri="{FF2B5EF4-FFF2-40B4-BE49-F238E27FC236}">
                <a16:creationId xmlns:a16="http://schemas.microsoft.com/office/drawing/2014/main" id="{C4ADEB25-21DD-4512-A631-3BB37A6090E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1"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980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5199994-21AE-49A2-BA0D-12E295989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a:extLst>
              <a:ext uri="{FF2B5EF4-FFF2-40B4-BE49-F238E27FC236}">
                <a16:creationId xmlns:a16="http://schemas.microsoft.com/office/drawing/2014/main" id="{2F504E13-72EA-49F6-B1F5-95D2D6993D5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8199" y="754462"/>
            <a:ext cx="5440195" cy="5236187"/>
          </a:xfrm>
          <a:custGeom>
            <a:avLst/>
            <a:gdLst/>
            <a:ahLst/>
            <a:cxnLst/>
            <a:rect l="l" t="t" r="r" b="b"/>
            <a:pathLst>
              <a:path w="4643496" h="5550370">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p:spPr>
      </p:pic>
      <p:sp>
        <p:nvSpPr>
          <p:cNvPr id="30" name="Arc 29">
            <a:extLst>
              <a:ext uri="{FF2B5EF4-FFF2-40B4-BE49-F238E27FC236}">
                <a16:creationId xmlns:a16="http://schemas.microsoft.com/office/drawing/2014/main" id="{A2C34835-4F79-4934-B151-D68E79764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alpha val="9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78ED228-2D39-460F-996C-AC8433D13C1A}"/>
              </a:ext>
            </a:extLst>
          </p:cNvPr>
          <p:cNvSpPr>
            <a:spLocks noGrp="1"/>
          </p:cNvSpPr>
          <p:nvPr>
            <p:ph idx="1"/>
          </p:nvPr>
        </p:nvSpPr>
        <p:spPr>
          <a:xfrm>
            <a:off x="6769570" y="1825625"/>
            <a:ext cx="4771178" cy="4388908"/>
          </a:xfrm>
        </p:spPr>
        <p:txBody>
          <a:bodyPr>
            <a:normAutofit/>
          </a:bodyPr>
          <a:lstStyle/>
          <a:p>
            <a:pPr marL="0" lvl="0" indent="0">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Female condoms: How do they work? (duration 1 minute 5) </a:t>
            </a:r>
            <a:r>
              <a:rPr lang="en-GB" u="sng" dirty="0">
                <a:effectLst/>
                <a:latin typeface="Calibri" panose="020F0502020204030204" pitchFamily="34" charset="0"/>
                <a:ea typeface="Calibri" panose="020F0502020204030204" pitchFamily="34" charset="0"/>
                <a:cs typeface="Times New Roman" panose="02020603050405020304" pitchFamily="18" charset="0"/>
                <a:hlinkClick r:id="rId3"/>
              </a:rPr>
              <a:t>https://youtu.be/EfwstN51ZIw</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44492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231AB5F-F570-4000-A021-E16A753BBED3}"/>
              </a:ext>
            </a:extLst>
          </p:cNvPr>
          <p:cNvSpPr>
            <a:spLocks noGrp="1"/>
          </p:cNvSpPr>
          <p:nvPr>
            <p:ph idx="1"/>
          </p:nvPr>
        </p:nvSpPr>
        <p:spPr>
          <a:xfrm>
            <a:off x="4447308" y="591344"/>
            <a:ext cx="6906491" cy="5585619"/>
          </a:xfrm>
        </p:spPr>
        <p:txBody>
          <a:bodyPr anchor="ctr">
            <a:normAutofit/>
          </a:bodyPr>
          <a:lstStyle/>
          <a:p>
            <a:pPr indent="0">
              <a:spcAft>
                <a:spcPts val="800"/>
              </a:spcAft>
              <a:buNone/>
            </a:pPr>
            <a:r>
              <a:rPr lang="en-GB" b="1" dirty="0">
                <a:effectLst/>
                <a:latin typeface="Calibri" panose="020F0502020204030204" pitchFamily="34" charset="0"/>
                <a:ea typeface="Calibri" panose="020F0502020204030204" pitchFamily="34" charset="0"/>
                <a:cs typeface="Times New Roman" panose="02020603050405020304" pitchFamily="18" charset="0"/>
              </a:rPr>
              <a:t>Part 4: Condoms offer protection from infections too</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829792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60B0EFB-53ED-4F35-B05D-F658EA021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a:extLst>
              <a:ext uri="{FF2B5EF4-FFF2-40B4-BE49-F238E27FC236}">
                <a16:creationId xmlns:a16="http://schemas.microsoft.com/office/drawing/2014/main" id="{D0DB9F6A-5FCD-40C9-84CD-C6DD6B95F37D}"/>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366" y="10"/>
            <a:ext cx="4855591"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16"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231AB5F-F570-4000-A021-E16A753BBED3}"/>
              </a:ext>
            </a:extLst>
          </p:cNvPr>
          <p:cNvSpPr>
            <a:spLocks noGrp="1"/>
          </p:cNvSpPr>
          <p:nvPr>
            <p:ph idx="1"/>
          </p:nvPr>
        </p:nvSpPr>
        <p:spPr>
          <a:xfrm>
            <a:off x="5659370" y="1286446"/>
            <a:ext cx="5721484" cy="4351338"/>
          </a:xfrm>
        </p:spPr>
        <p:txBody>
          <a:bodyPr>
            <a:normAutofit/>
          </a:bodyPr>
          <a:lstStyle/>
          <a:p>
            <a:pPr marL="0" lv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A person can have an infection called a sexually transmitted infection.</a:t>
            </a:r>
          </a:p>
          <a:p>
            <a:pPr marL="0" lvl="0" indent="0">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If a person has a sexually transmitted infection (STI) it can be passed on to another person when they have sex. </a:t>
            </a:r>
          </a:p>
          <a:p>
            <a:pPr marL="0" lvl="0" indent="0">
              <a:spcAft>
                <a:spcPts val="800"/>
              </a:spcAft>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If a man or woman uses a condom when they have sex this can protects them from the STI.</a:t>
            </a:r>
          </a:p>
          <a:p>
            <a:pPr marL="0" indent="0">
              <a:buNone/>
            </a:pPr>
            <a:endParaRPr lang="en-GB" sz="2400" dirty="0"/>
          </a:p>
        </p:txBody>
      </p:sp>
    </p:spTree>
    <p:extLst>
      <p:ext uri="{BB962C8B-B14F-4D97-AF65-F5344CB8AC3E}">
        <p14:creationId xmlns:p14="http://schemas.microsoft.com/office/powerpoint/2010/main" val="3526863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88785428-E412-4D90-B48A-FEE5FC38E505}"/>
              </a:ext>
            </a:extLst>
          </p:cNvPr>
          <p:cNvSpPr>
            <a:spLocks noGrp="1"/>
          </p:cNvSpPr>
          <p:nvPr>
            <p:ph idx="1"/>
          </p:nvPr>
        </p:nvSpPr>
        <p:spPr>
          <a:xfrm>
            <a:off x="771735" y="1247726"/>
            <a:ext cx="5393361" cy="4351338"/>
          </a:xfrm>
        </p:spPr>
        <p:txBody>
          <a:bodyPr>
            <a:normAutofit/>
          </a:bodyPr>
          <a:lstStyle/>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Anal sex is when a man puts his penis in another person’s bottom.</a:t>
            </a:r>
          </a:p>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If people have anal sex, they should always use a condom. </a:t>
            </a:r>
          </a:p>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This protects both of them from sexually transmitted infections. </a:t>
            </a:r>
          </a:p>
          <a:p>
            <a:pPr marL="0" lvl="0" indent="0">
              <a:buNone/>
            </a:pPr>
            <a:endParaRPr lang="en-GB" dirty="0"/>
          </a:p>
        </p:txBody>
      </p:sp>
      <p:pic>
        <p:nvPicPr>
          <p:cNvPr id="4" name="Picture 3" descr="A picture containing furniture, seat, chair&#10;&#10;Description automatically generated">
            <a:extLst>
              <a:ext uri="{FF2B5EF4-FFF2-40B4-BE49-F238E27FC236}">
                <a16:creationId xmlns:a16="http://schemas.microsoft.com/office/drawing/2014/main" id="{E11D2402-62AB-485F-B3B3-A677C83582B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1"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5549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DB304A14-32D0-4873-B914-423ED7B8D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DC835982-1F0F-4FE8-83CF-2B2FECDB12AD}"/>
              </a:ext>
            </a:extLst>
          </p:cNvPr>
          <p:cNvSpPr>
            <a:spLocks noGrp="1"/>
          </p:cNvSpPr>
          <p:nvPr>
            <p:ph idx="1"/>
          </p:nvPr>
        </p:nvSpPr>
        <p:spPr>
          <a:xfrm>
            <a:off x="1524000" y="1957137"/>
            <a:ext cx="4701702" cy="4219826"/>
          </a:xfrm>
        </p:spPr>
        <p:txBody>
          <a:bodyPr>
            <a:normAutofit/>
          </a:bodyPr>
          <a:lstStyle/>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If you were worried about sexually transmitted infections who would you speak to?</a:t>
            </a:r>
          </a:p>
          <a:p>
            <a:pPr marL="0" indent="0">
              <a:buNone/>
            </a:pPr>
            <a:endParaRPr lang="en-GB" dirty="0"/>
          </a:p>
        </p:txBody>
      </p:sp>
      <p:pic>
        <p:nvPicPr>
          <p:cNvPr id="5" name="Picture 4" descr="A drawing of a child&#10;&#10;Description automatically generated with low confidence">
            <a:extLst>
              <a:ext uri="{FF2B5EF4-FFF2-40B4-BE49-F238E27FC236}">
                <a16:creationId xmlns:a16="http://schemas.microsoft.com/office/drawing/2014/main" id="{4F4CA381-19FC-4F46-B24A-61E78D06DCE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621294" y="1295416"/>
            <a:ext cx="5570706" cy="5562584"/>
          </a:xfrm>
          <a:custGeom>
            <a:avLst/>
            <a:gdLst/>
            <a:ahLst/>
            <a:cxnLst/>
            <a:rect l="l" t="t" r="r" b="b"/>
            <a:pathLst>
              <a:path w="5570706" h="5562584">
                <a:moveTo>
                  <a:pt x="3374687" y="0"/>
                </a:moveTo>
                <a:cubicBezTo>
                  <a:pt x="4190094" y="0"/>
                  <a:pt x="4937956" y="289196"/>
                  <a:pt x="5521301" y="770615"/>
                </a:cubicBezTo>
                <a:lnTo>
                  <a:pt x="5570706" y="815517"/>
                </a:lnTo>
                <a:lnTo>
                  <a:pt x="5570706" y="5562584"/>
                </a:lnTo>
                <a:lnTo>
                  <a:pt x="808135" y="5562584"/>
                </a:lnTo>
                <a:lnTo>
                  <a:pt x="770615" y="5521302"/>
                </a:lnTo>
                <a:cubicBezTo>
                  <a:pt x="289196" y="4937957"/>
                  <a:pt x="0" y="4190095"/>
                  <a:pt x="0" y="3374687"/>
                </a:cubicBezTo>
                <a:cubicBezTo>
                  <a:pt x="0" y="1510899"/>
                  <a:pt x="1510899" y="0"/>
                  <a:pt x="3374687" y="0"/>
                </a:cubicBezTo>
                <a:close/>
              </a:path>
            </a:pathLst>
          </a:custGeom>
        </p:spPr>
      </p:pic>
      <p:sp>
        <p:nvSpPr>
          <p:cNvPr id="17" name="!!Oval">
            <a:extLst>
              <a:ext uri="{FF2B5EF4-FFF2-40B4-BE49-F238E27FC236}">
                <a16:creationId xmlns:a16="http://schemas.microsoft.com/office/drawing/2014/main" id="{1D460C86-854F-4FB3-ABC2-E823D8FEB9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3451" y="1656147"/>
            <a:ext cx="546100" cy="5461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Arc">
            <a:extLst>
              <a:ext uri="{FF2B5EF4-FFF2-40B4-BE49-F238E27FC236}">
                <a16:creationId xmlns:a16="http://schemas.microsoft.com/office/drawing/2014/main" id="{BB48116A-278A-4CC5-89D3-9DE8E8FF12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739"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7347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ACF07F-C4AF-42C8-821E-65C91109D834}"/>
              </a:ext>
            </a:extLst>
          </p:cNvPr>
          <p:cNvSpPr>
            <a:spLocks noGrp="1"/>
          </p:cNvSpPr>
          <p:nvPr>
            <p:ph type="title"/>
          </p:nvPr>
        </p:nvSpPr>
        <p:spPr>
          <a:xfrm>
            <a:off x="686834" y="1153572"/>
            <a:ext cx="3200400" cy="4461163"/>
          </a:xfrm>
        </p:spPr>
        <p:txBody>
          <a:bodyPr>
            <a:normAutofit/>
          </a:bodyPr>
          <a:lstStyle/>
          <a:p>
            <a:endParaRPr lang="en-GB">
              <a:solidFill>
                <a:srgbClr val="FFFFFF"/>
              </a:solidFill>
            </a:endParaRPr>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F9E54B-E1F6-48EE-B742-F5830A41DB21}"/>
              </a:ext>
            </a:extLst>
          </p:cNvPr>
          <p:cNvSpPr>
            <a:spLocks noGrp="1"/>
          </p:cNvSpPr>
          <p:nvPr>
            <p:ph idx="1"/>
          </p:nvPr>
        </p:nvSpPr>
        <p:spPr>
          <a:xfrm>
            <a:off x="4447308" y="591344"/>
            <a:ext cx="6906491" cy="5585619"/>
          </a:xfrm>
        </p:spPr>
        <p:txBody>
          <a:bodyPr anchor="ctr">
            <a:normAutofit/>
          </a:bodyPr>
          <a:lstStyle/>
          <a:p>
            <a:pPr indent="0">
              <a:spcAft>
                <a:spcPts val="800"/>
              </a:spcAft>
              <a:buNone/>
            </a:pPr>
            <a:r>
              <a:rPr lang="en-GB" b="1">
                <a:effectLst/>
                <a:latin typeface="Calibri" panose="020F0502020204030204" pitchFamily="34" charset="0"/>
                <a:ea typeface="Calibri" panose="020F0502020204030204" pitchFamily="34" charset="0"/>
                <a:cs typeface="Times New Roman" panose="02020603050405020304" pitchFamily="18" charset="0"/>
              </a:rPr>
              <a:t>Part 5: What is lubricant/lube?</a:t>
            </a:r>
            <a:r>
              <a:rPr lang="en-GB">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3971369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3F5877B-98C7-49DD-83AB-0F6F57CB65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 up of a device&#10;&#10;Description automatically generated">
            <a:extLst>
              <a:ext uri="{FF2B5EF4-FFF2-40B4-BE49-F238E27FC236}">
                <a16:creationId xmlns:a16="http://schemas.microsoft.com/office/drawing/2014/main" id="{31B8AEE6-7517-403C-9D82-E9EEA1F7E51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364078" y="-18"/>
            <a:ext cx="4827922" cy="6857999"/>
          </a:xfrm>
          <a:custGeom>
            <a:avLst/>
            <a:gdLst/>
            <a:ahLst/>
            <a:cxnLst/>
            <a:rect l="l" t="t" r="r" b="b"/>
            <a:pathLst>
              <a:path w="4827922" h="6858000">
                <a:moveTo>
                  <a:pt x="4441" y="0"/>
                </a:moveTo>
                <a:lnTo>
                  <a:pt x="4827922" y="0"/>
                </a:lnTo>
                <a:lnTo>
                  <a:pt x="4827922" y="6858000"/>
                </a:lnTo>
                <a:lnTo>
                  <a:pt x="0" y="6858000"/>
                </a:lnTo>
                <a:lnTo>
                  <a:pt x="106674" y="6638378"/>
                </a:lnTo>
                <a:cubicBezTo>
                  <a:pt x="530028" y="5720938"/>
                  <a:pt x="777229" y="4614948"/>
                  <a:pt x="777229" y="3424428"/>
                </a:cubicBezTo>
                <a:cubicBezTo>
                  <a:pt x="777229" y="2233909"/>
                  <a:pt x="530028" y="1127919"/>
                  <a:pt x="106674" y="210478"/>
                </a:cubicBezTo>
                <a:close/>
              </a:path>
            </a:pathLst>
          </a:custGeom>
        </p:spPr>
      </p:pic>
      <p:pic>
        <p:nvPicPr>
          <p:cNvPr id="5" name="Picture 4" descr="A screenshot of a cell phone&#10;&#10;Description automatically generated">
            <a:extLst>
              <a:ext uri="{FF2B5EF4-FFF2-40B4-BE49-F238E27FC236}">
                <a16:creationId xmlns:a16="http://schemas.microsoft.com/office/drawing/2014/main" id="{0A74B156-E15B-49CF-BD4B-E43C1C78CD5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119360" y="18"/>
            <a:ext cx="4966290" cy="6857999"/>
          </a:xfrm>
          <a:custGeom>
            <a:avLst/>
            <a:gdLst/>
            <a:ahLst/>
            <a:cxnLst/>
            <a:rect l="l" t="t" r="r" b="b"/>
            <a:pathLst>
              <a:path w="4966290" h="6857999">
                <a:moveTo>
                  <a:pt x="0" y="0"/>
                </a:moveTo>
                <a:lnTo>
                  <a:pt x="4188230" y="0"/>
                </a:lnTo>
                <a:lnTo>
                  <a:pt x="4295735" y="210478"/>
                </a:lnTo>
                <a:cubicBezTo>
                  <a:pt x="4719089" y="1127919"/>
                  <a:pt x="4966290" y="2233909"/>
                  <a:pt x="4966290" y="3424428"/>
                </a:cubicBezTo>
                <a:cubicBezTo>
                  <a:pt x="4966290" y="4614948"/>
                  <a:pt x="4719089" y="5720938"/>
                  <a:pt x="4295735" y="6638378"/>
                </a:cubicBezTo>
                <a:lnTo>
                  <a:pt x="4183560" y="6857999"/>
                </a:lnTo>
                <a:lnTo>
                  <a:pt x="53039" y="6857999"/>
                </a:lnTo>
                <a:lnTo>
                  <a:pt x="132047" y="6695338"/>
                </a:lnTo>
                <a:cubicBezTo>
                  <a:pt x="555401" y="5777898"/>
                  <a:pt x="802602" y="4671908"/>
                  <a:pt x="802602" y="3481388"/>
                </a:cubicBezTo>
                <a:cubicBezTo>
                  <a:pt x="802602" y="2191659"/>
                  <a:pt x="512484" y="1001134"/>
                  <a:pt x="22579" y="42066"/>
                </a:cubicBezTo>
                <a:close/>
              </a:path>
            </a:pathLst>
          </a:custGeom>
        </p:spPr>
      </p:pic>
      <p:sp useBgFill="1">
        <p:nvSpPr>
          <p:cNvPr id="12" name="Freeform: Shape 11">
            <a:extLst>
              <a:ext uri="{FF2B5EF4-FFF2-40B4-BE49-F238E27FC236}">
                <a16:creationId xmlns:a16="http://schemas.microsoft.com/office/drawing/2014/main" id="{4EA91930-66BC-4C41-B4F5-C31EB216F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45815" cy="6858000"/>
          </a:xfrm>
          <a:custGeom>
            <a:avLst/>
            <a:gdLst>
              <a:gd name="connsiteX0" fmla="*/ 0 w 3945815"/>
              <a:gd name="connsiteY0" fmla="*/ 0 h 6858000"/>
              <a:gd name="connsiteX1" fmla="*/ 3138662 w 3945815"/>
              <a:gd name="connsiteY1" fmla="*/ 0 h 6858000"/>
              <a:gd name="connsiteX2" fmla="*/ 3275260 w 3945815"/>
              <a:gd name="connsiteY2" fmla="*/ 267438 h 6858000"/>
              <a:gd name="connsiteX3" fmla="*/ 3945815 w 3945815"/>
              <a:gd name="connsiteY3" fmla="*/ 3481388 h 6858000"/>
              <a:gd name="connsiteX4" fmla="*/ 3275260 w 3945815"/>
              <a:gd name="connsiteY4" fmla="*/ 6695338 h 6858000"/>
              <a:gd name="connsiteX5" fmla="*/ 3192177 w 3945815"/>
              <a:gd name="connsiteY5" fmla="*/ 6858000 h 6858000"/>
              <a:gd name="connsiteX6" fmla="*/ 0 w 394581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45815" h="6858000">
                <a:moveTo>
                  <a:pt x="0" y="0"/>
                </a:moveTo>
                <a:lnTo>
                  <a:pt x="3138662" y="0"/>
                </a:lnTo>
                <a:lnTo>
                  <a:pt x="3275260" y="267438"/>
                </a:lnTo>
                <a:cubicBezTo>
                  <a:pt x="3698614" y="1184879"/>
                  <a:pt x="3945815" y="2290869"/>
                  <a:pt x="3945815" y="3481388"/>
                </a:cubicBezTo>
                <a:cubicBezTo>
                  <a:pt x="3945815" y="4671908"/>
                  <a:pt x="3698614" y="5777898"/>
                  <a:pt x="3275260" y="6695338"/>
                </a:cubicBezTo>
                <a:lnTo>
                  <a:pt x="3192177"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6313CF8F-B436-401E-9575-DE0F8E8B5B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36670" cy="6858000"/>
          </a:xfrm>
          <a:custGeom>
            <a:avLst/>
            <a:gdLst>
              <a:gd name="connsiteX0" fmla="*/ 0 w 3936670"/>
              <a:gd name="connsiteY0" fmla="*/ 0 h 6858000"/>
              <a:gd name="connsiteX1" fmla="*/ 3129517 w 3936670"/>
              <a:gd name="connsiteY1" fmla="*/ 0 h 6858000"/>
              <a:gd name="connsiteX2" fmla="*/ 3266115 w 3936670"/>
              <a:gd name="connsiteY2" fmla="*/ 267438 h 6858000"/>
              <a:gd name="connsiteX3" fmla="*/ 3936670 w 3936670"/>
              <a:gd name="connsiteY3" fmla="*/ 3481388 h 6858000"/>
              <a:gd name="connsiteX4" fmla="*/ 3266115 w 3936670"/>
              <a:gd name="connsiteY4" fmla="*/ 6695338 h 6858000"/>
              <a:gd name="connsiteX5" fmla="*/ 3183032 w 3936670"/>
              <a:gd name="connsiteY5" fmla="*/ 6858000 h 6858000"/>
              <a:gd name="connsiteX6" fmla="*/ 0 w 39366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36670" h="6858000">
                <a:moveTo>
                  <a:pt x="0" y="0"/>
                </a:moveTo>
                <a:lnTo>
                  <a:pt x="3129517" y="0"/>
                </a:lnTo>
                <a:lnTo>
                  <a:pt x="3266115" y="267438"/>
                </a:lnTo>
                <a:cubicBezTo>
                  <a:pt x="3689469" y="1184879"/>
                  <a:pt x="3936670" y="2290869"/>
                  <a:pt x="3936670" y="3481388"/>
                </a:cubicBezTo>
                <a:cubicBezTo>
                  <a:pt x="3936670" y="4671908"/>
                  <a:pt x="3689469" y="5777898"/>
                  <a:pt x="3266115" y="6695338"/>
                </a:cubicBezTo>
                <a:lnTo>
                  <a:pt x="3183032"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ACF07F-C4AF-42C8-821E-65C91109D834}"/>
              </a:ext>
            </a:extLst>
          </p:cNvPr>
          <p:cNvSpPr>
            <a:spLocks noGrp="1"/>
          </p:cNvSpPr>
          <p:nvPr>
            <p:ph type="title"/>
          </p:nvPr>
        </p:nvSpPr>
        <p:spPr>
          <a:xfrm>
            <a:off x="448056" y="681038"/>
            <a:ext cx="2804504" cy="1325563"/>
          </a:xfrm>
        </p:spPr>
        <p:txBody>
          <a:bodyPr anchor="ctr">
            <a:normAutofit/>
          </a:bodyPr>
          <a:lstStyle/>
          <a:p>
            <a:endParaRPr lang="en-GB" sz="2800"/>
          </a:p>
        </p:txBody>
      </p:sp>
      <p:sp>
        <p:nvSpPr>
          <p:cNvPr id="16" name="Rectangle 15">
            <a:extLst>
              <a:ext uri="{FF2B5EF4-FFF2-40B4-BE49-F238E27FC236}">
                <a16:creationId xmlns:a16="http://schemas.microsoft.com/office/drawing/2014/main" id="{2A38CFE9-C30A-4551-ACCB-D5808FBC39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16867"/>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7">
            <a:extLst>
              <a:ext uri="{FF2B5EF4-FFF2-40B4-BE49-F238E27FC236}">
                <a16:creationId xmlns:a16="http://schemas.microsoft.com/office/drawing/2014/main" id="{67EF550F-47CE-4FB2-9DAC-12AD835C8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2089941"/>
            <a:ext cx="2834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F9E54B-E1F6-48EE-B742-F5830A41DB21}"/>
              </a:ext>
            </a:extLst>
          </p:cNvPr>
          <p:cNvSpPr>
            <a:spLocks noGrp="1"/>
          </p:cNvSpPr>
          <p:nvPr>
            <p:ph idx="1"/>
          </p:nvPr>
        </p:nvSpPr>
        <p:spPr>
          <a:xfrm>
            <a:off x="458999" y="1670770"/>
            <a:ext cx="2804504" cy="3918792"/>
          </a:xfrm>
        </p:spPr>
        <p:txBody>
          <a:bodyPr>
            <a:noAutofit/>
          </a:bodyPr>
          <a:lstStyle/>
          <a:p>
            <a:pPr indent="0">
              <a:spcAft>
                <a:spcPts val="800"/>
              </a:spcAft>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Lube is a liquid or gel that people put on their penis or vulva and in their vagina or bottom when they have sex. It makes the vulva, vagina, penis or bottom wetter or slippery. </a:t>
            </a:r>
          </a:p>
          <a:p>
            <a:pPr marL="0" indent="0">
              <a:buNone/>
            </a:pPr>
            <a:endParaRPr lang="en-GB" dirty="0"/>
          </a:p>
        </p:txBody>
      </p:sp>
    </p:spTree>
    <p:extLst>
      <p:ext uri="{BB962C8B-B14F-4D97-AF65-F5344CB8AC3E}">
        <p14:creationId xmlns:p14="http://schemas.microsoft.com/office/powerpoint/2010/main" val="1149095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3F5877B-98C7-49DD-83AB-0F6F57CB65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 up of a device&#10;&#10;Description automatically generated">
            <a:extLst>
              <a:ext uri="{FF2B5EF4-FFF2-40B4-BE49-F238E27FC236}">
                <a16:creationId xmlns:a16="http://schemas.microsoft.com/office/drawing/2014/main" id="{31B8AEE6-7517-403C-9D82-E9EEA1F7E51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364078" y="-18"/>
            <a:ext cx="4827922" cy="6857999"/>
          </a:xfrm>
          <a:custGeom>
            <a:avLst/>
            <a:gdLst/>
            <a:ahLst/>
            <a:cxnLst/>
            <a:rect l="l" t="t" r="r" b="b"/>
            <a:pathLst>
              <a:path w="4827922" h="6858000">
                <a:moveTo>
                  <a:pt x="4441" y="0"/>
                </a:moveTo>
                <a:lnTo>
                  <a:pt x="4827922" y="0"/>
                </a:lnTo>
                <a:lnTo>
                  <a:pt x="4827922" y="6858000"/>
                </a:lnTo>
                <a:lnTo>
                  <a:pt x="0" y="6858000"/>
                </a:lnTo>
                <a:lnTo>
                  <a:pt x="106674" y="6638378"/>
                </a:lnTo>
                <a:cubicBezTo>
                  <a:pt x="530028" y="5720938"/>
                  <a:pt x="777229" y="4614948"/>
                  <a:pt x="777229" y="3424428"/>
                </a:cubicBezTo>
                <a:cubicBezTo>
                  <a:pt x="777229" y="2233909"/>
                  <a:pt x="530028" y="1127919"/>
                  <a:pt x="106674" y="210478"/>
                </a:cubicBezTo>
                <a:close/>
              </a:path>
            </a:pathLst>
          </a:custGeom>
        </p:spPr>
      </p:pic>
      <p:pic>
        <p:nvPicPr>
          <p:cNvPr id="5" name="Picture 4" descr="A screenshot of a cell phone&#10;&#10;Description automatically generated">
            <a:extLst>
              <a:ext uri="{FF2B5EF4-FFF2-40B4-BE49-F238E27FC236}">
                <a16:creationId xmlns:a16="http://schemas.microsoft.com/office/drawing/2014/main" id="{0A74B156-E15B-49CF-BD4B-E43C1C78CD5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119360" y="18"/>
            <a:ext cx="4966290" cy="6857999"/>
          </a:xfrm>
          <a:custGeom>
            <a:avLst/>
            <a:gdLst/>
            <a:ahLst/>
            <a:cxnLst/>
            <a:rect l="l" t="t" r="r" b="b"/>
            <a:pathLst>
              <a:path w="4966290" h="6857999">
                <a:moveTo>
                  <a:pt x="0" y="0"/>
                </a:moveTo>
                <a:lnTo>
                  <a:pt x="4188230" y="0"/>
                </a:lnTo>
                <a:lnTo>
                  <a:pt x="4295735" y="210478"/>
                </a:lnTo>
                <a:cubicBezTo>
                  <a:pt x="4719089" y="1127919"/>
                  <a:pt x="4966290" y="2233909"/>
                  <a:pt x="4966290" y="3424428"/>
                </a:cubicBezTo>
                <a:cubicBezTo>
                  <a:pt x="4966290" y="4614948"/>
                  <a:pt x="4719089" y="5720938"/>
                  <a:pt x="4295735" y="6638378"/>
                </a:cubicBezTo>
                <a:lnTo>
                  <a:pt x="4183560" y="6857999"/>
                </a:lnTo>
                <a:lnTo>
                  <a:pt x="53039" y="6857999"/>
                </a:lnTo>
                <a:lnTo>
                  <a:pt x="132047" y="6695338"/>
                </a:lnTo>
                <a:cubicBezTo>
                  <a:pt x="555401" y="5777898"/>
                  <a:pt x="802602" y="4671908"/>
                  <a:pt x="802602" y="3481388"/>
                </a:cubicBezTo>
                <a:cubicBezTo>
                  <a:pt x="802602" y="2191659"/>
                  <a:pt x="512484" y="1001134"/>
                  <a:pt x="22579" y="42066"/>
                </a:cubicBezTo>
                <a:close/>
              </a:path>
            </a:pathLst>
          </a:custGeom>
        </p:spPr>
      </p:pic>
      <p:sp useBgFill="1">
        <p:nvSpPr>
          <p:cNvPr id="12" name="Freeform: Shape 11">
            <a:extLst>
              <a:ext uri="{FF2B5EF4-FFF2-40B4-BE49-F238E27FC236}">
                <a16:creationId xmlns:a16="http://schemas.microsoft.com/office/drawing/2014/main" id="{4EA91930-66BC-4C41-B4F5-C31EB216F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45815" cy="6858000"/>
          </a:xfrm>
          <a:custGeom>
            <a:avLst/>
            <a:gdLst>
              <a:gd name="connsiteX0" fmla="*/ 0 w 3945815"/>
              <a:gd name="connsiteY0" fmla="*/ 0 h 6858000"/>
              <a:gd name="connsiteX1" fmla="*/ 3138662 w 3945815"/>
              <a:gd name="connsiteY1" fmla="*/ 0 h 6858000"/>
              <a:gd name="connsiteX2" fmla="*/ 3275260 w 3945815"/>
              <a:gd name="connsiteY2" fmla="*/ 267438 h 6858000"/>
              <a:gd name="connsiteX3" fmla="*/ 3945815 w 3945815"/>
              <a:gd name="connsiteY3" fmla="*/ 3481388 h 6858000"/>
              <a:gd name="connsiteX4" fmla="*/ 3275260 w 3945815"/>
              <a:gd name="connsiteY4" fmla="*/ 6695338 h 6858000"/>
              <a:gd name="connsiteX5" fmla="*/ 3192177 w 3945815"/>
              <a:gd name="connsiteY5" fmla="*/ 6858000 h 6858000"/>
              <a:gd name="connsiteX6" fmla="*/ 0 w 394581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45815" h="6858000">
                <a:moveTo>
                  <a:pt x="0" y="0"/>
                </a:moveTo>
                <a:lnTo>
                  <a:pt x="3138662" y="0"/>
                </a:lnTo>
                <a:lnTo>
                  <a:pt x="3275260" y="267438"/>
                </a:lnTo>
                <a:cubicBezTo>
                  <a:pt x="3698614" y="1184879"/>
                  <a:pt x="3945815" y="2290869"/>
                  <a:pt x="3945815" y="3481388"/>
                </a:cubicBezTo>
                <a:cubicBezTo>
                  <a:pt x="3945815" y="4671908"/>
                  <a:pt x="3698614" y="5777898"/>
                  <a:pt x="3275260" y="6695338"/>
                </a:cubicBezTo>
                <a:lnTo>
                  <a:pt x="3192177"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6313CF8F-B436-401E-9575-DE0F8E8B5B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36670" cy="6858000"/>
          </a:xfrm>
          <a:custGeom>
            <a:avLst/>
            <a:gdLst>
              <a:gd name="connsiteX0" fmla="*/ 0 w 3936670"/>
              <a:gd name="connsiteY0" fmla="*/ 0 h 6858000"/>
              <a:gd name="connsiteX1" fmla="*/ 3129517 w 3936670"/>
              <a:gd name="connsiteY1" fmla="*/ 0 h 6858000"/>
              <a:gd name="connsiteX2" fmla="*/ 3266115 w 3936670"/>
              <a:gd name="connsiteY2" fmla="*/ 267438 h 6858000"/>
              <a:gd name="connsiteX3" fmla="*/ 3936670 w 3936670"/>
              <a:gd name="connsiteY3" fmla="*/ 3481388 h 6858000"/>
              <a:gd name="connsiteX4" fmla="*/ 3266115 w 3936670"/>
              <a:gd name="connsiteY4" fmla="*/ 6695338 h 6858000"/>
              <a:gd name="connsiteX5" fmla="*/ 3183032 w 3936670"/>
              <a:gd name="connsiteY5" fmla="*/ 6858000 h 6858000"/>
              <a:gd name="connsiteX6" fmla="*/ 0 w 39366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36670" h="6858000">
                <a:moveTo>
                  <a:pt x="0" y="0"/>
                </a:moveTo>
                <a:lnTo>
                  <a:pt x="3129517" y="0"/>
                </a:lnTo>
                <a:lnTo>
                  <a:pt x="3266115" y="267438"/>
                </a:lnTo>
                <a:cubicBezTo>
                  <a:pt x="3689469" y="1184879"/>
                  <a:pt x="3936670" y="2290869"/>
                  <a:pt x="3936670" y="3481388"/>
                </a:cubicBezTo>
                <a:cubicBezTo>
                  <a:pt x="3936670" y="4671908"/>
                  <a:pt x="3689469" y="5777898"/>
                  <a:pt x="3266115" y="6695338"/>
                </a:cubicBezTo>
                <a:lnTo>
                  <a:pt x="3183032"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ACF07F-C4AF-42C8-821E-65C91109D834}"/>
              </a:ext>
            </a:extLst>
          </p:cNvPr>
          <p:cNvSpPr>
            <a:spLocks noGrp="1"/>
          </p:cNvSpPr>
          <p:nvPr>
            <p:ph type="title"/>
          </p:nvPr>
        </p:nvSpPr>
        <p:spPr>
          <a:xfrm>
            <a:off x="448056" y="681038"/>
            <a:ext cx="2804504" cy="1325563"/>
          </a:xfrm>
        </p:spPr>
        <p:txBody>
          <a:bodyPr anchor="ctr">
            <a:normAutofit/>
          </a:bodyPr>
          <a:lstStyle/>
          <a:p>
            <a:endParaRPr lang="en-GB" sz="2800"/>
          </a:p>
        </p:txBody>
      </p:sp>
      <p:sp>
        <p:nvSpPr>
          <p:cNvPr id="16" name="Rectangle 15">
            <a:extLst>
              <a:ext uri="{FF2B5EF4-FFF2-40B4-BE49-F238E27FC236}">
                <a16:creationId xmlns:a16="http://schemas.microsoft.com/office/drawing/2014/main" id="{2A38CFE9-C30A-4551-ACCB-D5808FBC39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16867"/>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7">
            <a:extLst>
              <a:ext uri="{FF2B5EF4-FFF2-40B4-BE49-F238E27FC236}">
                <a16:creationId xmlns:a16="http://schemas.microsoft.com/office/drawing/2014/main" id="{67EF550F-47CE-4FB2-9DAC-12AD835C8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2089941"/>
            <a:ext cx="2834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F9E54B-E1F6-48EE-B742-F5830A41DB21}"/>
              </a:ext>
            </a:extLst>
          </p:cNvPr>
          <p:cNvSpPr>
            <a:spLocks noGrp="1"/>
          </p:cNvSpPr>
          <p:nvPr>
            <p:ph idx="1"/>
          </p:nvPr>
        </p:nvSpPr>
        <p:spPr>
          <a:xfrm>
            <a:off x="429767" y="1762871"/>
            <a:ext cx="2804504" cy="3918792"/>
          </a:xfrm>
        </p:spPr>
        <p:txBody>
          <a:bodyPr>
            <a:noAutofit/>
          </a:bodyPr>
          <a:lstStyle/>
          <a:p>
            <a:pPr indent="0">
              <a:spcAft>
                <a:spcPts val="800"/>
              </a:spcAft>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Lube can be used to makes sex more comfortable</a:t>
            </a:r>
            <a:r>
              <a:rPr lang="en-GB" dirty="0">
                <a:latin typeface="Calibri" panose="020F0502020204030204" pitchFamily="34" charset="0"/>
                <a:ea typeface="Calibri" panose="020F0502020204030204" pitchFamily="34" charset="0"/>
                <a:cs typeface="Times New Roman" panose="02020603050405020304" pitchFamily="18" charset="0"/>
              </a:rPr>
              <a:t> and feel better.</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40949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8785428-E412-4D90-B48A-FEE5FC38E505}"/>
              </a:ext>
            </a:extLst>
          </p:cNvPr>
          <p:cNvSpPr>
            <a:spLocks noGrp="1"/>
          </p:cNvSpPr>
          <p:nvPr>
            <p:ph idx="1"/>
          </p:nvPr>
        </p:nvSpPr>
        <p:spPr>
          <a:xfrm>
            <a:off x="4447308" y="591344"/>
            <a:ext cx="6906491" cy="5585619"/>
          </a:xfrm>
        </p:spPr>
        <p:txBody>
          <a:bodyPr anchor="ctr">
            <a:normAutofit/>
          </a:bodyPr>
          <a:lstStyle/>
          <a:p>
            <a:pPr indent="0">
              <a:spcAft>
                <a:spcPts val="800"/>
              </a:spcAft>
              <a:buNone/>
            </a:pPr>
            <a:r>
              <a:rPr lang="en-GB" b="1" dirty="0">
                <a:effectLst/>
                <a:latin typeface="Calibri" panose="020F0502020204030204" pitchFamily="34" charset="0"/>
                <a:ea typeface="Calibri" panose="020F0502020204030204" pitchFamily="34" charset="0"/>
                <a:cs typeface="Times New Roman" panose="02020603050405020304" pitchFamily="18" charset="0"/>
              </a:rPr>
              <a:t>Part 1: There is only one type of contraception a man can use. It is called a condom.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509357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3F5877B-98C7-49DD-83AB-0F6F57CB65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 up of a device&#10;&#10;Description automatically generated">
            <a:extLst>
              <a:ext uri="{FF2B5EF4-FFF2-40B4-BE49-F238E27FC236}">
                <a16:creationId xmlns:a16="http://schemas.microsoft.com/office/drawing/2014/main" id="{31B8AEE6-7517-403C-9D82-E9EEA1F7E51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364078" y="-18"/>
            <a:ext cx="4827922" cy="6857999"/>
          </a:xfrm>
          <a:custGeom>
            <a:avLst/>
            <a:gdLst/>
            <a:ahLst/>
            <a:cxnLst/>
            <a:rect l="l" t="t" r="r" b="b"/>
            <a:pathLst>
              <a:path w="4827922" h="6858000">
                <a:moveTo>
                  <a:pt x="4441" y="0"/>
                </a:moveTo>
                <a:lnTo>
                  <a:pt x="4827922" y="0"/>
                </a:lnTo>
                <a:lnTo>
                  <a:pt x="4827922" y="6858000"/>
                </a:lnTo>
                <a:lnTo>
                  <a:pt x="0" y="6858000"/>
                </a:lnTo>
                <a:lnTo>
                  <a:pt x="106674" y="6638378"/>
                </a:lnTo>
                <a:cubicBezTo>
                  <a:pt x="530028" y="5720938"/>
                  <a:pt x="777229" y="4614948"/>
                  <a:pt x="777229" y="3424428"/>
                </a:cubicBezTo>
                <a:cubicBezTo>
                  <a:pt x="777229" y="2233909"/>
                  <a:pt x="530028" y="1127919"/>
                  <a:pt x="106674" y="210478"/>
                </a:cubicBezTo>
                <a:close/>
              </a:path>
            </a:pathLst>
          </a:custGeom>
        </p:spPr>
      </p:pic>
      <p:pic>
        <p:nvPicPr>
          <p:cNvPr id="5" name="Picture 4" descr="A screenshot of a cell phone&#10;&#10;Description automatically generated">
            <a:extLst>
              <a:ext uri="{FF2B5EF4-FFF2-40B4-BE49-F238E27FC236}">
                <a16:creationId xmlns:a16="http://schemas.microsoft.com/office/drawing/2014/main" id="{0A74B156-E15B-49CF-BD4B-E43C1C78CD5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119360" y="18"/>
            <a:ext cx="4966290" cy="6857999"/>
          </a:xfrm>
          <a:custGeom>
            <a:avLst/>
            <a:gdLst/>
            <a:ahLst/>
            <a:cxnLst/>
            <a:rect l="l" t="t" r="r" b="b"/>
            <a:pathLst>
              <a:path w="4966290" h="6857999">
                <a:moveTo>
                  <a:pt x="0" y="0"/>
                </a:moveTo>
                <a:lnTo>
                  <a:pt x="4188230" y="0"/>
                </a:lnTo>
                <a:lnTo>
                  <a:pt x="4295735" y="210478"/>
                </a:lnTo>
                <a:cubicBezTo>
                  <a:pt x="4719089" y="1127919"/>
                  <a:pt x="4966290" y="2233909"/>
                  <a:pt x="4966290" y="3424428"/>
                </a:cubicBezTo>
                <a:cubicBezTo>
                  <a:pt x="4966290" y="4614948"/>
                  <a:pt x="4719089" y="5720938"/>
                  <a:pt x="4295735" y="6638378"/>
                </a:cubicBezTo>
                <a:lnTo>
                  <a:pt x="4183560" y="6857999"/>
                </a:lnTo>
                <a:lnTo>
                  <a:pt x="53039" y="6857999"/>
                </a:lnTo>
                <a:lnTo>
                  <a:pt x="132047" y="6695338"/>
                </a:lnTo>
                <a:cubicBezTo>
                  <a:pt x="555401" y="5777898"/>
                  <a:pt x="802602" y="4671908"/>
                  <a:pt x="802602" y="3481388"/>
                </a:cubicBezTo>
                <a:cubicBezTo>
                  <a:pt x="802602" y="2191659"/>
                  <a:pt x="512484" y="1001134"/>
                  <a:pt x="22579" y="42066"/>
                </a:cubicBezTo>
                <a:close/>
              </a:path>
            </a:pathLst>
          </a:custGeom>
        </p:spPr>
      </p:pic>
      <p:sp useBgFill="1">
        <p:nvSpPr>
          <p:cNvPr id="12" name="Freeform: Shape 11">
            <a:extLst>
              <a:ext uri="{FF2B5EF4-FFF2-40B4-BE49-F238E27FC236}">
                <a16:creationId xmlns:a16="http://schemas.microsoft.com/office/drawing/2014/main" id="{4EA91930-66BC-4C41-B4F5-C31EB216F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45815" cy="6858000"/>
          </a:xfrm>
          <a:custGeom>
            <a:avLst/>
            <a:gdLst>
              <a:gd name="connsiteX0" fmla="*/ 0 w 3945815"/>
              <a:gd name="connsiteY0" fmla="*/ 0 h 6858000"/>
              <a:gd name="connsiteX1" fmla="*/ 3138662 w 3945815"/>
              <a:gd name="connsiteY1" fmla="*/ 0 h 6858000"/>
              <a:gd name="connsiteX2" fmla="*/ 3275260 w 3945815"/>
              <a:gd name="connsiteY2" fmla="*/ 267438 h 6858000"/>
              <a:gd name="connsiteX3" fmla="*/ 3945815 w 3945815"/>
              <a:gd name="connsiteY3" fmla="*/ 3481388 h 6858000"/>
              <a:gd name="connsiteX4" fmla="*/ 3275260 w 3945815"/>
              <a:gd name="connsiteY4" fmla="*/ 6695338 h 6858000"/>
              <a:gd name="connsiteX5" fmla="*/ 3192177 w 3945815"/>
              <a:gd name="connsiteY5" fmla="*/ 6858000 h 6858000"/>
              <a:gd name="connsiteX6" fmla="*/ 0 w 394581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45815" h="6858000">
                <a:moveTo>
                  <a:pt x="0" y="0"/>
                </a:moveTo>
                <a:lnTo>
                  <a:pt x="3138662" y="0"/>
                </a:lnTo>
                <a:lnTo>
                  <a:pt x="3275260" y="267438"/>
                </a:lnTo>
                <a:cubicBezTo>
                  <a:pt x="3698614" y="1184879"/>
                  <a:pt x="3945815" y="2290869"/>
                  <a:pt x="3945815" y="3481388"/>
                </a:cubicBezTo>
                <a:cubicBezTo>
                  <a:pt x="3945815" y="4671908"/>
                  <a:pt x="3698614" y="5777898"/>
                  <a:pt x="3275260" y="6695338"/>
                </a:cubicBezTo>
                <a:lnTo>
                  <a:pt x="3192177"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6313CF8F-B436-401E-9575-DE0F8E8B5B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36670" cy="6858000"/>
          </a:xfrm>
          <a:custGeom>
            <a:avLst/>
            <a:gdLst>
              <a:gd name="connsiteX0" fmla="*/ 0 w 3936670"/>
              <a:gd name="connsiteY0" fmla="*/ 0 h 6858000"/>
              <a:gd name="connsiteX1" fmla="*/ 3129517 w 3936670"/>
              <a:gd name="connsiteY1" fmla="*/ 0 h 6858000"/>
              <a:gd name="connsiteX2" fmla="*/ 3266115 w 3936670"/>
              <a:gd name="connsiteY2" fmla="*/ 267438 h 6858000"/>
              <a:gd name="connsiteX3" fmla="*/ 3936670 w 3936670"/>
              <a:gd name="connsiteY3" fmla="*/ 3481388 h 6858000"/>
              <a:gd name="connsiteX4" fmla="*/ 3266115 w 3936670"/>
              <a:gd name="connsiteY4" fmla="*/ 6695338 h 6858000"/>
              <a:gd name="connsiteX5" fmla="*/ 3183032 w 3936670"/>
              <a:gd name="connsiteY5" fmla="*/ 6858000 h 6858000"/>
              <a:gd name="connsiteX6" fmla="*/ 0 w 39366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36670" h="6858000">
                <a:moveTo>
                  <a:pt x="0" y="0"/>
                </a:moveTo>
                <a:lnTo>
                  <a:pt x="3129517" y="0"/>
                </a:lnTo>
                <a:lnTo>
                  <a:pt x="3266115" y="267438"/>
                </a:lnTo>
                <a:cubicBezTo>
                  <a:pt x="3689469" y="1184879"/>
                  <a:pt x="3936670" y="2290869"/>
                  <a:pt x="3936670" y="3481388"/>
                </a:cubicBezTo>
                <a:cubicBezTo>
                  <a:pt x="3936670" y="4671908"/>
                  <a:pt x="3689469" y="5777898"/>
                  <a:pt x="3266115" y="6695338"/>
                </a:cubicBezTo>
                <a:lnTo>
                  <a:pt x="3183032"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2A38CFE9-C30A-4551-ACCB-D5808FBC39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16867"/>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7">
            <a:extLst>
              <a:ext uri="{FF2B5EF4-FFF2-40B4-BE49-F238E27FC236}">
                <a16:creationId xmlns:a16="http://schemas.microsoft.com/office/drawing/2014/main" id="{67EF550F-47CE-4FB2-9DAC-12AD835C8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2089941"/>
            <a:ext cx="2834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F05B8245-60A4-4B53-9B9F-CFA9CCDA41FE}"/>
              </a:ext>
            </a:extLst>
          </p:cNvPr>
          <p:cNvSpPr txBox="1"/>
          <p:nvPr/>
        </p:nvSpPr>
        <p:spPr>
          <a:xfrm>
            <a:off x="414610" y="2429475"/>
            <a:ext cx="3218073" cy="3760068"/>
          </a:xfrm>
          <a:prstGeom prst="rect">
            <a:avLst/>
          </a:prstGeom>
          <a:noFill/>
        </p:spPr>
        <p:txBody>
          <a:bodyPr wrap="square">
            <a:spAutoFit/>
          </a:bodyPr>
          <a:lstStyle/>
          <a:p>
            <a:pPr marL="0" lvl="0" indent="0">
              <a:lnSpc>
                <a:spcPct val="107000"/>
              </a:lnSpc>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If you have anal sex – penis in anus/bottom sex – then both condoms and lube should be used together. </a:t>
            </a:r>
          </a:p>
          <a:p>
            <a:pPr marL="0" lvl="0" indent="0">
              <a:lnSpc>
                <a:spcPct val="107000"/>
              </a:lnSpc>
              <a:buNone/>
            </a:pP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722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3F5877B-98C7-49DD-83AB-0F6F57CB65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 up of a device&#10;&#10;Description automatically generated">
            <a:extLst>
              <a:ext uri="{FF2B5EF4-FFF2-40B4-BE49-F238E27FC236}">
                <a16:creationId xmlns:a16="http://schemas.microsoft.com/office/drawing/2014/main" id="{31B8AEE6-7517-403C-9D82-E9EEA1F7E51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364078" y="-18"/>
            <a:ext cx="4827922" cy="6857999"/>
          </a:xfrm>
          <a:custGeom>
            <a:avLst/>
            <a:gdLst/>
            <a:ahLst/>
            <a:cxnLst/>
            <a:rect l="l" t="t" r="r" b="b"/>
            <a:pathLst>
              <a:path w="4827922" h="6858000">
                <a:moveTo>
                  <a:pt x="4441" y="0"/>
                </a:moveTo>
                <a:lnTo>
                  <a:pt x="4827922" y="0"/>
                </a:lnTo>
                <a:lnTo>
                  <a:pt x="4827922" y="6858000"/>
                </a:lnTo>
                <a:lnTo>
                  <a:pt x="0" y="6858000"/>
                </a:lnTo>
                <a:lnTo>
                  <a:pt x="106674" y="6638378"/>
                </a:lnTo>
                <a:cubicBezTo>
                  <a:pt x="530028" y="5720938"/>
                  <a:pt x="777229" y="4614948"/>
                  <a:pt x="777229" y="3424428"/>
                </a:cubicBezTo>
                <a:cubicBezTo>
                  <a:pt x="777229" y="2233909"/>
                  <a:pt x="530028" y="1127919"/>
                  <a:pt x="106674" y="210478"/>
                </a:cubicBezTo>
                <a:close/>
              </a:path>
            </a:pathLst>
          </a:custGeom>
        </p:spPr>
      </p:pic>
      <p:pic>
        <p:nvPicPr>
          <p:cNvPr id="5" name="Picture 4" descr="A screenshot of a cell phone&#10;&#10;Description automatically generated">
            <a:extLst>
              <a:ext uri="{FF2B5EF4-FFF2-40B4-BE49-F238E27FC236}">
                <a16:creationId xmlns:a16="http://schemas.microsoft.com/office/drawing/2014/main" id="{0A74B156-E15B-49CF-BD4B-E43C1C78CD5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119360" y="18"/>
            <a:ext cx="4966290" cy="6857999"/>
          </a:xfrm>
          <a:custGeom>
            <a:avLst/>
            <a:gdLst/>
            <a:ahLst/>
            <a:cxnLst/>
            <a:rect l="l" t="t" r="r" b="b"/>
            <a:pathLst>
              <a:path w="4966290" h="6857999">
                <a:moveTo>
                  <a:pt x="0" y="0"/>
                </a:moveTo>
                <a:lnTo>
                  <a:pt x="4188230" y="0"/>
                </a:lnTo>
                <a:lnTo>
                  <a:pt x="4295735" y="210478"/>
                </a:lnTo>
                <a:cubicBezTo>
                  <a:pt x="4719089" y="1127919"/>
                  <a:pt x="4966290" y="2233909"/>
                  <a:pt x="4966290" y="3424428"/>
                </a:cubicBezTo>
                <a:cubicBezTo>
                  <a:pt x="4966290" y="4614948"/>
                  <a:pt x="4719089" y="5720938"/>
                  <a:pt x="4295735" y="6638378"/>
                </a:cubicBezTo>
                <a:lnTo>
                  <a:pt x="4183560" y="6857999"/>
                </a:lnTo>
                <a:lnTo>
                  <a:pt x="53039" y="6857999"/>
                </a:lnTo>
                <a:lnTo>
                  <a:pt x="132047" y="6695338"/>
                </a:lnTo>
                <a:cubicBezTo>
                  <a:pt x="555401" y="5777898"/>
                  <a:pt x="802602" y="4671908"/>
                  <a:pt x="802602" y="3481388"/>
                </a:cubicBezTo>
                <a:cubicBezTo>
                  <a:pt x="802602" y="2191659"/>
                  <a:pt x="512484" y="1001134"/>
                  <a:pt x="22579" y="42066"/>
                </a:cubicBezTo>
                <a:close/>
              </a:path>
            </a:pathLst>
          </a:custGeom>
        </p:spPr>
      </p:pic>
      <p:sp useBgFill="1">
        <p:nvSpPr>
          <p:cNvPr id="12" name="Freeform: Shape 11">
            <a:extLst>
              <a:ext uri="{FF2B5EF4-FFF2-40B4-BE49-F238E27FC236}">
                <a16:creationId xmlns:a16="http://schemas.microsoft.com/office/drawing/2014/main" id="{4EA91930-66BC-4C41-B4F5-C31EB216F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45815" cy="6858000"/>
          </a:xfrm>
          <a:custGeom>
            <a:avLst/>
            <a:gdLst>
              <a:gd name="connsiteX0" fmla="*/ 0 w 3945815"/>
              <a:gd name="connsiteY0" fmla="*/ 0 h 6858000"/>
              <a:gd name="connsiteX1" fmla="*/ 3138662 w 3945815"/>
              <a:gd name="connsiteY1" fmla="*/ 0 h 6858000"/>
              <a:gd name="connsiteX2" fmla="*/ 3275260 w 3945815"/>
              <a:gd name="connsiteY2" fmla="*/ 267438 h 6858000"/>
              <a:gd name="connsiteX3" fmla="*/ 3945815 w 3945815"/>
              <a:gd name="connsiteY3" fmla="*/ 3481388 h 6858000"/>
              <a:gd name="connsiteX4" fmla="*/ 3275260 w 3945815"/>
              <a:gd name="connsiteY4" fmla="*/ 6695338 h 6858000"/>
              <a:gd name="connsiteX5" fmla="*/ 3192177 w 3945815"/>
              <a:gd name="connsiteY5" fmla="*/ 6858000 h 6858000"/>
              <a:gd name="connsiteX6" fmla="*/ 0 w 394581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45815" h="6858000">
                <a:moveTo>
                  <a:pt x="0" y="0"/>
                </a:moveTo>
                <a:lnTo>
                  <a:pt x="3138662" y="0"/>
                </a:lnTo>
                <a:lnTo>
                  <a:pt x="3275260" y="267438"/>
                </a:lnTo>
                <a:cubicBezTo>
                  <a:pt x="3698614" y="1184879"/>
                  <a:pt x="3945815" y="2290869"/>
                  <a:pt x="3945815" y="3481388"/>
                </a:cubicBezTo>
                <a:cubicBezTo>
                  <a:pt x="3945815" y="4671908"/>
                  <a:pt x="3698614" y="5777898"/>
                  <a:pt x="3275260" y="6695338"/>
                </a:cubicBezTo>
                <a:lnTo>
                  <a:pt x="3192177"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6313CF8F-B436-401E-9575-DE0F8E8B5B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36670" cy="6858000"/>
          </a:xfrm>
          <a:custGeom>
            <a:avLst/>
            <a:gdLst>
              <a:gd name="connsiteX0" fmla="*/ 0 w 3936670"/>
              <a:gd name="connsiteY0" fmla="*/ 0 h 6858000"/>
              <a:gd name="connsiteX1" fmla="*/ 3129517 w 3936670"/>
              <a:gd name="connsiteY1" fmla="*/ 0 h 6858000"/>
              <a:gd name="connsiteX2" fmla="*/ 3266115 w 3936670"/>
              <a:gd name="connsiteY2" fmla="*/ 267438 h 6858000"/>
              <a:gd name="connsiteX3" fmla="*/ 3936670 w 3936670"/>
              <a:gd name="connsiteY3" fmla="*/ 3481388 h 6858000"/>
              <a:gd name="connsiteX4" fmla="*/ 3266115 w 3936670"/>
              <a:gd name="connsiteY4" fmla="*/ 6695338 h 6858000"/>
              <a:gd name="connsiteX5" fmla="*/ 3183032 w 3936670"/>
              <a:gd name="connsiteY5" fmla="*/ 6858000 h 6858000"/>
              <a:gd name="connsiteX6" fmla="*/ 0 w 39366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36670" h="6858000">
                <a:moveTo>
                  <a:pt x="0" y="0"/>
                </a:moveTo>
                <a:lnTo>
                  <a:pt x="3129517" y="0"/>
                </a:lnTo>
                <a:lnTo>
                  <a:pt x="3266115" y="267438"/>
                </a:lnTo>
                <a:cubicBezTo>
                  <a:pt x="3689469" y="1184879"/>
                  <a:pt x="3936670" y="2290869"/>
                  <a:pt x="3936670" y="3481388"/>
                </a:cubicBezTo>
                <a:cubicBezTo>
                  <a:pt x="3936670" y="4671908"/>
                  <a:pt x="3689469" y="5777898"/>
                  <a:pt x="3266115" y="6695338"/>
                </a:cubicBezTo>
                <a:lnTo>
                  <a:pt x="3183032"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2A38CFE9-C30A-4551-ACCB-D5808FBC39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16867"/>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7">
            <a:extLst>
              <a:ext uri="{FF2B5EF4-FFF2-40B4-BE49-F238E27FC236}">
                <a16:creationId xmlns:a16="http://schemas.microsoft.com/office/drawing/2014/main" id="{67EF550F-47CE-4FB2-9DAC-12AD835C8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2089941"/>
            <a:ext cx="2834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F05B8245-60A4-4B53-9B9F-CFA9CCDA41FE}"/>
              </a:ext>
            </a:extLst>
          </p:cNvPr>
          <p:cNvSpPr txBox="1"/>
          <p:nvPr/>
        </p:nvSpPr>
        <p:spPr>
          <a:xfrm>
            <a:off x="166035" y="1147594"/>
            <a:ext cx="3651985" cy="5604163"/>
          </a:xfrm>
          <a:prstGeom prst="rect">
            <a:avLst/>
          </a:prstGeom>
          <a:noFill/>
        </p:spPr>
        <p:txBody>
          <a:bodyPr wrap="square">
            <a:spAutoFit/>
          </a:bodyPr>
          <a:lstStyle/>
          <a:p>
            <a:pPr marL="0" lvl="0" indent="0">
              <a:lnSpc>
                <a:spcPct val="107000"/>
              </a:lnSpc>
              <a:buNone/>
            </a:pP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Lube should always be water based or silicone based. Never use anything that is an oil or oil-based lubricant (like massage oil or baby oil) with male condoms as this can make the condom break.</a:t>
            </a:r>
          </a:p>
        </p:txBody>
      </p:sp>
    </p:spTree>
    <p:extLst>
      <p:ext uri="{BB962C8B-B14F-4D97-AF65-F5344CB8AC3E}">
        <p14:creationId xmlns:p14="http://schemas.microsoft.com/office/powerpoint/2010/main" val="3111896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07DC270-1393-49A4-B0B0-A3A803D6A326}"/>
              </a:ext>
            </a:extLst>
          </p:cNvPr>
          <p:cNvSpPr>
            <a:spLocks noGrp="1"/>
          </p:cNvSpPr>
          <p:nvPr>
            <p:ph idx="1"/>
          </p:nvPr>
        </p:nvSpPr>
        <p:spPr>
          <a:xfrm>
            <a:off x="4447308" y="591344"/>
            <a:ext cx="6906491" cy="5585619"/>
          </a:xfrm>
        </p:spPr>
        <p:txBody>
          <a:bodyPr anchor="ctr">
            <a:normAutofit/>
          </a:bodyPr>
          <a:lstStyle/>
          <a:p>
            <a:pPr indent="0">
              <a:spcAft>
                <a:spcPts val="800"/>
              </a:spcAft>
              <a:buNone/>
            </a:pPr>
            <a:r>
              <a:rPr lang="en-GB" b="1">
                <a:effectLst/>
                <a:latin typeface="Calibri" panose="020F0502020204030204" pitchFamily="34" charset="0"/>
                <a:ea typeface="Calibri" panose="020F0502020204030204" pitchFamily="34" charset="0"/>
                <a:cs typeface="Times New Roman" panose="02020603050405020304" pitchFamily="18" charset="0"/>
              </a:rPr>
              <a:t>Part 6: Where can I get condoms?</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474568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830CB688-1478-412E-9B80-55B159ED1272}"/>
              </a:ext>
            </a:extLst>
          </p:cNvPr>
          <p:cNvSpPr>
            <a:spLocks noGrp="1"/>
          </p:cNvSpPr>
          <p:nvPr>
            <p:ph type="title"/>
          </p:nvPr>
        </p:nvSpPr>
        <p:spPr>
          <a:xfrm>
            <a:off x="838200" y="365125"/>
            <a:ext cx="5393361" cy="1325563"/>
          </a:xfrm>
        </p:spPr>
        <p:txBody>
          <a:bodyPr>
            <a:normAutofit/>
          </a:bodyPr>
          <a:lstStyle/>
          <a:p>
            <a:endParaRPr lang="en-GB"/>
          </a:p>
        </p:txBody>
      </p:sp>
      <p:sp>
        <p:nvSpPr>
          <p:cNvPr id="3" name="Content Placeholder 2">
            <a:extLst>
              <a:ext uri="{FF2B5EF4-FFF2-40B4-BE49-F238E27FC236}">
                <a16:creationId xmlns:a16="http://schemas.microsoft.com/office/drawing/2014/main" id="{C07DC270-1393-49A4-B0B0-A3A803D6A326}"/>
              </a:ext>
            </a:extLst>
          </p:cNvPr>
          <p:cNvSpPr>
            <a:spLocks noGrp="1"/>
          </p:cNvSpPr>
          <p:nvPr>
            <p:ph idx="1"/>
          </p:nvPr>
        </p:nvSpPr>
        <p:spPr>
          <a:xfrm>
            <a:off x="838200" y="1825625"/>
            <a:ext cx="5393361" cy="4351338"/>
          </a:xfrm>
        </p:spPr>
        <p:txBody>
          <a:bodyPr>
            <a:normAutofit/>
          </a:bodyPr>
          <a:lstStyle/>
          <a:p>
            <a:pPr marL="342900" lvl="0" indent="-342900">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Calibri" panose="020F0502020204030204" pitchFamily="34" charset="0"/>
              </a:rPr>
              <a:t>You can get condoms for free from </a:t>
            </a:r>
            <a:r>
              <a:rPr lang="en-GB"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insert local condom provision scheme/nearest place</a:t>
            </a:r>
            <a:endParaRPr lang="en-GB"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Calibri" panose="020F0502020204030204" pitchFamily="34" charset="0"/>
              </a:rPr>
              <a:t>You can get condoms for free from your local pharmacy, your GP and a sexual health clinic.</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Calibri" panose="020F0502020204030204" pitchFamily="34" charset="0"/>
              </a:rPr>
              <a:t>You can buy condoms at the supermarket.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1026" name="Picture 2" descr="Logo&#10;&#10;Description automatically generated with medium confidence">
            <a:extLst>
              <a:ext uri="{FF2B5EF4-FFF2-40B4-BE49-F238E27FC236}">
                <a16:creationId xmlns:a16="http://schemas.microsoft.com/office/drawing/2014/main" id="{C9006664-F3F8-40D7-B2F4-A729C96FB7C2}"/>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r="3" b="3"/>
          <a:stretch/>
        </p:blipFill>
        <p:spPr bwMode="auto">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noFill/>
          <a:extLst>
            <a:ext uri="{909E8E84-426E-40DD-AFC4-6F175D3DCCD1}">
              <a14:hiddenFill xmlns:a14="http://schemas.microsoft.com/office/drawing/2010/main">
                <a:solidFill>
                  <a:srgbClr val="FFFFFF"/>
                </a:solidFill>
              </a14:hiddenFill>
            </a:ext>
          </a:extLst>
        </p:spPr>
      </p:pic>
      <p:sp>
        <p:nvSpPr>
          <p:cNvPr id="73"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5"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3854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88785428-E412-4D90-B48A-FEE5FC38E505}"/>
              </a:ext>
            </a:extLst>
          </p:cNvPr>
          <p:cNvSpPr>
            <a:spLocks noGrp="1"/>
          </p:cNvSpPr>
          <p:nvPr>
            <p:ph idx="1"/>
          </p:nvPr>
        </p:nvSpPr>
        <p:spPr>
          <a:xfrm>
            <a:off x="737977" y="1143964"/>
            <a:ext cx="5393361" cy="4351338"/>
          </a:xfrm>
        </p:spPr>
        <p:txBody>
          <a:bodyPr>
            <a:normAutofit/>
          </a:bodyPr>
          <a:lstStyle/>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A man fits the condom over his penis when it is hard (erect). </a:t>
            </a:r>
          </a:p>
          <a:p>
            <a:pPr marL="0" lvl="0" indent="0">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During sex, his sperm comes out. The sperm collects in the condom instead of going into the woman’s vagina. So, the sperm cannot meet the egg. </a:t>
            </a:r>
          </a:p>
          <a:p>
            <a:pPr marL="0" indent="0">
              <a:buNone/>
            </a:pPr>
            <a:endParaRPr lang="en-GB" dirty="0"/>
          </a:p>
        </p:txBody>
      </p:sp>
      <p:pic>
        <p:nvPicPr>
          <p:cNvPr id="4" name="Picture 3" descr="A picture containing furniture, seat, chair&#10;&#10;Description automatically generated">
            <a:extLst>
              <a:ext uri="{FF2B5EF4-FFF2-40B4-BE49-F238E27FC236}">
                <a16:creationId xmlns:a16="http://schemas.microsoft.com/office/drawing/2014/main" id="{E11D2402-62AB-485F-B3B3-A677C83582B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1"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1353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3684CCF-CEBB-4D8E-A366-95E43D4C7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8785428-E412-4D90-B48A-FEE5FC38E505}"/>
              </a:ext>
            </a:extLst>
          </p:cNvPr>
          <p:cNvSpPr>
            <a:spLocks noGrp="1"/>
          </p:cNvSpPr>
          <p:nvPr>
            <p:ph idx="1"/>
          </p:nvPr>
        </p:nvSpPr>
        <p:spPr>
          <a:xfrm>
            <a:off x="847725" y="1689491"/>
            <a:ext cx="4480280" cy="4351338"/>
          </a:xfrm>
        </p:spPr>
        <p:txBody>
          <a:bodyPr>
            <a:normAutofit/>
          </a:bodyPr>
          <a:lstStyle/>
          <a:p>
            <a:pPr marL="0" lvl="0" indent="0">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You can only use a condom one time.</a:t>
            </a: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When it has been used, put it in some tissue and in the bin. </a:t>
            </a: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Never flush </a:t>
            </a:r>
            <a:r>
              <a:rPr lang="en-GB" dirty="0">
                <a:latin typeface="Calibri" panose="020F0502020204030204" pitchFamily="34" charset="0"/>
                <a:ea typeface="Calibri" panose="020F0502020204030204" pitchFamily="34" charset="0"/>
                <a:cs typeface="Times New Roman" panose="02020603050405020304" pitchFamily="18" charset="0"/>
              </a:rPr>
              <a:t>it</a:t>
            </a:r>
            <a:r>
              <a:rPr lang="en-GB" dirty="0">
                <a:effectLst/>
                <a:latin typeface="Calibri" panose="020F0502020204030204" pitchFamily="34" charset="0"/>
                <a:ea typeface="Calibri" panose="020F0502020204030204" pitchFamily="34" charset="0"/>
                <a:cs typeface="Times New Roman" panose="02020603050405020304" pitchFamily="18" charset="0"/>
              </a:rPr>
              <a:t> down the toilet.</a:t>
            </a:r>
          </a:p>
          <a:p>
            <a:pPr marL="0" indent="0">
              <a:buNone/>
            </a:pPr>
            <a:endParaRPr lang="en-GB" dirty="0"/>
          </a:p>
        </p:txBody>
      </p:sp>
      <p:pic>
        <p:nvPicPr>
          <p:cNvPr id="7" name="Picture 6" descr="Icon&#10;&#10;Description automatically generated">
            <a:extLst>
              <a:ext uri="{FF2B5EF4-FFF2-40B4-BE49-F238E27FC236}">
                <a16:creationId xmlns:a16="http://schemas.microsoft.com/office/drawing/2014/main" id="{DDA1EF24-B021-419F-92B9-EE5D5CF90D80}"/>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748630" y="3239594"/>
            <a:ext cx="3732198" cy="3429000"/>
          </a:xfrm>
          <a:custGeom>
            <a:avLst/>
            <a:gdLst/>
            <a:ahLst/>
            <a:cxnLst/>
            <a:rect l="l" t="t" r="r" b="b"/>
            <a:pathLst>
              <a:path w="4030579" h="3703141">
                <a:moveTo>
                  <a:pt x="2015289" y="0"/>
                </a:moveTo>
                <a:cubicBezTo>
                  <a:pt x="3128303" y="0"/>
                  <a:pt x="4030579" y="902277"/>
                  <a:pt x="4030579" y="2015290"/>
                </a:cubicBezTo>
                <a:cubicBezTo>
                  <a:pt x="4030579" y="2710923"/>
                  <a:pt x="3678127" y="3324237"/>
                  <a:pt x="3142057" y="3686399"/>
                </a:cubicBezTo>
                <a:lnTo>
                  <a:pt x="3114499" y="3703141"/>
                </a:lnTo>
                <a:lnTo>
                  <a:pt x="916080" y="3703141"/>
                </a:lnTo>
                <a:lnTo>
                  <a:pt x="888522" y="3686399"/>
                </a:lnTo>
                <a:cubicBezTo>
                  <a:pt x="352452" y="3324237"/>
                  <a:pt x="0" y="2710923"/>
                  <a:pt x="0" y="2015290"/>
                </a:cubicBezTo>
                <a:cubicBezTo>
                  <a:pt x="0" y="902277"/>
                  <a:pt x="902277" y="0"/>
                  <a:pt x="2015289" y="0"/>
                </a:cubicBezTo>
                <a:close/>
              </a:path>
            </a:pathLst>
          </a:custGeom>
        </p:spPr>
      </p:pic>
      <p:sp>
        <p:nvSpPr>
          <p:cNvPr id="14" name="Arc 13">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10869" y="-729072"/>
            <a:ext cx="4083433" cy="408343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a:extLst>
              <a:ext uri="{FF2B5EF4-FFF2-40B4-BE49-F238E27FC236}">
                <a16:creationId xmlns:a16="http://schemas.microsoft.com/office/drawing/2014/main" id="{0FE96C03-3001-4717-B19A-5567D5A86D4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4"/>
          <a:stretch/>
        </p:blipFill>
        <p:spPr>
          <a:xfrm>
            <a:off x="4914900" y="27216"/>
            <a:ext cx="2831072" cy="241967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p:spPr>
      </p:pic>
      <p:pic>
        <p:nvPicPr>
          <p:cNvPr id="9" name="Picture 8" descr="A person holding a syringe&#10;&#10;Description automatically generated with low confidence">
            <a:extLst>
              <a:ext uri="{FF2B5EF4-FFF2-40B4-BE49-F238E27FC236}">
                <a16:creationId xmlns:a16="http://schemas.microsoft.com/office/drawing/2014/main" id="{5F5F58FE-E2FB-4C03-82CC-8AA48A0A048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85911" y="227321"/>
            <a:ext cx="4602165" cy="2615923"/>
          </a:xfrm>
          <a:prstGeom prst="rect">
            <a:avLst/>
          </a:prstGeom>
        </p:spPr>
      </p:pic>
    </p:spTree>
    <p:extLst>
      <p:ext uri="{BB962C8B-B14F-4D97-AF65-F5344CB8AC3E}">
        <p14:creationId xmlns:p14="http://schemas.microsoft.com/office/powerpoint/2010/main" val="337391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5199994-21AE-49A2-BA0D-12E295989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a:extLst>
              <a:ext uri="{FF2B5EF4-FFF2-40B4-BE49-F238E27FC236}">
                <a16:creationId xmlns:a16="http://schemas.microsoft.com/office/drawing/2014/main" id="{E5AF70D2-AAA6-4FC2-9293-CC30CE99B7B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8199" y="754462"/>
            <a:ext cx="5440195" cy="5236187"/>
          </a:xfrm>
          <a:custGeom>
            <a:avLst/>
            <a:gdLst/>
            <a:ahLst/>
            <a:cxnLst/>
            <a:rect l="l" t="t" r="r" b="b"/>
            <a:pathLst>
              <a:path w="4643496" h="5550370">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p:spPr>
      </p:pic>
      <p:sp>
        <p:nvSpPr>
          <p:cNvPr id="30" name="Arc 29">
            <a:extLst>
              <a:ext uri="{FF2B5EF4-FFF2-40B4-BE49-F238E27FC236}">
                <a16:creationId xmlns:a16="http://schemas.microsoft.com/office/drawing/2014/main" id="{A2C34835-4F79-4934-B151-D68E79764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alpha val="9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8785428-E412-4D90-B48A-FEE5FC38E505}"/>
              </a:ext>
            </a:extLst>
          </p:cNvPr>
          <p:cNvSpPr>
            <a:spLocks noGrp="1"/>
          </p:cNvSpPr>
          <p:nvPr>
            <p:ph idx="1"/>
          </p:nvPr>
        </p:nvSpPr>
        <p:spPr>
          <a:xfrm>
            <a:off x="6582623" y="1178101"/>
            <a:ext cx="4771178" cy="4388908"/>
          </a:xfrm>
        </p:spPr>
        <p:txBody>
          <a:bodyPr>
            <a:normAutofit/>
          </a:bodyPr>
          <a:lstStyle/>
          <a:p>
            <a:pPr marL="0" lvl="0" indent="0">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It is a good idea to practice how to put a condom on properly before using them when having sex with someone. </a:t>
            </a:r>
          </a:p>
          <a:p>
            <a:pPr marL="0" lvl="0" indent="0">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Male condom: Condom demonstration (duration 1 minute 43) </a:t>
            </a:r>
            <a:r>
              <a:rPr lang="en-GB" u="sng" dirty="0">
                <a:latin typeface="Calibri" panose="020F0502020204030204" pitchFamily="34" charset="0"/>
                <a:ea typeface="Calibri" panose="020F0502020204030204" pitchFamily="34" charset="0"/>
                <a:cs typeface="Times New Roman" panose="02020603050405020304" pitchFamily="18" charset="0"/>
                <a:hlinkClick r:id="rId3"/>
              </a:rPr>
              <a:t>https://vimeo.com/684152273</a:t>
            </a:r>
            <a:endParaRPr lang="en-GB"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6345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FCED9D-9EC7-4689-8822-E014F7F03380}"/>
              </a:ext>
            </a:extLst>
          </p:cNvPr>
          <p:cNvSpPr>
            <a:spLocks noGrp="1"/>
          </p:cNvSpPr>
          <p:nvPr>
            <p:ph type="title"/>
          </p:nvPr>
        </p:nvSpPr>
        <p:spPr>
          <a:xfrm>
            <a:off x="686834" y="1153572"/>
            <a:ext cx="3200400" cy="4461163"/>
          </a:xfrm>
        </p:spPr>
        <p:txBody>
          <a:bodyPr>
            <a:normAutofit/>
          </a:bodyPr>
          <a:lstStyle/>
          <a:p>
            <a:endParaRPr lang="en-GB">
              <a:solidFill>
                <a:srgbClr val="FFFFFF"/>
              </a:solidFill>
            </a:endParaRPr>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8A305CC-C64D-4746-9AB6-AF8389C874EA}"/>
              </a:ext>
            </a:extLst>
          </p:cNvPr>
          <p:cNvSpPr>
            <a:spLocks noGrp="1"/>
          </p:cNvSpPr>
          <p:nvPr>
            <p:ph idx="1"/>
          </p:nvPr>
        </p:nvSpPr>
        <p:spPr>
          <a:xfrm>
            <a:off x="4447308" y="591344"/>
            <a:ext cx="6906491" cy="5585619"/>
          </a:xfrm>
        </p:spPr>
        <p:txBody>
          <a:bodyPr anchor="ctr">
            <a:normAutofit/>
          </a:bodyPr>
          <a:lstStyle/>
          <a:p>
            <a:pPr indent="0">
              <a:spcAft>
                <a:spcPts val="800"/>
              </a:spcAft>
              <a:buNone/>
            </a:pPr>
            <a:r>
              <a:rPr lang="en-GB" b="1">
                <a:effectLst/>
                <a:latin typeface="Calibri" panose="020F0502020204030204" pitchFamily="34" charset="0"/>
                <a:ea typeface="Calibri" panose="020F0502020204030204" pitchFamily="34" charset="0"/>
                <a:cs typeface="Times New Roman" panose="02020603050405020304" pitchFamily="18" charset="0"/>
              </a:rPr>
              <a:t>Part 2: Are all condoms for men the same? </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86216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A305CC-C64D-4746-9AB6-AF8389C874EA}"/>
              </a:ext>
            </a:extLst>
          </p:cNvPr>
          <p:cNvSpPr>
            <a:spLocks noGrp="1"/>
          </p:cNvSpPr>
          <p:nvPr>
            <p:ph idx="1"/>
          </p:nvPr>
        </p:nvSpPr>
        <p:spPr>
          <a:xfrm>
            <a:off x="676276" y="1510228"/>
            <a:ext cx="5092194" cy="4351338"/>
          </a:xfrm>
        </p:spPr>
        <p:txBody>
          <a:bodyPr>
            <a:normAutofit/>
          </a:bodyPr>
          <a:lstStyle/>
          <a:p>
            <a:pPr marL="0" lvl="0" indent="0">
              <a:buNone/>
            </a:pPr>
            <a:r>
              <a:rPr lang="en-GB" dirty="0">
                <a:latin typeface="Calibri" panose="020F0502020204030204" pitchFamily="34" charset="0"/>
                <a:ea typeface="Calibri" panose="020F0502020204030204" pitchFamily="34" charset="0"/>
                <a:cs typeface="Times New Roman" panose="02020603050405020304" pitchFamily="18" charset="0"/>
              </a:rPr>
              <a:t>Condoms </a:t>
            </a:r>
            <a:r>
              <a:rPr lang="en-GB" dirty="0">
                <a:effectLst/>
                <a:latin typeface="Calibri" panose="020F0502020204030204" pitchFamily="34" charset="0"/>
                <a:ea typeface="Calibri" panose="020F0502020204030204" pitchFamily="34" charset="0"/>
                <a:cs typeface="Times New Roman" panose="02020603050405020304" pitchFamily="18" charset="0"/>
              </a:rPr>
              <a:t>come in different sizes. </a:t>
            </a:r>
          </a:p>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They can be different length or different width. </a:t>
            </a:r>
          </a:p>
          <a:p>
            <a:pPr marL="0" lvl="0" indent="0">
              <a:buNone/>
            </a:pPr>
            <a:r>
              <a:rPr lang="en-GB" dirty="0">
                <a:latin typeface="Calibri" panose="020F0502020204030204" pitchFamily="34" charset="0"/>
                <a:ea typeface="Calibri" panose="020F0502020204030204" pitchFamily="34" charset="0"/>
                <a:cs typeface="Times New Roman" panose="02020603050405020304" pitchFamily="18" charset="0"/>
              </a:rPr>
              <a:t>C</a:t>
            </a:r>
            <a:r>
              <a:rPr lang="en-GB" dirty="0">
                <a:effectLst/>
                <a:latin typeface="Calibri" panose="020F0502020204030204" pitchFamily="34" charset="0"/>
                <a:ea typeface="Calibri" panose="020F0502020204030204" pitchFamily="34" charset="0"/>
                <a:cs typeface="Times New Roman" panose="02020603050405020304" pitchFamily="18" charset="0"/>
              </a:rPr>
              <a:t>ondoms come in different colours, some have flavours or different thickness or shape to give a different feel. </a:t>
            </a:r>
          </a:p>
          <a:p>
            <a:pPr marL="0" indent="0">
              <a:buNone/>
            </a:pPr>
            <a:endParaRPr lang="en-GB" dirty="0"/>
          </a:p>
        </p:txBody>
      </p:sp>
      <p:sp>
        <p:nvSpPr>
          <p:cNvPr id="13" name="Oval 12">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6" name="Picture 5" descr="A picture containing food, plate, indoor, dish&#10;&#10;Description automatically generated">
            <a:extLst>
              <a:ext uri="{FF2B5EF4-FFF2-40B4-BE49-F238E27FC236}">
                <a16:creationId xmlns:a16="http://schemas.microsoft.com/office/drawing/2014/main" id="{F6DC69DD-2CDE-405D-ACB1-32F5C26A7F50}"/>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1"/>
          <a:stretch/>
        </p:blipFill>
        <p:spPr>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p:spPr>
      </p:pic>
      <p:sp>
        <p:nvSpPr>
          <p:cNvPr id="15" name="Arc 14">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Content Placeholder 4">
            <a:extLst>
              <a:ext uri="{FF2B5EF4-FFF2-40B4-BE49-F238E27FC236}">
                <a16:creationId xmlns:a16="http://schemas.microsoft.com/office/drawing/2014/main" id="{F3347AC8-5F30-4F12-811C-AF2139C1C22D}"/>
              </a:ext>
            </a:extLst>
          </p:cNvPr>
          <p:cNvPicPr>
            <a:picLocks/>
          </p:cNvPicPr>
          <p:nvPr/>
        </p:nvPicPr>
        <p:blipFill rotWithShape="1">
          <a:blip r:embed="rId3" cstate="screen">
            <a:extLst>
              <a:ext uri="{28A0092B-C50C-407E-A947-70E740481C1C}">
                <a14:useLocalDpi xmlns:a14="http://schemas.microsoft.com/office/drawing/2010/main"/>
              </a:ext>
            </a:extLst>
          </a:blip>
          <a:srcRect/>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p:spPr>
      </p:pic>
    </p:spTree>
    <p:extLst>
      <p:ext uri="{BB962C8B-B14F-4D97-AF65-F5344CB8AC3E}">
        <p14:creationId xmlns:p14="http://schemas.microsoft.com/office/powerpoint/2010/main" val="1486821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020C988C-FAAD-4B22-8BA7-6B5DEFD8D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A305CC-C64D-4746-9AB6-AF8389C874EA}"/>
              </a:ext>
            </a:extLst>
          </p:cNvPr>
          <p:cNvSpPr>
            <a:spLocks noGrp="1"/>
          </p:cNvSpPr>
          <p:nvPr>
            <p:ph idx="1"/>
          </p:nvPr>
        </p:nvSpPr>
        <p:spPr>
          <a:xfrm>
            <a:off x="592900" y="792438"/>
            <a:ext cx="4022096" cy="4351338"/>
          </a:xfrm>
        </p:spPr>
        <p:txBody>
          <a:bodyPr>
            <a:noAutofit/>
          </a:bodyPr>
          <a:lstStyle/>
          <a:p>
            <a:pPr marL="0" lv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A condom should fit properly. If it fits it will feel better. </a:t>
            </a:r>
          </a:p>
          <a:p>
            <a:pPr marL="0" lvl="0" indent="0">
              <a:buNone/>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It helps to practice with different types and sizes of condom on your own to make sure you use one that’s comfortable and fits well.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0" lvl="0" indent="0">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You can do this in your bedroom, in private.</a:t>
            </a:r>
          </a:p>
          <a:p>
            <a:pPr marL="0" indent="0">
              <a:buNone/>
            </a:pPr>
            <a:endParaRPr lang="en-GB" dirty="0"/>
          </a:p>
        </p:txBody>
      </p:sp>
      <p:sp>
        <p:nvSpPr>
          <p:cNvPr id="49" name="Oval 48">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2635" y="2507215"/>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 name="Arc 50">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432189" flipV="1">
            <a:off x="7537061" y="1878543"/>
            <a:ext cx="4592562" cy="4592562"/>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20" name="Picture 19">
            <a:extLst>
              <a:ext uri="{FF2B5EF4-FFF2-40B4-BE49-F238E27FC236}">
                <a16:creationId xmlns:a16="http://schemas.microsoft.com/office/drawing/2014/main" id="{C1AD1277-2D01-41BC-B94A-692C797859BD}"/>
              </a:ext>
            </a:extLst>
          </p:cNvPr>
          <p:cNvPicPr/>
          <p:nvPr/>
        </p:nvPicPr>
        <p:blipFill rotWithShape="1">
          <a:blip r:embed="rId2" cstate="screen">
            <a:extLst>
              <a:ext uri="{28A0092B-C50C-407E-A947-70E740481C1C}">
                <a14:useLocalDpi xmlns:a14="http://schemas.microsoft.com/office/drawing/2010/main"/>
              </a:ext>
            </a:extLst>
          </a:blip>
          <a:srcRect/>
          <a:stretch/>
        </p:blipFill>
        <p:spPr bwMode="auto">
          <a:xfrm>
            <a:off x="4816382" y="491607"/>
            <a:ext cx="5000625" cy="4953000"/>
          </a:xfrm>
          <a:custGeom>
            <a:avLst/>
            <a:gdLst/>
            <a:ahLst/>
            <a:cxnLst/>
            <a:rect l="l" t="t" r="r" b="b"/>
            <a:pathLst>
              <a:path w="2185353" h="2064564">
                <a:moveTo>
                  <a:pt x="65529" y="0"/>
                </a:moveTo>
                <a:lnTo>
                  <a:pt x="2119824" y="0"/>
                </a:lnTo>
                <a:cubicBezTo>
                  <a:pt x="2156015" y="0"/>
                  <a:pt x="2185353" y="29338"/>
                  <a:pt x="2185353" y="65529"/>
                </a:cubicBezTo>
                <a:lnTo>
                  <a:pt x="2185353" y="1999035"/>
                </a:lnTo>
                <a:cubicBezTo>
                  <a:pt x="2185353" y="2035226"/>
                  <a:pt x="2156015" y="2064564"/>
                  <a:pt x="2119824" y="2064564"/>
                </a:cubicBezTo>
                <a:lnTo>
                  <a:pt x="65529" y="2064564"/>
                </a:lnTo>
                <a:cubicBezTo>
                  <a:pt x="29338" y="2064564"/>
                  <a:pt x="0" y="2035226"/>
                  <a:pt x="0" y="1999035"/>
                </a:cubicBezTo>
                <a:lnTo>
                  <a:pt x="0" y="65529"/>
                </a:lnTo>
                <a:cubicBezTo>
                  <a:pt x="0" y="29338"/>
                  <a:pt x="29338" y="0"/>
                  <a:pt x="65529" y="0"/>
                </a:cubicBezTo>
                <a:close/>
              </a:path>
            </a:pathLst>
          </a:custGeom>
          <a:noFill/>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E9250D4E-F2F3-492D-9BAA-7CC66D6843D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857410" y="130758"/>
            <a:ext cx="2215795" cy="2215795"/>
          </a:xfrm>
          <a:custGeom>
            <a:avLst/>
            <a:gdLst/>
            <a:ahLst/>
            <a:cxnLst/>
            <a:rect l="l" t="t" r="r" b="b"/>
            <a:pathLst>
              <a:path w="2185353" h="2064564">
                <a:moveTo>
                  <a:pt x="65529" y="0"/>
                </a:moveTo>
                <a:lnTo>
                  <a:pt x="2119824" y="0"/>
                </a:lnTo>
                <a:cubicBezTo>
                  <a:pt x="2156015" y="0"/>
                  <a:pt x="2185353" y="29338"/>
                  <a:pt x="2185353" y="65529"/>
                </a:cubicBezTo>
                <a:lnTo>
                  <a:pt x="2185353" y="1999035"/>
                </a:lnTo>
                <a:cubicBezTo>
                  <a:pt x="2185353" y="2035226"/>
                  <a:pt x="2156015" y="2064564"/>
                  <a:pt x="2119824" y="2064564"/>
                </a:cubicBezTo>
                <a:lnTo>
                  <a:pt x="65529" y="2064564"/>
                </a:lnTo>
                <a:cubicBezTo>
                  <a:pt x="29338" y="2064564"/>
                  <a:pt x="0" y="2035226"/>
                  <a:pt x="0" y="1999035"/>
                </a:cubicBezTo>
                <a:lnTo>
                  <a:pt x="0" y="65529"/>
                </a:lnTo>
                <a:cubicBezTo>
                  <a:pt x="0" y="29338"/>
                  <a:pt x="29338" y="0"/>
                  <a:pt x="65529" y="0"/>
                </a:cubicBezTo>
                <a:close/>
              </a:path>
            </a:pathLst>
          </a:custGeom>
        </p:spPr>
      </p:pic>
    </p:spTree>
    <p:extLst>
      <p:ext uri="{BB962C8B-B14F-4D97-AF65-F5344CB8AC3E}">
        <p14:creationId xmlns:p14="http://schemas.microsoft.com/office/powerpoint/2010/main" val="3315320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FA53B6-3272-41D5-BA94-C417E8504C53}"/>
              </a:ext>
            </a:extLst>
          </p:cNvPr>
          <p:cNvSpPr>
            <a:spLocks noGrp="1"/>
          </p:cNvSpPr>
          <p:nvPr>
            <p:ph type="title"/>
          </p:nvPr>
        </p:nvSpPr>
        <p:spPr>
          <a:xfrm>
            <a:off x="686834" y="1153572"/>
            <a:ext cx="3200400" cy="4461163"/>
          </a:xfrm>
        </p:spPr>
        <p:txBody>
          <a:bodyPr>
            <a:normAutofit/>
          </a:bodyPr>
          <a:lstStyle/>
          <a:p>
            <a:endParaRPr lang="en-GB">
              <a:solidFill>
                <a:srgbClr val="FFFFFF"/>
              </a:solidFill>
            </a:endParaRPr>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8ED228-2D39-460F-996C-AC8433D13C1A}"/>
              </a:ext>
            </a:extLst>
          </p:cNvPr>
          <p:cNvSpPr>
            <a:spLocks noGrp="1"/>
          </p:cNvSpPr>
          <p:nvPr>
            <p:ph idx="1"/>
          </p:nvPr>
        </p:nvSpPr>
        <p:spPr>
          <a:xfrm>
            <a:off x="4447308" y="591344"/>
            <a:ext cx="6906491" cy="5585619"/>
          </a:xfrm>
        </p:spPr>
        <p:txBody>
          <a:bodyPr anchor="ctr">
            <a:normAutofit/>
          </a:bodyPr>
          <a:lstStyle/>
          <a:p>
            <a:pPr indent="0">
              <a:spcAft>
                <a:spcPts val="800"/>
              </a:spcAft>
              <a:buNone/>
            </a:pPr>
            <a:r>
              <a:rPr lang="en-GB" b="1">
                <a:effectLst/>
                <a:latin typeface="Calibri" panose="020F0502020204030204" pitchFamily="34" charset="0"/>
                <a:ea typeface="Calibri" panose="020F0502020204030204" pitchFamily="34" charset="0"/>
                <a:cs typeface="Times New Roman" panose="02020603050405020304" pitchFamily="18" charset="0"/>
              </a:rPr>
              <a:t>Part 3: There is also a condom for women</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785090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Words>
  <Application>Microsoft Macintosh PowerPoint</Application>
  <PresentationFormat>Widescreen</PresentationFormat>
  <Paragraphs>52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Symbol</vt:lpstr>
      <vt:lpstr>Office Theme</vt:lpstr>
      <vt:lpstr>THEMATIC UNIT: CONTRACEPTION AND CONDOMS A unit of learning for young people aged 14+/16+ learning at Curriculum for Excellence Early, First or Second Level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THEMATIC UNIT: CONTRACEPTION AND CONDOMS A unit of learning for young people aged 14+/16+ learning at Curriculum for Excellence Early, First or Second Level</dc:title>
  <dc:creator>Colin Morrison</dc:creator>
  <cp:lastModifiedBy>Ross Robertson</cp:lastModifiedBy>
  <cp:revision>11</cp:revision>
  <dcterms:created xsi:type="dcterms:W3CDTF">2021-09-07T14:01:15Z</dcterms:created>
  <dcterms:modified xsi:type="dcterms:W3CDTF">2022-03-10T15:44:19Z</dcterms:modified>
</cp:coreProperties>
</file>