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8"/>
  </p:notesMasterIdLst>
  <p:sldIdLst>
    <p:sldId id="256" r:id="rId2"/>
    <p:sldId id="309" r:id="rId3"/>
    <p:sldId id="310" r:id="rId4"/>
    <p:sldId id="299" r:id="rId5"/>
    <p:sldId id="290" r:id="rId6"/>
    <p:sldId id="291" r:id="rId7"/>
    <p:sldId id="292" r:id="rId8"/>
    <p:sldId id="293" r:id="rId9"/>
    <p:sldId id="295" r:id="rId10"/>
    <p:sldId id="288" r:id="rId11"/>
    <p:sldId id="265" r:id="rId12"/>
    <p:sldId id="296" r:id="rId13"/>
    <p:sldId id="267" r:id="rId14"/>
    <p:sldId id="268" r:id="rId15"/>
    <p:sldId id="269" r:id="rId16"/>
    <p:sldId id="271" r:id="rId17"/>
    <p:sldId id="312" r:id="rId18"/>
    <p:sldId id="272" r:id="rId19"/>
    <p:sldId id="289" r:id="rId20"/>
    <p:sldId id="307" r:id="rId21"/>
    <p:sldId id="273" r:id="rId22"/>
    <p:sldId id="274" r:id="rId23"/>
    <p:sldId id="275" r:id="rId24"/>
    <p:sldId id="276" r:id="rId25"/>
    <p:sldId id="277" r:id="rId26"/>
    <p:sldId id="278" r:id="rId27"/>
    <p:sldId id="311" r:id="rId28"/>
    <p:sldId id="308" r:id="rId29"/>
    <p:sldId id="287" r:id="rId30"/>
    <p:sldId id="279" r:id="rId31"/>
    <p:sldId id="280" r:id="rId32"/>
    <p:sldId id="281" r:id="rId33"/>
    <p:sldId id="283" r:id="rId34"/>
    <p:sldId id="282" r:id="rId35"/>
    <p:sldId id="284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84762" autoAdjust="0"/>
  </p:normalViewPr>
  <p:slideViewPr>
    <p:cSldViewPr snapToGrid="0" snapToObjects="1">
      <p:cViewPr varScale="1">
        <p:scale>
          <a:sx n="107" d="100"/>
          <a:sy n="107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21A1CFEE-403E-3C4B-8B9A-9587F569EC25}"/>
    <pc:docChg chg="modSld">
      <pc:chgData name="Ross Robertson" userId="cb37bfa76ebf819d" providerId="LiveId" clId="{21A1CFEE-403E-3C4B-8B9A-9587F569EC25}" dt="2019-05-01T11:00:42.644" v="10" actId="20577"/>
      <pc:docMkLst>
        <pc:docMk/>
      </pc:docMkLst>
      <pc:sldChg chg="modSp">
        <pc:chgData name="Ross Robertson" userId="cb37bfa76ebf819d" providerId="LiveId" clId="{21A1CFEE-403E-3C4B-8B9A-9587F569EC25}" dt="2019-05-01T10:59:25.691" v="1" actId="113"/>
        <pc:sldMkLst>
          <pc:docMk/>
          <pc:sldMk cId="979449192" sldId="256"/>
        </pc:sldMkLst>
        <pc:spChg chg="mod">
          <ac:chgData name="Ross Robertson" userId="cb37bfa76ebf819d" providerId="LiveId" clId="{21A1CFEE-403E-3C4B-8B9A-9587F569EC25}" dt="2019-05-01T10:59:25.691" v="1" actId="113"/>
          <ac:spMkLst>
            <pc:docMk/>
            <pc:sldMk cId="979449192" sldId="256"/>
            <ac:spMk id="2" creationId="{00000000-0000-0000-0000-000000000000}"/>
          </ac:spMkLst>
        </pc:spChg>
      </pc:sldChg>
      <pc:sldChg chg="modSp">
        <pc:chgData name="Ross Robertson" userId="cb37bfa76ebf819d" providerId="LiveId" clId="{21A1CFEE-403E-3C4B-8B9A-9587F569EC25}" dt="2019-05-01T11:00:42.644" v="10" actId="20577"/>
        <pc:sldMkLst>
          <pc:docMk/>
          <pc:sldMk cId="3797004072" sldId="265"/>
        </pc:sldMkLst>
        <pc:spChg chg="mod">
          <ac:chgData name="Ross Robertson" userId="cb37bfa76ebf819d" providerId="LiveId" clId="{21A1CFEE-403E-3C4B-8B9A-9587F569EC25}" dt="2019-05-01T11:00:42.644" v="10" actId="20577"/>
          <ac:spMkLst>
            <pc:docMk/>
            <pc:sldMk cId="3797004072" sldId="265"/>
            <ac:spMk id="3" creationId="{9A8E6F1C-0B63-0A43-BF4F-D7719ED3FB92}"/>
          </ac:spMkLst>
        </pc:spChg>
      </pc:sldChg>
      <pc:sldChg chg="modSp">
        <pc:chgData name="Ross Robertson" userId="cb37bfa76ebf819d" providerId="LiveId" clId="{21A1CFEE-403E-3C4B-8B9A-9587F569EC25}" dt="2019-05-01T11:00:20.365" v="9" actId="1076"/>
        <pc:sldMkLst>
          <pc:docMk/>
          <pc:sldMk cId="60873176" sldId="299"/>
        </pc:sldMkLst>
        <pc:spChg chg="mod">
          <ac:chgData name="Ross Robertson" userId="cb37bfa76ebf819d" providerId="LiveId" clId="{21A1CFEE-403E-3C4B-8B9A-9587F569EC25}" dt="2019-05-01T11:00:20.365" v="9" actId="1076"/>
          <ac:spMkLst>
            <pc:docMk/>
            <pc:sldMk cId="60873176" sldId="299"/>
            <ac:spMk id="2" creationId="{A8DDDFD2-F827-4C8E-A224-37C0AAD78304}"/>
          </ac:spMkLst>
        </pc:spChg>
        <pc:picChg chg="mod">
          <ac:chgData name="Ross Robertson" userId="cb37bfa76ebf819d" providerId="LiveId" clId="{21A1CFEE-403E-3C4B-8B9A-9587F569EC25}" dt="2019-05-01T10:59:58.486" v="5" actId="1036"/>
          <ac:picMkLst>
            <pc:docMk/>
            <pc:sldMk cId="60873176" sldId="299"/>
            <ac:picMk id="9" creationId="{B55F22E8-7666-41E4-9E40-C43EFBFF864D}"/>
          </ac:picMkLst>
        </pc:picChg>
        <pc:picChg chg="mod">
          <ac:chgData name="Ross Robertson" userId="cb37bfa76ebf819d" providerId="LiveId" clId="{21A1CFEE-403E-3C4B-8B9A-9587F569EC25}" dt="2019-05-01T11:00:04.705" v="6" actId="1076"/>
          <ac:picMkLst>
            <pc:docMk/>
            <pc:sldMk cId="60873176" sldId="299"/>
            <ac:picMk id="11" creationId="{5425B9CE-33A7-4045-8ACD-ED3E2105F393}"/>
          </ac:picMkLst>
        </pc:picChg>
      </pc:sldChg>
    </pc:docChg>
  </pc:docChgLst>
  <pc:docChgLst>
    <pc:chgData name="Ross Robertson" userId="cb37bfa76ebf819d" providerId="LiveId" clId="{826FCDFD-DF56-B647-BFF4-4A5F63687449}"/>
    <pc:docChg chg="modSld">
      <pc:chgData name="Ross Robertson" userId="cb37bfa76ebf819d" providerId="LiveId" clId="{826FCDFD-DF56-B647-BFF4-4A5F63687449}" dt="2019-07-01T11:53:59.011" v="2" actId="1076"/>
      <pc:docMkLst>
        <pc:docMk/>
      </pc:docMkLst>
      <pc:sldChg chg="modSp">
        <pc:chgData name="Ross Robertson" userId="cb37bfa76ebf819d" providerId="LiveId" clId="{826FCDFD-DF56-B647-BFF4-4A5F63687449}" dt="2019-07-01T11:53:59.011" v="2" actId="1076"/>
        <pc:sldMkLst>
          <pc:docMk/>
          <pc:sldMk cId="979449192" sldId="256"/>
        </pc:sldMkLst>
        <pc:spChg chg="mod">
          <ac:chgData name="Ross Robertson" userId="cb37bfa76ebf819d" providerId="LiveId" clId="{826FCDFD-DF56-B647-BFF4-4A5F63687449}" dt="2019-07-01T11:53:56.987" v="1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826FCDFD-DF56-B647-BFF4-4A5F63687449}" dt="2019-07-01T11:53:59.011" v="2" actId="1076"/>
          <ac:spMkLst>
            <pc:docMk/>
            <pc:sldMk cId="979449192" sldId="256"/>
            <ac:spMk id="7" creationId="{89034169-8FFC-443D-A4AA-073C93DA47DB}"/>
          </ac:spMkLst>
        </pc:spChg>
      </pc:sldChg>
    </pc:docChg>
  </pc:docChgLst>
  <pc:docChgLst>
    <pc:chgData name="Ross Robertson" userId="cb37bfa76ebf819d" providerId="LiveId" clId="{85892097-9920-1C46-BF9D-767F4ADE0269}"/>
    <pc:docChg chg="modSld">
      <pc:chgData name="Ross Robertson" userId="cb37bfa76ebf819d" providerId="LiveId" clId="{85892097-9920-1C46-BF9D-767F4ADE0269}" dt="2022-05-12T13:54:02.676" v="1" actId="20577"/>
      <pc:docMkLst>
        <pc:docMk/>
      </pc:docMkLst>
      <pc:sldChg chg="modSp mod">
        <pc:chgData name="Ross Robertson" userId="cb37bfa76ebf819d" providerId="LiveId" clId="{85892097-9920-1C46-BF9D-767F4ADE0269}" dt="2022-05-12T13:54:02.676" v="1" actId="20577"/>
        <pc:sldMkLst>
          <pc:docMk/>
          <pc:sldMk cId="2730775942" sldId="272"/>
        </pc:sldMkLst>
        <pc:spChg chg="mod">
          <ac:chgData name="Ross Robertson" userId="cb37bfa76ebf819d" providerId="LiveId" clId="{85892097-9920-1C46-BF9D-767F4ADE0269}" dt="2022-05-12T13:54:02.676" v="1" actId="20577"/>
          <ac:spMkLst>
            <pc:docMk/>
            <pc:sldMk cId="2730775942" sldId="272"/>
            <ac:spMk id="3" creationId="{9A8E6F1C-0B63-0A43-BF4F-D7719ED3FB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4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babies are born this way but some babies can’t be born like this and a doctor has to make an opening in the mummy’s tummy to lift the baby out – this is called a Caesarean.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4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8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2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12/05/2022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12/05/2022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12/05/2022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12/05/2022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12/05/2022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82ltr84_Y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4920"/>
            <a:ext cx="9144000" cy="1837405"/>
          </a:xfrm>
        </p:spPr>
        <p:txBody>
          <a:bodyPr>
            <a:normAutofit/>
          </a:bodyPr>
          <a:lstStyle/>
          <a:p>
            <a:r>
              <a:rPr lang="en-GB" sz="4400" b="1" dirty="0"/>
              <a:t>How human life begins, pregnancy and birth</a:t>
            </a:r>
            <a:r>
              <a:rPr lang="en-GB" sz="4400" dirty="0"/>
              <a:t> </a:t>
            </a:r>
            <a:endParaRPr lang="en-US" sz="4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034169-8FFC-443D-A4AA-073C93DA4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664" y="3891407"/>
            <a:ext cx="817267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/>
              <a:t>I can explain how human life begins, what pregnancy is and how a baby is born.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4A6B-82F1-4B65-BE34-F0BDAEE1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891145"/>
            <a:ext cx="10418618" cy="428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Part 1</a:t>
            </a:r>
          </a:p>
          <a:p>
            <a:pPr marL="0" indent="0">
              <a:buNone/>
            </a:pPr>
            <a:r>
              <a:rPr lang="en-GB" sz="6000" dirty="0"/>
              <a:t>How human life begins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94525-29A0-450C-AB98-3029DC27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846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152" y="557773"/>
            <a:ext cx="9950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baby is made by adults. To make a baby, you need a tiny little egg from a woman and you need the seed (called the sperm) from a man.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193B9-A5B3-4B05-B39C-9F3AF07B8D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197" y="2556153"/>
            <a:ext cx="5400153" cy="36001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244F8A-98E6-4ABB-BA9F-9B8E423B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13" y="2223215"/>
            <a:ext cx="4843383" cy="46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0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7" y="1758699"/>
            <a:ext cx="5229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woman’s eggs are kept inside her body, in her ovaries. Every month a woman releases an egg.</a:t>
            </a:r>
            <a:endParaRPr lang="en-US" sz="3200" dirty="0"/>
          </a:p>
          <a:p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9D366C-6384-5949-8C04-512E37280A70}"/>
              </a:ext>
            </a:extLst>
          </p:cNvPr>
          <p:cNvCxnSpPr>
            <a:cxnSpLocks/>
          </p:cNvCxnSpPr>
          <p:nvPr/>
        </p:nvCxnSpPr>
        <p:spPr>
          <a:xfrm flipH="1">
            <a:off x="7707086" y="2312584"/>
            <a:ext cx="1338943" cy="103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255E3-E47E-6247-8CC9-07999105E381}"/>
              </a:ext>
            </a:extLst>
          </p:cNvPr>
          <p:cNvCxnSpPr>
            <a:cxnSpLocks/>
          </p:cNvCxnSpPr>
          <p:nvPr/>
        </p:nvCxnSpPr>
        <p:spPr>
          <a:xfrm flipH="1" flipV="1">
            <a:off x="7710436" y="3790748"/>
            <a:ext cx="1413886" cy="56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:\Users\colin\AppData\Local\Packages\Microsoft.Office.Desktop_8wekyb3d8bbwe\AC\INetCache\Content.MSO\515B53E1.tmp">
            <a:extLst>
              <a:ext uri="{FF2B5EF4-FFF2-40B4-BE49-F238E27FC236}">
                <a16:creationId xmlns:a16="http://schemas.microsoft.com/office/drawing/2014/main" id="{B2F91128-9702-4466-961A-04D6A0E526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274" y="920704"/>
            <a:ext cx="5731510" cy="485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79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62578" y="1527753"/>
            <a:ext cx="46183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man’s sperm is made in his testicles which are inside the bag of skin (scrotum) that hangs behind his penis.</a:t>
            </a:r>
            <a:endParaRPr lang="en-US" sz="3200" dirty="0"/>
          </a:p>
        </p:txBody>
      </p:sp>
      <p:pic>
        <p:nvPicPr>
          <p:cNvPr id="9" name="Picture 8" descr="C:\Users\colin\AppData\Local\Packages\Microsoft.Office.Desktop_8wekyb3d8bbwe\AC\INetCache\Content.MSO\4EFFE81B.tmp">
            <a:extLst>
              <a:ext uri="{FF2B5EF4-FFF2-40B4-BE49-F238E27FC236}">
                <a16:creationId xmlns:a16="http://schemas.microsoft.com/office/drawing/2014/main" id="{FD32C156-B459-4615-9693-DB0A3CF904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13578"/>
            <a:ext cx="5621655" cy="549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4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36724" y="1385508"/>
            <a:ext cx="540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When the egg and the sperm come together they can start a baby. This is called fertilisation. </a:t>
            </a:r>
          </a:p>
          <a:p>
            <a:endParaRPr lang="en-GB" sz="3200" dirty="0"/>
          </a:p>
          <a:p>
            <a:r>
              <a:rPr lang="en-GB" sz="3200" dirty="0"/>
              <a:t>Fertilisation can happen in different ways.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92D2D-3187-47DF-BDD5-2D1981D86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9" y="1628949"/>
            <a:ext cx="5400153" cy="3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9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95848" y="1527084"/>
            <a:ext cx="5400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During sex, the man’s penis goes inside the woman’s vagina. When the man ejaculates, the sperm comes out and goes to meet the egg inside the woman’s body. </a:t>
            </a:r>
          </a:p>
          <a:p>
            <a:endParaRPr lang="en-US" sz="3200" dirty="0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EFCB65BC-1044-4356-A4AB-A7BA9E7C0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17" y="1600199"/>
            <a:ext cx="5351008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60848" y="1081968"/>
            <a:ext cx="5105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 parents need help to start the pregnancy.</a:t>
            </a:r>
          </a:p>
          <a:p>
            <a:endParaRPr lang="en-GB" dirty="0"/>
          </a:p>
          <a:p>
            <a:r>
              <a:rPr lang="en-GB" sz="2800" dirty="0"/>
              <a:t>Some babies start when the egg and sperm come together in a laboratory. The doctor then puts the fertilised egg back into the woman’s womb. This is called IVF.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687" y="4696852"/>
            <a:ext cx="2161148" cy="216114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EC3550-B98A-4363-808B-25161C7358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808" y="4648144"/>
            <a:ext cx="2135017" cy="2135017"/>
          </a:xfrm>
          <a:prstGeom prst="rect">
            <a:avLst/>
          </a:prstGeom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486CE98-441F-4270-9CAE-3519E86C52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725" y="1623760"/>
            <a:ext cx="5009868" cy="33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485166" y="592993"/>
            <a:ext cx="5105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Other babies are created when a man gives his sperm to the woman. She puts the sperm inside her vagina. If the sperm swim to meet her egg, she can become pregnant.</a:t>
            </a:r>
            <a:endParaRPr lang="en-GB" sz="2400" strike="sngStrike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" name="Picture 5" descr="A picture containing person, indoor, table, cup&#10;&#10;Description automatically generated">
            <a:extLst>
              <a:ext uri="{FF2B5EF4-FFF2-40B4-BE49-F238E27FC236}">
                <a16:creationId xmlns:a16="http://schemas.microsoft.com/office/drawing/2014/main" id="{895AAA73-9C3A-4549-BBF3-7E2B34067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64" y="3307646"/>
            <a:ext cx="4233056" cy="282768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899B6-5A9A-4DF4-8D13-C629D292B1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07" y="468041"/>
            <a:ext cx="2839605" cy="2839605"/>
          </a:xfrm>
          <a:prstGeom prst="rect">
            <a:avLst/>
          </a:prstGeom>
        </p:spPr>
      </p:pic>
      <p:pic>
        <p:nvPicPr>
          <p:cNvPr id="12" name="Picture 11" descr="A picture containing person, indoor, man, clothing&#10;&#10;Description automatically generated">
            <a:extLst>
              <a:ext uri="{FF2B5EF4-FFF2-40B4-BE49-F238E27FC236}">
                <a16:creationId xmlns:a16="http://schemas.microsoft.com/office/drawing/2014/main" id="{88650C68-AED2-48E6-BF07-DF8F1621BD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54" y="3331291"/>
            <a:ext cx="4256083" cy="28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3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6249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So, once the egg and sperm meet, then the egg grows in a safe place called the womb. The woman will be pregnant for 9 months. 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DD1A9AD-910B-4529-AF7E-D8C9CE2D04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3" y="0"/>
            <a:ext cx="32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FDC8-F154-4826-A19D-4DBE723C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Part 2</a:t>
            </a:r>
          </a:p>
          <a:p>
            <a:pPr marL="0" indent="0">
              <a:buNone/>
            </a:pPr>
            <a:r>
              <a:rPr lang="en-GB" sz="6000" dirty="0"/>
              <a:t>The baby grows - Pregnancy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65D4-D53F-4BBC-9463-4F994317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85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E7F7A-5A28-4873-B03F-E82E0FB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74" y="849965"/>
            <a:ext cx="5135342" cy="34254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When we go through puberty what happens to: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Hair?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Voices?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Breasts?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Skin?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Smell?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Body shape?</a:t>
            </a:r>
            <a:b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4052B5FF-623A-4618-B47D-04F9091CFE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7999" y="484630"/>
            <a:ext cx="2738859" cy="2861262"/>
          </a:xfrm>
          <a:prstGeom prst="rect">
            <a:avLst/>
          </a:prstGeom>
        </p:spPr>
      </p:pic>
      <p:pic>
        <p:nvPicPr>
          <p:cNvPr id="9" name="Picture 8" descr="A picture containing clothing, indoor, sitting&#10;&#10;Description automatically generated">
            <a:extLst>
              <a:ext uri="{FF2B5EF4-FFF2-40B4-BE49-F238E27FC236}">
                <a16:creationId xmlns:a16="http://schemas.microsoft.com/office/drawing/2014/main" id="{3605815A-F681-4492-9274-1106017314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69297" y="497158"/>
            <a:ext cx="2736706" cy="284873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634" y="6356350"/>
            <a:ext cx="70231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AC4CAE7-0E6C-4D6B-96A4-0BC8B908E6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49" y="3506760"/>
            <a:ext cx="2748844" cy="2866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63BCB-5D3D-4D7E-973F-08F26E7B06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585" y="3429000"/>
            <a:ext cx="2736707" cy="2866610"/>
          </a:xfrm>
          <a:prstGeom prst="rect">
            <a:avLst/>
          </a:prstGeom>
        </p:spPr>
      </p:pic>
      <p:pic>
        <p:nvPicPr>
          <p:cNvPr id="14" name="Picture 13" descr="A picture containing person, wall, indoor, boy&#10;&#10;Description automatically generated">
            <a:extLst>
              <a:ext uri="{FF2B5EF4-FFF2-40B4-BE49-F238E27FC236}">
                <a16:creationId xmlns:a16="http://schemas.microsoft.com/office/drawing/2014/main" id="{F76F0331-0854-422E-9292-D21C05554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00" y="4003046"/>
            <a:ext cx="3758889" cy="2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A baby lives and grows inside the woman’s womb for 9 months. </a:t>
            </a:r>
            <a:br>
              <a:rPr lang="en-GB" sz="3200" dirty="0">
                <a:latin typeface="+mn-lt"/>
              </a:rPr>
            </a:b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What will a pregnant woman and her baby need to be </a:t>
            </a:r>
            <a:r>
              <a:rPr lang="en-GB" sz="3200" b="1" dirty="0">
                <a:latin typeface="+mn-lt"/>
              </a:rPr>
              <a:t>healthy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>
                <a:latin typeface="+mn-lt"/>
              </a:rPr>
              <a:t>happy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safe</a:t>
            </a:r>
            <a:r>
              <a:rPr lang="en-GB" sz="3200" dirty="0">
                <a:latin typeface="+mn-lt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830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875020" y="1108505"/>
            <a:ext cx="58005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baby lives and grows inside the woman’s womb for 9 months. </a:t>
            </a:r>
          </a:p>
          <a:p>
            <a:endParaRPr lang="en-GB" sz="1600" dirty="0"/>
          </a:p>
          <a:p>
            <a:r>
              <a:rPr lang="en-GB" sz="3200" dirty="0"/>
              <a:t>The baby and woman are connected by the umbilical cord that attaches to the baby to the mum. The baby gets everything it needs to grow through the umbilical cord. </a:t>
            </a:r>
            <a:endParaRPr lang="en-US" sz="3200" dirty="0"/>
          </a:p>
          <a:p>
            <a:endParaRPr lang="en-GB" sz="320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D3B9454-5D86-4AEF-85F7-243E75C41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1" y="1108505"/>
            <a:ext cx="5395519" cy="46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515098" y="1909192"/>
            <a:ext cx="4913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For the baby, the womb is like a bag of warm cosy water and the baby can hear the mum’s heartbeat like a drum.</a:t>
            </a:r>
          </a:p>
        </p:txBody>
      </p:sp>
      <p:pic>
        <p:nvPicPr>
          <p:cNvPr id="10" name="Picture 9" descr="A picture containing person, clothing, woman, indoor&#10;&#10;Description automatically generated">
            <a:extLst>
              <a:ext uri="{FF2B5EF4-FFF2-40B4-BE49-F238E27FC236}">
                <a16:creationId xmlns:a16="http://schemas.microsoft.com/office/drawing/2014/main" id="{B6BE04EB-CF69-432F-B40B-5106A9DB09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361950"/>
            <a:ext cx="6368244" cy="59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00165" y="1144665"/>
            <a:ext cx="49490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When a woman is pregnant she will go to see the doctor and nurse to make sure everything is going well with her pregnancy. </a:t>
            </a:r>
          </a:p>
          <a:p>
            <a:endParaRPr lang="en-GB" sz="2800" dirty="0"/>
          </a:p>
          <a:p>
            <a:r>
              <a:rPr lang="en-GB" sz="2800" dirty="0"/>
              <a:t>The woman can take the baby’s dad or her partner or friend with her. Sometimes they get a picture of the baby inside the woman. </a:t>
            </a:r>
            <a:endParaRPr lang="en-US" sz="2800" dirty="0"/>
          </a:p>
          <a:p>
            <a:endParaRPr lang="en-GB" sz="2800" dirty="0"/>
          </a:p>
        </p:txBody>
      </p:sp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213A1A0-F805-43E9-847E-F127EE73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03" y="1291471"/>
            <a:ext cx="6099604" cy="4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78042" y="920621"/>
            <a:ext cx="53660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To begin the baby in the womb is very small. </a:t>
            </a:r>
          </a:p>
          <a:p>
            <a:endParaRPr lang="en-GB" sz="2800" dirty="0"/>
          </a:p>
          <a:p>
            <a:r>
              <a:rPr lang="en-GB" sz="2800" dirty="0"/>
              <a:t>After 1 month the baby is just the size of a pea. Then the baby begins to grow arms and legs. The baby has a little beating heart. </a:t>
            </a:r>
          </a:p>
          <a:p>
            <a:endParaRPr lang="en-GB" sz="2800" dirty="0"/>
          </a:p>
          <a:p>
            <a:r>
              <a:rPr lang="en-GB" sz="2800" dirty="0"/>
              <a:t>By the second month the baby is about the size of a raspberry. It has grown fingers and toes.</a:t>
            </a:r>
          </a:p>
          <a:p>
            <a:endParaRPr lang="en-GB" sz="28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D75150C-FA39-4FA1-AC75-B7493EA6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99" y="0"/>
            <a:ext cx="416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4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776092"/>
            <a:ext cx="5394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next 3 months inside the woman’s womb the baby keeps growing. By the 4th month the baby is the size of a plum. The baby can start to hear. The woman will start to feel her baby moving around inside.</a:t>
            </a: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46C467E-23F2-43D3-B809-0820D4968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91" y="136525"/>
            <a:ext cx="4625577" cy="63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1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602147" y="1408460"/>
            <a:ext cx="5000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 the final 3 months inside the woman’s womb the baby keeps growing, so much that it needs to be curled up inside the womb. The baby’s brain grows all this time too. </a:t>
            </a:r>
          </a:p>
          <a:p>
            <a:endParaRPr lang="en-GB" sz="2800" dirty="0"/>
          </a:p>
          <a:p>
            <a:r>
              <a:rPr lang="en-GB" sz="2800" dirty="0"/>
              <a:t>The baby is getting stronger and getting ready to be born.</a:t>
            </a:r>
          </a:p>
        </p:txBody>
      </p:sp>
      <p:pic>
        <p:nvPicPr>
          <p:cNvPr id="6" name="Picture 5" descr="A girl in a pink dress&#10;&#10;Description automatically generated">
            <a:extLst>
              <a:ext uri="{FF2B5EF4-FFF2-40B4-BE49-F238E27FC236}">
                <a16:creationId xmlns:a16="http://schemas.microsoft.com/office/drawing/2014/main" id="{271118B6-DBE5-426F-866D-E34736779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97CE719-8B41-4DEB-9AA1-B32D4268D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79" y="273731"/>
            <a:ext cx="10987362" cy="4667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7EA43-C541-44E6-9068-765928BB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D9950-5AA4-4BAA-A317-3CDD3C49DE98}"/>
              </a:ext>
            </a:extLst>
          </p:cNvPr>
          <p:cNvSpPr/>
          <p:nvPr/>
        </p:nvSpPr>
        <p:spPr>
          <a:xfrm>
            <a:off x="1894788" y="5569415"/>
            <a:ext cx="8305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How a baby develops during pregnancy (duration 4 minutes 17) </a:t>
            </a:r>
            <a:r>
              <a:rPr lang="en-GB" sz="2400" dirty="0">
                <a:hlinkClick r:id="rId3"/>
              </a:rPr>
              <a:t>https://youtu.be/h82ltr84_Yg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9693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71FC-31B1-4824-8F91-B9F2BA0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4" y="2274607"/>
            <a:ext cx="5961529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Now that we have heard more about pregnancy. Lets review all the things we said a mum and baby need to be </a:t>
            </a:r>
            <a:r>
              <a:rPr lang="en-GB" sz="3200" b="1" dirty="0">
                <a:latin typeface="+mn-lt"/>
              </a:rPr>
              <a:t>healthy</a:t>
            </a:r>
            <a:r>
              <a:rPr lang="en-GB" sz="3200" dirty="0">
                <a:latin typeface="+mn-lt"/>
              </a:rPr>
              <a:t>, </a:t>
            </a:r>
            <a:r>
              <a:rPr lang="en-GB" sz="3200" b="1" dirty="0">
                <a:latin typeface="+mn-lt"/>
              </a:rPr>
              <a:t>happy</a:t>
            </a:r>
            <a:r>
              <a:rPr lang="en-GB" sz="3200" dirty="0">
                <a:latin typeface="+mn-lt"/>
              </a:rPr>
              <a:t> and </a:t>
            </a:r>
            <a:r>
              <a:rPr lang="en-GB" sz="3200" b="1" dirty="0">
                <a:latin typeface="+mn-lt"/>
              </a:rPr>
              <a:t>safe</a:t>
            </a:r>
            <a:r>
              <a:rPr lang="en-GB" sz="3200" dirty="0">
                <a:latin typeface="+mn-lt"/>
              </a:rPr>
              <a:t>?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Anything to add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821FB-9EE6-4CFC-917E-5E92CA2F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E6808F9-E76B-42E0-BCB0-42D9D55CE6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1" y="896098"/>
            <a:ext cx="5072493" cy="5065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4280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F73C-1821-4367-BDB4-EC5F8E98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/>
              <a:t>Part 3 </a:t>
            </a:r>
          </a:p>
          <a:p>
            <a:pPr marL="0" indent="0">
              <a:buNone/>
            </a:pPr>
            <a:r>
              <a:rPr lang="en-GB" sz="6600" dirty="0"/>
              <a:t>How a baby is born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AA485-76CE-46D9-B30C-8B566779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837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6BB0B-27BE-4239-9B93-AD2F5F35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78" y="4183370"/>
            <a:ext cx="5734812" cy="1867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0000"/>
                </a:solidFill>
              </a:rPr>
              <a:t>When we go through puberty what happens to our feelings and emotions?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EBD1F-B5E1-4990-A562-62EF0685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A264E8B5-5707-4FA3-ADE1-486F545F04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07" y="109374"/>
            <a:ext cx="2596896" cy="390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A412D-3ED5-4931-849C-C9AB83E7D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1" y="109374"/>
            <a:ext cx="2599944" cy="3901440"/>
          </a:xfrm>
          <a:prstGeom prst="rect">
            <a:avLst/>
          </a:prstGeom>
        </p:spPr>
      </p:pic>
      <p:pic>
        <p:nvPicPr>
          <p:cNvPr id="12" name="Picture 11" descr="A person using a phone&#10;&#10;Description automatically generated">
            <a:extLst>
              <a:ext uri="{FF2B5EF4-FFF2-40B4-BE49-F238E27FC236}">
                <a16:creationId xmlns:a16="http://schemas.microsoft.com/office/drawing/2014/main" id="{9649DD4D-B51E-41F9-856B-98D6E2F96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75" y="3083510"/>
            <a:ext cx="4935640" cy="3297007"/>
          </a:xfrm>
          <a:prstGeom prst="rect">
            <a:avLst/>
          </a:prstGeom>
        </p:spPr>
      </p:pic>
      <p:pic>
        <p:nvPicPr>
          <p:cNvPr id="5" name="Picture 4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CCB14AE5-DF45-4D18-97F4-B87F6EAF0B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775" y="109374"/>
            <a:ext cx="4200269" cy="28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57593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How a baby is born. </a:t>
            </a:r>
          </a:p>
          <a:p>
            <a:r>
              <a:rPr lang="en-GB" sz="3200" dirty="0"/>
              <a:t>After 9 months of being safe and cosy inside the womb it is time for the baby to be born.</a:t>
            </a:r>
          </a:p>
          <a:p>
            <a:endParaRPr lang="en-GB" sz="3200" dirty="0"/>
          </a:p>
          <a:p>
            <a:r>
              <a:rPr lang="en-GB" sz="3200" dirty="0"/>
              <a:t>The baby changes its position so that the head is downwards getting ready to come out. </a:t>
            </a:r>
            <a:endParaRPr lang="en-US" sz="3200" dirty="0"/>
          </a:p>
          <a:p>
            <a:r>
              <a:rPr lang="en-GB" sz="3200" dirty="0"/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B18E29-7BCF-4021-90EF-DEB2F08B6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55" y="0"/>
            <a:ext cx="44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9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62166" y="1849211"/>
            <a:ext cx="4299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woman feels some pains in her tummy and she feels the need to push down so that the baby can come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C36AE-C97B-3742-A9D0-AC0A208AFE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817" y="530675"/>
            <a:ext cx="4114800" cy="548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130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27366" y="1480021"/>
            <a:ext cx="3777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baby comes down from the womb out of the woman’s vagina. This can take a few hours. </a:t>
            </a:r>
          </a:p>
        </p:txBody>
      </p:sp>
      <p:pic>
        <p:nvPicPr>
          <p:cNvPr id="7" name="Picture 6" descr="A person holding a baby&#10;&#10;Description automatically generated">
            <a:extLst>
              <a:ext uri="{FF2B5EF4-FFF2-40B4-BE49-F238E27FC236}">
                <a16:creationId xmlns:a16="http://schemas.microsoft.com/office/drawing/2014/main" id="{F84828C6-1F6E-48EB-97E3-063D8AF3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31" y="1035311"/>
            <a:ext cx="6784597" cy="45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1782" y="1460269"/>
            <a:ext cx="3912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baby will cry as it leaves the womb and enters the world.</a:t>
            </a:r>
          </a:p>
        </p:txBody>
      </p:sp>
      <p:pic>
        <p:nvPicPr>
          <p:cNvPr id="5" name="Picture 4" descr="A picture containing person, indoor, sitting, boy&#10;&#10;Description automatically generated">
            <a:extLst>
              <a:ext uri="{FF2B5EF4-FFF2-40B4-BE49-F238E27FC236}">
                <a16:creationId xmlns:a16="http://schemas.microsoft.com/office/drawing/2014/main" id="{71CFC20E-C356-4515-812A-37A0F9199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25" y="1300644"/>
            <a:ext cx="7114786" cy="40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16978" y="2072635"/>
            <a:ext cx="3464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umbilical cord is cut and then the baby is separate from the mum. </a:t>
            </a:r>
          </a:p>
        </p:txBody>
      </p:sp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E20F955F-EFCD-47A7-B8C6-6D4091F8F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54" y="1202022"/>
            <a:ext cx="7015079" cy="46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2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16143" y="1015293"/>
            <a:ext cx="42188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Some babies are born in hospital. </a:t>
            </a:r>
          </a:p>
          <a:p>
            <a:r>
              <a:rPr lang="en-GB" sz="3200" dirty="0"/>
              <a:t>Some babies are born at home. </a:t>
            </a:r>
          </a:p>
          <a:p>
            <a:r>
              <a:rPr lang="en-GB" sz="3200" dirty="0"/>
              <a:t>The dad or partner or friend or other family member can be there to help and support the woman.</a:t>
            </a:r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EB304AF2-443D-4B63-953F-10A22844A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46" y="1300559"/>
            <a:ext cx="5927708" cy="39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2177592" y="459633"/>
            <a:ext cx="867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Isn’t it amazing how human life begins!</a:t>
            </a:r>
          </a:p>
        </p:txBody>
      </p:sp>
      <p:pic>
        <p:nvPicPr>
          <p:cNvPr id="6" name="Picture 5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4EF72A83-3DF9-4F35-918B-52D900456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79" y="1105964"/>
            <a:ext cx="7883462" cy="52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DFD2-F827-4C8E-A224-37C0AAD7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39" y="1494970"/>
            <a:ext cx="29705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+mn-lt"/>
              </a:rPr>
              <a:t>Names of parts of my body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A910-A0CA-4D89-93D4-20496812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5F22E8-7666-41E4-9E40-C43EFBFF8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0591" y="-80104"/>
            <a:ext cx="4375230" cy="6949679"/>
          </a:xfr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5425B9CE-33A7-4045-8ACD-ED3E2105F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0"/>
            <a:ext cx="5933669" cy="6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elephant walking in the grass&#10;&#10;Description automatically generated">
            <a:extLst>
              <a:ext uri="{FF2B5EF4-FFF2-40B4-BE49-F238E27FC236}">
                <a16:creationId xmlns:a16="http://schemas.microsoft.com/office/drawing/2014/main" id="{DA3EE253-1B01-4826-BA4B-6154C394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410" y="365124"/>
            <a:ext cx="8986838" cy="59912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20D4-0574-4450-8AAF-48C93F1F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501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A65D22E6-7362-4C3B-82A3-CB1AFFEB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98" y="464073"/>
            <a:ext cx="9043204" cy="60288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CF027-40C8-4120-A8A8-6F8C6AC1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7116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horse grazing on a lush green field&#10;&#10;Description automatically generated">
            <a:extLst>
              <a:ext uri="{FF2B5EF4-FFF2-40B4-BE49-F238E27FC236}">
                <a16:creationId xmlns:a16="http://schemas.microsoft.com/office/drawing/2014/main" id="{098043BE-D260-4929-AAAC-C0FCFA99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56" y="547541"/>
            <a:ext cx="9879287" cy="57629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5E12A-261F-42C0-BEB1-D2A38EB4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461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493EC522-909E-4FA9-A03E-426201BB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8" y="685799"/>
            <a:ext cx="10374505" cy="54952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0C717-43FE-4AB1-88E0-061A5E08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465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461B-DFDD-4B12-9A00-7462DC80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8" name="Content Placeholder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740E330D-843E-4005-B52C-081EA0C6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360" y="467328"/>
            <a:ext cx="8867280" cy="5923343"/>
          </a:xfrm>
        </p:spPr>
      </p:pic>
    </p:spTree>
    <p:extLst>
      <p:ext uri="{BB962C8B-B14F-4D97-AF65-F5344CB8AC3E}">
        <p14:creationId xmlns:p14="http://schemas.microsoft.com/office/powerpoint/2010/main" val="362787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1032</Words>
  <Application>Microsoft Macintosh PowerPoint</Application>
  <PresentationFormat>Widescreen</PresentationFormat>
  <Paragraphs>114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Futura Medium</vt:lpstr>
      <vt:lpstr>Office Theme</vt:lpstr>
      <vt:lpstr>How human life begins, pregnancy and birth </vt:lpstr>
      <vt:lpstr>When we go through puberty what happens to:  Hair? Voices? Breasts? Skin? Smell? Body shape? </vt:lpstr>
      <vt:lpstr>PowerPoint Presentation</vt:lpstr>
      <vt:lpstr>Names of parts of my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baby lives and grows inside the woman’s womb for 9 months.   What will a pregnant woman and her baby need to be healthy, happy and safe?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we have heard more about pregnancy. Lets review all the things we said a mum and baby need to be healthy, happy and safe? Anything to add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2.12: The baby’s story: How human life begins, pregnancy and birth</dc:title>
  <dc:creator>Colin Morrison</dc:creator>
  <cp:lastModifiedBy>Ross Robertson</cp:lastModifiedBy>
  <cp:revision>34</cp:revision>
  <dcterms:created xsi:type="dcterms:W3CDTF">2018-12-31T13:17:59Z</dcterms:created>
  <dcterms:modified xsi:type="dcterms:W3CDTF">2022-05-12T13:54:08Z</dcterms:modified>
</cp:coreProperties>
</file>