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7" r:id="rId3"/>
    <p:sldId id="296" r:id="rId4"/>
    <p:sldId id="268" r:id="rId5"/>
    <p:sldId id="272" r:id="rId6"/>
    <p:sldId id="257" r:id="rId7"/>
    <p:sldId id="299" r:id="rId8"/>
    <p:sldId id="298" r:id="rId9"/>
    <p:sldId id="300" r:id="rId10"/>
    <p:sldId id="301" r:id="rId11"/>
    <p:sldId id="303" r:id="rId12"/>
    <p:sldId id="302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368AB-C57E-3343-8E7E-E8ABEF1EF877}" v="5" dt="2022-02-03T10:26:29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D0C368AB-C57E-3343-8E7E-E8ABEF1EF877}"/>
    <pc:docChg chg="custSel modSld">
      <pc:chgData name="Ross Robertson" userId="cb37bfa76ebf819d" providerId="LiveId" clId="{D0C368AB-C57E-3343-8E7E-E8ABEF1EF877}" dt="2022-02-03T10:26:18.362" v="15" actId="20577"/>
      <pc:docMkLst>
        <pc:docMk/>
      </pc:docMkLst>
      <pc:sldChg chg="addSp delSp modSp mod">
        <pc:chgData name="Ross Robertson" userId="cb37bfa76ebf819d" providerId="LiveId" clId="{D0C368AB-C57E-3343-8E7E-E8ABEF1EF877}" dt="2022-02-03T10:26:18.362" v="15" actId="20577"/>
        <pc:sldMkLst>
          <pc:docMk/>
          <pc:sldMk cId="3296830046" sldId="300"/>
        </pc:sldMkLst>
        <pc:spChg chg="add mod">
          <ac:chgData name="Ross Robertson" userId="cb37bfa76ebf819d" providerId="LiveId" clId="{D0C368AB-C57E-3343-8E7E-E8ABEF1EF877}" dt="2022-02-03T10:26:18.362" v="15" actId="20577"/>
          <ac:spMkLst>
            <pc:docMk/>
            <pc:sldMk cId="3296830046" sldId="300"/>
            <ac:spMk id="2" creationId="{54D9AED5-A600-C748-86A4-BDD1A7BBA117}"/>
          </ac:spMkLst>
        </pc:spChg>
        <pc:spChg chg="del">
          <ac:chgData name="Ross Robertson" userId="cb37bfa76ebf819d" providerId="LiveId" clId="{D0C368AB-C57E-3343-8E7E-E8ABEF1EF877}" dt="2022-02-03T10:25:47.009" v="8" actId="478"/>
          <ac:spMkLst>
            <pc:docMk/>
            <pc:sldMk cId="3296830046" sldId="300"/>
            <ac:spMk id="3" creationId="{A0749FDF-E632-4D92-9493-C0946600C2C7}"/>
          </ac:spMkLst>
        </pc:spChg>
        <pc:spChg chg="add del mod">
          <ac:chgData name="Ross Robertson" userId="cb37bfa76ebf819d" providerId="LiveId" clId="{D0C368AB-C57E-3343-8E7E-E8ABEF1EF877}" dt="2022-02-03T10:25:49.784" v="9" actId="478"/>
          <ac:spMkLst>
            <pc:docMk/>
            <pc:sldMk cId="3296830046" sldId="300"/>
            <ac:spMk id="6" creationId="{FCA80839-5815-9447-B93E-E8433F477BDD}"/>
          </ac:spMkLst>
        </pc:spChg>
        <pc:spChg chg="add mod">
          <ac:chgData name="Ross Robertson" userId="cb37bfa76ebf819d" providerId="LiveId" clId="{D0C368AB-C57E-3343-8E7E-E8ABEF1EF877}" dt="2022-02-03T10:26:07.334" v="13" actId="1076"/>
          <ac:spMkLst>
            <pc:docMk/>
            <pc:sldMk cId="3296830046" sldId="300"/>
            <ac:spMk id="10" creationId="{7CA770D9-3FC1-B64A-9410-7BAE6F369879}"/>
          </ac:spMkLst>
        </pc:spChg>
        <pc:picChg chg="del">
          <ac:chgData name="Ross Robertson" userId="cb37bfa76ebf819d" providerId="LiveId" clId="{D0C368AB-C57E-3343-8E7E-E8ABEF1EF877}" dt="2022-02-03T10:25:12.450" v="0" actId="478"/>
          <ac:picMkLst>
            <pc:docMk/>
            <pc:sldMk cId="3296830046" sldId="300"/>
            <ac:picMk id="4" creationId="{F16A9C48-56BD-4330-86FE-C26F9C8FBC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020FD-E615-4020-9F77-28977B9F58D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E5866-6F7D-49E4-8D93-2FA324796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6BF9-A925-4AD7-A25D-016DEC7A1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4B52F-B992-4CFF-B023-B301A6786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2F916-13BC-4F29-B0C8-DDD308D8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D51B-2941-4F51-98BB-BEE489E1447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393CC-CE1E-465D-90E9-7B93C7B8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49C5B-9922-4CB7-AF96-1389FBDB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CA9B-E699-454C-84A1-1CDD2F91B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8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24535-8167-4D65-BD28-07192E23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48CEA-E42A-4292-AAFF-9B1FC5BFD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08D7B-CBCF-4923-BA26-CF56B5F8F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D51B-2941-4F51-98BB-BEE489E1447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72BD2-D796-4980-8479-132AFAAE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B1016-BCE4-4EA2-91A1-ED177F6E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CA9B-E699-454C-84A1-1CDD2F91B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A183EF-F8DF-4519-BD0A-FCF0798A6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31933-B32A-4D64-A29F-E09E37672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5835E-A4F9-4AFE-BC89-A92066CA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D51B-2941-4F51-98BB-BEE489E1447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55DE2-A38D-40D9-AE9F-FA3E9CA6E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A4E98-C234-45A4-A925-803AB0B9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CA9B-E699-454C-84A1-1CDD2F91B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25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C62E-6319-4CF1-9CB2-783C4381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2912B-E952-4867-B569-EABAD8FBB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3B559-1438-4DDF-B7FD-E5E51C38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D51B-2941-4F51-98BB-BEE489E1447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64D16-E0A3-4448-88B5-FC11CEE0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6BF34-A0E1-4830-B815-81C00AC7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CA9B-E699-454C-84A1-1CDD2F91B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19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5C68-3CA9-4371-A6FB-628E67A8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7455A-2715-47CA-86AC-27F6E925E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BC8D8-37C1-4D36-A106-CF064DBE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D51B-2941-4F51-98BB-BEE489E1447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0D8C7-B163-4F19-AC93-BD6432D1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344FE-8A27-4AAB-952E-158C1267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CA9B-E699-454C-84A1-1CDD2F91B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0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2D7E9-B94E-4797-90A6-FEC28CEF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E006F-0E90-41B2-8DA7-EEF551A9D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19C4D-84F8-488D-BF5B-11BAF1973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E6743-FED7-4067-87C4-FA22CDC0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D51B-2941-4F51-98BB-BEE489E1447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25591-C3D4-43EF-801B-0779884B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2BBE8-5B74-4A69-9F52-00F8D831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CA9B-E699-454C-84A1-1CDD2F91B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7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18DA-12CD-4EC1-9BFF-67886A10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EF7F0-27FA-45B4-B7B1-F7FEA2E59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0741A-E2DA-4751-8BC9-2A2EE42D6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076D2-52D5-4E9C-8806-408292330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A244B-5CBB-4AFE-9A48-7E0B3D99A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B5312-11E3-40DD-BFCF-68CC9BAF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D51B-2941-4F51-98BB-BEE489E1447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A980F-1E07-4DC0-8A53-D098C43B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18356-E625-4960-B1E0-C8273E84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CA9B-E699-454C-84A1-1CDD2F91B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3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F40E-F8AE-48E1-B6E1-C8BECD64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AA88D-D79E-463B-983D-144967E0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D51B-2941-4F51-98BB-BEE489E1447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F270E-A403-4100-A12E-4471A7F9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0838F-3AC8-4A1B-923E-7FFB295A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CA9B-E699-454C-84A1-1CDD2F91B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7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05643-FBB4-43DE-B71F-C424E3A2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D51B-2941-4F51-98BB-BEE489E1447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08367-679A-423F-967E-8FFF25510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E812C-5D0F-4D59-933D-F49285B9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CA9B-E699-454C-84A1-1CDD2F91B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53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C384-A3A5-4EA3-898B-11683CF7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94E36-C593-4E52-B692-BEFA932AE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F9C00-20E1-4BC0-B7F9-7DA15CBC4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D0129-B98B-457C-83D1-4FA90DF3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D51B-2941-4F51-98BB-BEE489E1447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357CF-E3F1-4EE8-8A2D-20881623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64D3B-A925-4FEA-8065-A2A11A5A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CA9B-E699-454C-84A1-1CDD2F91B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9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5F031-9970-41F6-A19E-9407B779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08FDCC-F872-478B-9860-9DA447856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ABE4A-76A3-4719-9333-CE23E65EC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9D61F-BE7D-4054-85F9-0F5944A66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D51B-2941-4F51-98BB-BEE489E1447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BEDAE-1E4F-40DF-AC7C-EA973982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A6AAE-5A6C-4B3F-8AA8-54F18C13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CA9B-E699-454C-84A1-1CDD2F91B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87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8A2F9-A330-46F4-A41C-2E80087FA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D351F-8630-4B2A-A6D6-A734DE442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E3BF-C062-485F-9A16-0388AB8E8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D51B-2941-4F51-98BB-BEE489E1447A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5D27C-4BE5-4ACD-9404-4E5539867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D6372-9501-4DC5-A03E-E9A8A296C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CCA9B-E699-454C-84A1-1CDD2F91B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74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heqkrcHkr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bitesize/clips/zpmqxn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h82ltr84_Y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4JPDNZ0jVp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ETwDCKBaYd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E02F0-FB2D-4ECA-9430-E07D81267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 Fertility and Reproduction 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DEAA1-107D-45B1-8AB0-7F5FF7ACE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can reflect on the connection between good general health and aspects of human fertility and reproduction.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understand the common causes of infertility.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understand that miscarriage affects many families. 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understand that the menopause is the natural time in a woman’s life where she experiences changes in hormones, that this can affect physical and mental health, and that women who have been through the menopause can no longer become pregnant.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understand that menopause can be experienced early and that this can be caused by some medical treatments as well as occurring naturally.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0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7E3D-B0CF-464E-A77C-EC106DD75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636214"/>
            <a:ext cx="4777381" cy="341582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83DE-CE51-4CA1-B66F-FD37F0104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287" y="1422468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Infertility </a:t>
            </a:r>
            <a:endParaRPr lang="en-GB" sz="2000" dirty="0"/>
          </a:p>
          <a:p>
            <a:pPr lvl="0"/>
            <a:r>
              <a:rPr lang="en-GB" sz="2000" dirty="0"/>
              <a:t>Infertility affects one in seven couples</a:t>
            </a:r>
          </a:p>
          <a:p>
            <a:pPr lvl="0"/>
            <a:r>
              <a:rPr lang="en-GB" sz="2000" dirty="0"/>
              <a:t>Age and lifestyle factors affect both male and female fertility</a:t>
            </a:r>
          </a:p>
          <a:p>
            <a:pPr lvl="0"/>
            <a:r>
              <a:rPr lang="en-GB" sz="2000" dirty="0"/>
              <a:t>STIs are one of the biggest preventable causes of infertility in teens – using condoms protects against STIs.</a:t>
            </a:r>
          </a:p>
          <a:p>
            <a:pPr lvl="0"/>
            <a:r>
              <a:rPr lang="en-GB" sz="2000" dirty="0"/>
              <a:t>20% of women in the UK do not have a child: this includes women who wanted to but couldn’t </a:t>
            </a:r>
          </a:p>
          <a:p>
            <a:pPr lvl="0"/>
            <a:r>
              <a:rPr lang="en-GB" sz="2000" dirty="0"/>
              <a:t>Fertility treatment can’t help everyone.</a:t>
            </a:r>
          </a:p>
          <a:p>
            <a:pPr lvl="0"/>
            <a:r>
              <a:rPr lang="en-GB" sz="2000" dirty="0"/>
              <a:t>Your fertility matters so take care of it. 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5838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E6AB449-7F50-4907-AA6E-05C6FDC715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09019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82D91-1742-4BE3-84EE-550F8B7C7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Are you thinking about your fertility in any new ways now?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04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9D2DA-C5CE-4F46-8D07-F93B62A78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98" y="930275"/>
            <a:ext cx="5387502" cy="4351338"/>
          </a:xfrm>
        </p:spPr>
        <p:txBody>
          <a:bodyPr>
            <a:noAutofit/>
          </a:bodyPr>
          <a:lstStyle/>
          <a:p>
            <a:pPr indent="0">
              <a:spcAft>
                <a:spcPts val="800"/>
              </a:spcAft>
              <a:buNone/>
            </a:pPr>
            <a:r>
              <a:rPr lang="en-GB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Menopause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word </a:t>
            </a:r>
            <a:r>
              <a:rPr lang="en-GB" sz="20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menopause </a:t>
            </a:r>
            <a:r>
              <a:rPr lang="en-GB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means </a:t>
            </a:r>
            <a:r>
              <a:rPr lang="en-GB" sz="20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final period</a:t>
            </a:r>
            <a:r>
              <a:rPr lang="en-GB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menopause is a natural part of ageing that usually occurs between 45 and 55 years of age, as a woman’s oestrogen levels decline. 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However, around 1 in 100 women experience the menopause before 40 years of age. This is known as premature menopause or premature ovarian insufficiency; it can happen naturally or as a side effect of some medical treatments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Some women experience few symptoms of menopause, but for others it can be a really difficult time, affecting how they feel physically and mentally. Women will need help and support during this time from family, friends and the workplace. 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26" name="Picture 2" descr="Women, Friendship, Friends, Happy">
            <a:extLst>
              <a:ext uri="{FF2B5EF4-FFF2-40B4-BE49-F238E27FC236}">
                <a16:creationId xmlns:a16="http://schemas.microsoft.com/office/drawing/2014/main" id="{42F880AB-ABC5-40C2-AFDC-58E7C13B8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64" r="18246" b="-2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30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CB8BD-4963-4B76-BFD6-345FF7B813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82" y="1043545"/>
            <a:ext cx="3891053" cy="374753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5878-821D-417C-A1D0-3B702604C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387" y="1403418"/>
            <a:ext cx="5458838" cy="4192520"/>
          </a:xfrm>
        </p:spPr>
        <p:txBody>
          <a:bodyPr>
            <a:normAutofit/>
          </a:bodyPr>
          <a:lstStyle/>
          <a:p>
            <a:pPr marL="457200" indent="0"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Watch this short film together and afterwards check understanding and ask young people to consider: as menopause is such a natural part of a woman’s life how can we best support women when they go through it? At home? At work?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really happens to your body during menopause? Body stuff with Dr Jen Gunter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(5 minutes) 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https://youtu.be/cheqkrcHkrI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8884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1EAF-B25F-4FD6-8679-EC7310FF5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44" y="1047657"/>
            <a:ext cx="5760315" cy="41302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>
                <a:latin typeface="+mn-lt"/>
              </a:rPr>
              <a:t>Human fertility and reproduction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/>
              <a:t>Fertility</a:t>
            </a:r>
            <a:r>
              <a:rPr lang="en-GB" sz="2000" dirty="0"/>
              <a:t> is the natural capability to produce offspring.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/>
              <a:t>Reproduction</a:t>
            </a:r>
            <a:r>
              <a:rPr lang="en-GB" sz="2000" dirty="0"/>
              <a:t> (or procreation or breeding) is the biological process by which new individual organisms – "offspring" – are produced from their "parents".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/>
              <a:t>In this activity we talk and learn about: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Pregnancy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Miscarriage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Fertility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Infertility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Menopause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/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4E275843-4853-4AA0-8A5A-AD93AF46F3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69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20140" y="1167101"/>
            <a:ext cx="5954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Let’s remember what we learned a long time ago….</a:t>
            </a:r>
          </a:p>
          <a:p>
            <a:endParaRPr lang="en-GB" sz="2000" dirty="0"/>
          </a:p>
          <a:p>
            <a:r>
              <a:rPr lang="en-GB" sz="2000" dirty="0"/>
              <a:t>A woman’s eggs are kept inside her body, in her ovaries. Every month (her hormonal cycle) a woman releases an egg.</a:t>
            </a:r>
            <a:endParaRPr lang="en-US" sz="2000" dirty="0"/>
          </a:p>
          <a:p>
            <a:endParaRPr lang="en-US" sz="2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9D366C-6384-5949-8C04-512E37280A70}"/>
              </a:ext>
            </a:extLst>
          </p:cNvPr>
          <p:cNvCxnSpPr>
            <a:cxnSpLocks/>
          </p:cNvCxnSpPr>
          <p:nvPr/>
        </p:nvCxnSpPr>
        <p:spPr>
          <a:xfrm flipH="1">
            <a:off x="7707086" y="2312584"/>
            <a:ext cx="1338943" cy="1034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9255E3-E47E-6247-8CC9-07999105E381}"/>
              </a:ext>
            </a:extLst>
          </p:cNvPr>
          <p:cNvCxnSpPr>
            <a:cxnSpLocks/>
          </p:cNvCxnSpPr>
          <p:nvPr/>
        </p:nvCxnSpPr>
        <p:spPr>
          <a:xfrm flipH="1" flipV="1">
            <a:off x="7710436" y="3790748"/>
            <a:ext cx="1413886" cy="560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C:\Users\colin\AppData\Local\Packages\Microsoft.Office.Desktop_8wekyb3d8bbwe\AC\INetCache\Content.MSO\515B53E1.tmp">
            <a:extLst>
              <a:ext uri="{FF2B5EF4-FFF2-40B4-BE49-F238E27FC236}">
                <a16:creationId xmlns:a16="http://schemas.microsoft.com/office/drawing/2014/main" id="{B2F91128-9702-4466-961A-04D6A0E526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299" y="59049"/>
            <a:ext cx="4745997" cy="35435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C537DE-30A7-4349-A9F4-1F20D0176CA8}"/>
              </a:ext>
            </a:extLst>
          </p:cNvPr>
          <p:cNvSpPr/>
          <p:nvPr/>
        </p:nvSpPr>
        <p:spPr>
          <a:xfrm>
            <a:off x="706855" y="3602591"/>
            <a:ext cx="57667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 man’s sperm is made in his testicles which are inside the bag of skin (scrotum) that hangs behind his penis.</a:t>
            </a:r>
          </a:p>
          <a:p>
            <a:endParaRPr lang="en-GB" sz="2000" dirty="0"/>
          </a:p>
          <a:p>
            <a:r>
              <a:rPr lang="en-US" sz="2000" dirty="0"/>
              <a:t>Fertilisation can happen when the egg and the sperm meet, this can happen in different ways.</a:t>
            </a:r>
          </a:p>
          <a:p>
            <a:endParaRPr lang="en-US" sz="2000" dirty="0"/>
          </a:p>
        </p:txBody>
      </p:sp>
      <p:pic>
        <p:nvPicPr>
          <p:cNvPr id="9" name="Picture 8" descr="C:\Users\colin\AppData\Local\Packages\Microsoft.Office.Desktop_8wekyb3d8bbwe\AC\INetCache\Content.MSO\4EFFE81B.tmp">
            <a:extLst>
              <a:ext uri="{FF2B5EF4-FFF2-40B4-BE49-F238E27FC236}">
                <a16:creationId xmlns:a16="http://schemas.microsoft.com/office/drawing/2014/main" id="{27C2B661-2A22-4145-A3DF-8FA63613476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385" y="3347357"/>
            <a:ext cx="4233239" cy="3346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79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04DB49C-1233-44C3-BEA6-DBAB9F8DD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61" y="375320"/>
            <a:ext cx="3848658" cy="384865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person, indoor, table, cup&#10;&#10;Description automatically generated">
            <a:extLst>
              <a:ext uri="{FF2B5EF4-FFF2-40B4-BE49-F238E27FC236}">
                <a16:creationId xmlns:a16="http://schemas.microsoft.com/office/drawing/2014/main" id="{532E954F-AE68-4E2E-87E9-4AE0AF424E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856" y="375320"/>
            <a:ext cx="2483313" cy="165761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5D2A50-4E31-4EA2-AC0E-D831489BE6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111" y="2424609"/>
            <a:ext cx="1799367" cy="179936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lying on a bed&#10;&#10;Description automatically generated">
            <a:extLst>
              <a:ext uri="{FF2B5EF4-FFF2-40B4-BE49-F238E27FC236}">
                <a16:creationId xmlns:a16="http://schemas.microsoft.com/office/drawing/2014/main" id="{523B71BF-C21B-439E-B921-1758B0D4B5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77" y="4911833"/>
            <a:ext cx="2169316" cy="1448019"/>
          </a:xfrm>
          <a:prstGeom prst="rect">
            <a:avLst/>
          </a:prstGeom>
        </p:spPr>
      </p:pic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82EEA59-3F3B-48A0-8ABE-DCBFA959389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360" y="4911833"/>
            <a:ext cx="2169324" cy="14480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779961" y="179749"/>
            <a:ext cx="3902578" cy="3902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During sex, the man’s penis can go inside the woman’s vagina. When the man ejaculates, the sperm comes out and goes to meet the egg inside the woman’s body.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Some parents need help to start the pregnancy. Some babies start when the egg and sperm come together in a laboratory. The doctor then puts the fertilised egg back into the woman’s womb. This is called IVF (</a:t>
            </a:r>
            <a:r>
              <a:rPr lang="en-GB" sz="2000" dirty="0"/>
              <a:t>In vitro fertilisation)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Other babies are created when a man gives his sperm to the woman, this is called being a donor. She puts the sperm inside her vagina. If the sperm swim to meet her egg, she can become pregnant.</a:t>
            </a:r>
            <a:endParaRPr lang="en-US" sz="2000" strike="sngStrike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62822" y="641776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63289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D24BC9E-AC6A-42EE-AFD8-B290720B8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051559" y="4329321"/>
            <a:ext cx="3833531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i="1" dirty="0">
                <a:ea typeface="+mj-ea"/>
                <a:cs typeface="+mj-cs"/>
              </a:rPr>
              <a:t>Human reproduction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u="sng" dirty="0">
                <a:ea typeface="+mj-ea"/>
                <a:cs typeface="+mj-cs"/>
                <a:hlinkClick r:id="rId3"/>
              </a:rPr>
              <a:t>https://www.bbc.com/bitesize/clips/zpmqxnb</a:t>
            </a:r>
            <a:endParaRPr lang="en-US" u="sng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ea typeface="+mj-ea"/>
                <a:cs typeface="+mj-cs"/>
              </a:rPr>
              <a:t>(Duration 1 minute 3 seconds)</a:t>
            </a: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DD1A9AD-910B-4529-AF7E-D8C9CE2D04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60" y="464351"/>
            <a:ext cx="1663545" cy="3483864"/>
          </a:xfrm>
          <a:prstGeom prst="rect">
            <a:avLst/>
          </a:prstGeom>
        </p:spPr>
      </p:pic>
      <p:pic>
        <p:nvPicPr>
          <p:cNvPr id="7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DF057B82-D4F0-4EE1-82DD-2273E1B29A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149" y="441467"/>
            <a:ext cx="8251175" cy="35067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147709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0758BB-C7AF-4007-8AA9-82168B55D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4329321"/>
            <a:ext cx="610674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sz="1800" b="1" i="1" dirty="0"/>
              <a:t>How a baby develops during pregnancy </a:t>
            </a:r>
            <a:r>
              <a:rPr lang="en-GB" sz="1800" dirty="0"/>
              <a:t>(duration 4 minutes 17) </a:t>
            </a:r>
            <a:r>
              <a:rPr lang="en-GB" sz="1800" dirty="0">
                <a:hlinkClick r:id="rId6"/>
              </a:rPr>
              <a:t>https://youtu.be/h82ltr84_Yg</a:t>
            </a: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73077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5EBE-6FC9-42D5-91DC-45ED34575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420"/>
            <a:ext cx="10515600" cy="1325563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+mn-lt"/>
              </a:rPr>
              <a:t>Miscarriage: </a:t>
            </a:r>
            <a:r>
              <a:rPr lang="en-GB" sz="2000" dirty="0">
                <a:latin typeface="+mn-lt"/>
              </a:rPr>
              <a:t>A miscarriage is the loss of a baby before 24 weeks. Early miscarriages happen in the first 12 weeks of pregnancy. A woman may have a miscarriage before they even know they are pregnant. If this happens it can feel like a late period with heavy bleeding.</a:t>
            </a: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 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53D22D-5E2F-45B9-B191-B4E9F9E8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53" y="1869804"/>
            <a:ext cx="6731994" cy="378674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3E863C-E555-429C-8202-37563ED89C40}"/>
              </a:ext>
            </a:extLst>
          </p:cNvPr>
          <p:cNvSpPr/>
          <p:nvPr/>
        </p:nvSpPr>
        <p:spPr>
          <a:xfrm>
            <a:off x="7734299" y="1690688"/>
            <a:ext cx="3943351" cy="414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In women of 20, around 15% pregnancies will end in miscarriage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In women of 30, around 18% pregnancies will end in miscarriage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In women of 40, around 38% pregnancies will end in miscarriage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In women of 45, around 70% pregnancies will end in miscarriage.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4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3A8F0-47DF-4D31-9BC5-2A642017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31" y="982980"/>
            <a:ext cx="5566514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000" b="1" dirty="0">
                <a:latin typeface="+mn-lt"/>
              </a:rPr>
              <a:t>Miscarriage</a:t>
            </a:r>
          </a:p>
          <a:p>
            <a:pPr lvl="0"/>
            <a:r>
              <a:rPr lang="en-GB" sz="2000" dirty="0"/>
              <a:t>Most of the time there is no clear reason why it happens, but it is very unlikely to be caused by anything a woman did or didn’t do.</a:t>
            </a:r>
          </a:p>
          <a:p>
            <a:pPr lvl="0"/>
            <a:r>
              <a:rPr lang="en-GB" sz="2000" dirty="0"/>
              <a:t>Doctors think most miscarriages are caused when the building blocks controlling the development of a baby (the chromosomes) aren’t right. Babies with too many or not enough chromosomes won't develop properly. This can lead to a miscarriage.</a:t>
            </a:r>
          </a:p>
          <a:p>
            <a:pPr lvl="0"/>
            <a:r>
              <a:rPr lang="en-GB" sz="2000" dirty="0"/>
              <a:t>The experience of miscarriage is unique to each person and for some it may be a time of sadness and feelings of loss and grief. </a:t>
            </a:r>
          </a:p>
          <a:p>
            <a:pPr marL="0" lvl="0" indent="0">
              <a:buNone/>
            </a:pPr>
            <a:r>
              <a:rPr lang="en-GB" sz="2000" dirty="0"/>
              <a:t>Film: </a:t>
            </a:r>
            <a:r>
              <a:rPr lang="en-GB" sz="2000" b="1" i="1" dirty="0"/>
              <a:t>Finding out why miscarriage happens</a:t>
            </a:r>
            <a:r>
              <a:rPr lang="en-GB" sz="2000" b="1" dirty="0"/>
              <a:t> </a:t>
            </a:r>
            <a:r>
              <a:rPr lang="en-GB" sz="2000" dirty="0"/>
              <a:t>(2 minutes 56) </a:t>
            </a:r>
            <a:r>
              <a:rPr lang="en-GB" sz="2000" u="sng" dirty="0">
                <a:hlinkClick r:id="rId2"/>
              </a:rPr>
              <a:t>https://youtu.be/4JPDNZ0jVpk</a:t>
            </a:r>
            <a:r>
              <a:rPr lang="en-GB" sz="2000" dirty="0"/>
              <a:t> </a:t>
            </a:r>
          </a:p>
          <a:p>
            <a:endParaRPr lang="en-GB" sz="20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CEE89A5-47B1-4965-8A98-F360863EA0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845" y="533712"/>
            <a:ext cx="2359501" cy="2271020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6" name="Picture 5" descr="A picture containing clothing, underwear, shirt&#10;&#10;Description automatically generated">
            <a:extLst>
              <a:ext uri="{FF2B5EF4-FFF2-40B4-BE49-F238E27FC236}">
                <a16:creationId xmlns:a16="http://schemas.microsoft.com/office/drawing/2014/main" id="{BCBFCAD1-E10E-47BE-BC2C-123565B8DA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926" y="3347836"/>
            <a:ext cx="2987191" cy="1986482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012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339B-CD0D-4B00-ABC9-A04B4F52E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475"/>
            <a:ext cx="6229350" cy="504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Fertility is the natural capability to produce offspring.</a:t>
            </a: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Have you ever thought about your fertility?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Women have a hormonal cycle which determines when they can get pregnant. The cycle is approximately twenty-eight days long, with a fertile period of five days per cycle, but this does vary between women. </a:t>
            </a:r>
          </a:p>
          <a:p>
            <a:pPr marL="0" indent="0">
              <a:buNone/>
            </a:pPr>
            <a:r>
              <a:rPr lang="en-GB" sz="2000" dirty="0"/>
              <a:t>Men are fertile continuously, and their sperm quality is affected by their health, frequency of ejaculation, and environmental factors. </a:t>
            </a:r>
          </a:p>
          <a:p>
            <a:pPr marL="0" indent="0">
              <a:buNone/>
            </a:pPr>
            <a:r>
              <a:rPr lang="en-GB" sz="2000" dirty="0"/>
              <a:t>Everybody has a different level of fertility. Sometimes it isn’t possible to find out why a person is infertile. 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Film: </a:t>
            </a:r>
            <a:r>
              <a:rPr lang="en-GB" sz="2000" b="1" i="1" dirty="0"/>
              <a:t>Your Fertility Matters</a:t>
            </a:r>
            <a:r>
              <a:rPr lang="en-GB" sz="2000" b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(3 minutes 51 secs): </a:t>
            </a:r>
            <a:r>
              <a:rPr lang="en-GB" sz="2000" u="sng" dirty="0">
                <a:hlinkClick r:id="rId2"/>
              </a:rPr>
              <a:t>https://youtu.be/ETwDCKBaYd4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B14B2-FD9F-4FFE-8EFE-96742BB4A9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300" y="2088132"/>
            <a:ext cx="3216259" cy="3095648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630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D9AED5-A600-C748-86A4-BDD1A7BBA117}"/>
              </a:ext>
            </a:extLst>
          </p:cNvPr>
          <p:cNvSpPr txBox="1"/>
          <p:nvPr/>
        </p:nvSpPr>
        <p:spPr>
          <a:xfrm>
            <a:off x="804369" y="2136912"/>
            <a:ext cx="4453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What is infertility?</a:t>
            </a:r>
            <a:endParaRPr lang="en-GB" dirty="0"/>
          </a:p>
          <a:p>
            <a:r>
              <a:rPr lang="en-GB" dirty="0"/>
              <a:t>Some women get pregnant quickly, but for others it can take longer. If a woman cannot get pregnant this may be because she or a male partner may be infertile. There are a number of things can cause infertility, many can be treated successfully.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A770D9-3FC1-B64A-9410-7BAE6F369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73" y="922856"/>
            <a:ext cx="5555643" cy="419252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1800" b="1" dirty="0">
                <a:solidFill>
                  <a:srgbClr val="444444"/>
                </a:solidFill>
              </a:rPr>
              <a:t>C</a:t>
            </a:r>
            <a:r>
              <a:rPr lang="en-GB" sz="1800" b="1" i="0" dirty="0">
                <a:solidFill>
                  <a:srgbClr val="444444"/>
                </a:solidFill>
                <a:effectLst/>
              </a:rPr>
              <a:t>auses in men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44444"/>
                </a:solidFill>
                <a:effectLst/>
              </a:rPr>
              <a:t>Low sperm count due to conditions like diabetes or hormonal variations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44444"/>
                </a:solidFill>
                <a:effectLst/>
              </a:rPr>
              <a:t>Sexual problems like premature ejaculation, erectile dysfunction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44444"/>
                </a:solidFill>
                <a:effectLst/>
              </a:rPr>
              <a:t>Overexposure to certain chemicals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44444"/>
                </a:solidFill>
                <a:effectLst/>
              </a:rPr>
              <a:t>Smoking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44444"/>
                </a:solidFill>
                <a:effectLst/>
              </a:rPr>
              <a:t>Certain medications</a:t>
            </a:r>
          </a:p>
          <a:p>
            <a:pPr marL="0" indent="0" algn="l">
              <a:buNone/>
            </a:pPr>
            <a:r>
              <a:rPr lang="en-GB" sz="1800" b="1" dirty="0">
                <a:solidFill>
                  <a:srgbClr val="444444"/>
                </a:solidFill>
              </a:rPr>
              <a:t>Causes i</a:t>
            </a:r>
            <a:r>
              <a:rPr lang="en-GB" sz="1800" b="1" i="0" dirty="0">
                <a:solidFill>
                  <a:srgbClr val="444444"/>
                </a:solidFill>
                <a:effectLst/>
              </a:rPr>
              <a:t>n women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44444"/>
                </a:solidFill>
                <a:effectLst/>
              </a:rPr>
              <a:t>Ovulation disorders/Variations in hormones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44444"/>
                </a:solidFill>
                <a:effectLst/>
              </a:rPr>
              <a:t>Problems with the uterus such as Endometriosis - thickening of the Uterine walls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44444"/>
                </a:solidFill>
                <a:effectLst/>
              </a:rPr>
              <a:t>Overweight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44444"/>
                </a:solidFill>
                <a:effectLst/>
              </a:rPr>
              <a:t>Infections that are sexually transmitted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44444"/>
                </a:solidFill>
                <a:effectLst/>
              </a:rPr>
              <a:t>Being exposed to certain types of chemicals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96830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1150</Words>
  <Application>Microsoft Macintosh PowerPoint</Application>
  <PresentationFormat>Widescreen</PresentationFormat>
  <Paragraphs>89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Symbol</vt:lpstr>
      <vt:lpstr>Office Theme</vt:lpstr>
      <vt:lpstr>Human Fertility and Reproduction  </vt:lpstr>
      <vt:lpstr>PowerPoint Presentation</vt:lpstr>
      <vt:lpstr>PowerPoint Presentation</vt:lpstr>
      <vt:lpstr>PowerPoint Presentation</vt:lpstr>
      <vt:lpstr>PowerPoint Presentation</vt:lpstr>
      <vt:lpstr>Miscarriage: A miscarriage is the loss of a baby before 24 weeks. Early miscarriages happen in the first 12 weeks of pregnancy. A woman may have a miscarriage before they even know they are pregnant. If this happens it can feel like a late period with heavy bleeding.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Fertility and Reproduction</dc:title>
  <dc:creator>Colin Morrison</dc:creator>
  <cp:lastModifiedBy>Ross Robertson</cp:lastModifiedBy>
  <cp:revision>16</cp:revision>
  <dcterms:created xsi:type="dcterms:W3CDTF">2019-12-02T13:33:12Z</dcterms:created>
  <dcterms:modified xsi:type="dcterms:W3CDTF">2022-02-03T10:26:33Z</dcterms:modified>
</cp:coreProperties>
</file>