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5"/>
  </p:notesMasterIdLst>
  <p:sldIdLst>
    <p:sldId id="256" r:id="rId2"/>
    <p:sldId id="265" r:id="rId3"/>
    <p:sldId id="266" r:id="rId4"/>
    <p:sldId id="267" r:id="rId5"/>
    <p:sldId id="275" r:id="rId6"/>
    <p:sldId id="268" r:id="rId7"/>
    <p:sldId id="269" r:id="rId8"/>
    <p:sldId id="270" r:id="rId9"/>
    <p:sldId id="271" r:id="rId10"/>
    <p:sldId id="272" r:id="rId11"/>
    <p:sldId id="273" r:id="rId12"/>
    <p:sldId id="27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3"/>
    <p:restoredTop sz="94422"/>
  </p:normalViewPr>
  <p:slideViewPr>
    <p:cSldViewPr snapToGrid="0" snapToObjects="1">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08068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11</a:t>
            </a:fld>
            <a:endParaRPr lang="en-US"/>
          </a:p>
        </p:txBody>
      </p:sp>
    </p:spTree>
    <p:extLst>
      <p:ext uri="{BB962C8B-B14F-4D97-AF65-F5344CB8AC3E}">
        <p14:creationId xmlns:p14="http://schemas.microsoft.com/office/powerpoint/2010/main" val="988362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13</a:t>
            </a:fld>
            <a:endParaRPr lang="en-US"/>
          </a:p>
        </p:txBody>
      </p:sp>
    </p:spTree>
    <p:extLst>
      <p:ext uri="{BB962C8B-B14F-4D97-AF65-F5344CB8AC3E}">
        <p14:creationId xmlns:p14="http://schemas.microsoft.com/office/powerpoint/2010/main" val="39995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2</a:t>
            </a:fld>
            <a:endParaRPr lang="en-US"/>
          </a:p>
        </p:txBody>
      </p:sp>
    </p:spTree>
    <p:extLst>
      <p:ext uri="{BB962C8B-B14F-4D97-AF65-F5344CB8AC3E}">
        <p14:creationId xmlns:p14="http://schemas.microsoft.com/office/powerpoint/2010/main" val="1145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3</a:t>
            </a:fld>
            <a:endParaRPr lang="en-US"/>
          </a:p>
        </p:txBody>
      </p:sp>
    </p:spTree>
    <p:extLst>
      <p:ext uri="{BB962C8B-B14F-4D97-AF65-F5344CB8AC3E}">
        <p14:creationId xmlns:p14="http://schemas.microsoft.com/office/powerpoint/2010/main" val="84940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4</a:t>
            </a:fld>
            <a:endParaRPr lang="en-US"/>
          </a:p>
        </p:txBody>
      </p:sp>
    </p:spTree>
    <p:extLst>
      <p:ext uri="{BB962C8B-B14F-4D97-AF65-F5344CB8AC3E}">
        <p14:creationId xmlns:p14="http://schemas.microsoft.com/office/powerpoint/2010/main" val="192454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6</a:t>
            </a:fld>
            <a:endParaRPr lang="en-US"/>
          </a:p>
        </p:txBody>
      </p:sp>
    </p:spTree>
    <p:extLst>
      <p:ext uri="{BB962C8B-B14F-4D97-AF65-F5344CB8AC3E}">
        <p14:creationId xmlns:p14="http://schemas.microsoft.com/office/powerpoint/2010/main" val="84738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7</a:t>
            </a:fld>
            <a:endParaRPr lang="en-US"/>
          </a:p>
        </p:txBody>
      </p:sp>
    </p:spTree>
    <p:extLst>
      <p:ext uri="{BB962C8B-B14F-4D97-AF65-F5344CB8AC3E}">
        <p14:creationId xmlns:p14="http://schemas.microsoft.com/office/powerpoint/2010/main" val="74628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8</a:t>
            </a:fld>
            <a:endParaRPr lang="en-US"/>
          </a:p>
        </p:txBody>
      </p:sp>
    </p:spTree>
    <p:extLst>
      <p:ext uri="{BB962C8B-B14F-4D97-AF65-F5344CB8AC3E}">
        <p14:creationId xmlns:p14="http://schemas.microsoft.com/office/powerpoint/2010/main" val="120310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9</a:t>
            </a:fld>
            <a:endParaRPr lang="en-US"/>
          </a:p>
        </p:txBody>
      </p:sp>
    </p:spTree>
    <p:extLst>
      <p:ext uri="{BB962C8B-B14F-4D97-AF65-F5344CB8AC3E}">
        <p14:creationId xmlns:p14="http://schemas.microsoft.com/office/powerpoint/2010/main" val="139676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10</a:t>
            </a:fld>
            <a:endParaRPr lang="en-US"/>
          </a:p>
        </p:txBody>
      </p:sp>
    </p:spTree>
    <p:extLst>
      <p:ext uri="{BB962C8B-B14F-4D97-AF65-F5344CB8AC3E}">
        <p14:creationId xmlns:p14="http://schemas.microsoft.com/office/powerpoint/2010/main" val="153950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A149AE-7D95-F74C-9B7D-36166DD5CC88}" type="datetime1">
              <a:rPr lang="en-GB" smtClean="0"/>
              <a:t>02/03/2021</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72973-F7D8-D845-AD23-1F6A670EA828}" type="datetime1">
              <a:rPr lang="en-GB" smtClean="0"/>
              <a:t>02/03/2021</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B4C78-2DA0-FC41-8BA3-A5BD75F1E745}" type="datetime1">
              <a:rPr lang="en-GB" smtClean="0"/>
              <a:t>02/03/2021</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58492-2E88-5048-833F-B53696EDF9B5}" type="datetime1">
              <a:rPr lang="en-GB" smtClean="0"/>
              <a:t>02/03/2021</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2E94-AF6B-BF4A-B971-A25B67602933}" type="datetime1">
              <a:rPr lang="en-GB" smtClean="0"/>
              <a:t>02/03/2021</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EF953A-519C-F44D-9408-289F7F3CA86A}" type="datetime1">
              <a:rPr lang="en-GB" smtClean="0"/>
              <a:t>02/03/2021</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FC0C52-5F77-224E-BD5F-E5AA543E5213}" type="datetime1">
              <a:rPr lang="en-GB" smtClean="0"/>
              <a:t>02/03/2021</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AC1A9-B699-C842-8A5C-87B7FE1657B0}" type="datetime1">
              <a:rPr lang="en-GB" smtClean="0"/>
              <a:t>02/03/2021</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430A4-8E30-D146-AFBD-E94959574EC2}" type="datetime1">
              <a:rPr lang="en-GB" smtClean="0"/>
              <a:t>02/03/2021</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28B51C-564F-A54A-BDE4-EB9AF9D26DCB}" type="datetime1">
              <a:rPr lang="en-GB" smtClean="0"/>
              <a:t>02/03/2021</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3F992-DF56-0743-ACDC-15204376186C}" type="datetime1">
              <a:rPr lang="en-GB" smtClean="0"/>
              <a:t>02/03/2021</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3DCB7-2B0F-B74E-8D99-13543E50BC0A}" type="datetime1">
              <a:rPr lang="en-GB" smtClean="0"/>
              <a:t>02/03/2021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inkuknow.co.uk/parents/jessie-and-friends-video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21792" y="1161288"/>
            <a:ext cx="3878020" cy="4526280"/>
          </a:xfrm>
        </p:spPr>
        <p:txBody>
          <a:bodyPr vert="horz" lIns="91440" tIns="45720" rIns="91440" bIns="45720" rtlCol="0" anchor="ctr">
            <a:normAutofit/>
          </a:bodyPr>
          <a:lstStyle/>
          <a:p>
            <a:pPr algn="l"/>
            <a:r>
              <a:rPr lang="en-US" sz="4000" b="1" kern="1200" dirty="0">
                <a:solidFill>
                  <a:schemeClr val="tx1"/>
                </a:solidFill>
                <a:latin typeface="+mn-lt"/>
                <a:ea typeface="+mj-ea"/>
                <a:cs typeface="+mj-cs"/>
              </a:rPr>
              <a:t>Safe and happy online </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p:cNvSpPr>
            <a:spLocks noGrp="1"/>
          </p:cNvSpPr>
          <p:nvPr>
            <p:ph type="subTitle" idx="1"/>
          </p:nvPr>
        </p:nvSpPr>
        <p:spPr>
          <a:xfrm>
            <a:off x="5434149" y="932688"/>
            <a:ext cx="5916603" cy="4992624"/>
          </a:xfrm>
        </p:spPr>
        <p:txBody>
          <a:bodyPr vert="horz" lIns="91440" tIns="45720" rIns="91440" bIns="45720" rtlCol="0" anchor="ctr">
            <a:normAutofit/>
          </a:bodyPr>
          <a:lstStyle/>
          <a:p>
            <a:pPr marL="342900" lvl="0" indent="-342900" algn="l">
              <a:buFont typeface="Arial" panose="020B0604020202020204" pitchFamily="34" charset="0"/>
              <a:buChar char="•"/>
            </a:pPr>
            <a:r>
              <a:rPr lang="en-US" dirty="0"/>
              <a:t>I can discuss my online life.</a:t>
            </a:r>
          </a:p>
          <a:p>
            <a:pPr marL="342900" lvl="0" indent="-342900" algn="l">
              <a:buFont typeface="Arial" panose="020B0604020202020204" pitchFamily="34" charset="0"/>
              <a:buChar char="•"/>
            </a:pPr>
            <a:r>
              <a:rPr lang="en-US" dirty="0"/>
              <a:t>I understand that my online presence requires me to have strategies for safe use.</a:t>
            </a:r>
          </a:p>
          <a:p>
            <a:pPr marL="342900" lvl="0" indent="-342900" algn="l">
              <a:buFont typeface="Arial" panose="020B0604020202020204" pitchFamily="34" charset="0"/>
              <a:buChar char="•"/>
            </a:pPr>
            <a:r>
              <a:rPr lang="en-US" dirty="0"/>
              <a:t>I can identify adults that I trust and who can help when I have a worry or a question. </a:t>
            </a:r>
          </a:p>
          <a:p>
            <a:pPr indent="-228600" algn="l">
              <a:buFont typeface="Arial" panose="020B0604020202020204" pitchFamily="34" charset="0"/>
              <a:buChar char="•"/>
            </a:pPr>
            <a:endParaRPr lang="en-US" dirty="0"/>
          </a:p>
        </p:txBody>
      </p:sp>
      <p:sp>
        <p:nvSpPr>
          <p:cNvPr id="6" name="Footer Placeholder 5"/>
          <p:cNvSpPr>
            <a:spLocks noGrp="1"/>
          </p:cNvSpPr>
          <p:nvPr>
            <p:ph type="ftr" sz="quarter" idx="11"/>
          </p:nvPr>
        </p:nvSpPr>
        <p:spPr>
          <a:xfrm>
            <a:off x="5434147" y="6356350"/>
            <a:ext cx="45720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3200" b="1" kern="1200" dirty="0">
                <a:solidFill>
                  <a:schemeClr val="tx1"/>
                </a:solidFill>
                <a:latin typeface="+mn-lt"/>
                <a:ea typeface="+mj-ea"/>
                <a:cs typeface="+mj-cs"/>
              </a:rPr>
              <a:t>Top tips: 4</a:t>
            </a:r>
            <a:br>
              <a:rPr lang="en-US" sz="3200" kern="1200" dirty="0">
                <a:solidFill>
                  <a:schemeClr val="tx1"/>
                </a:solidFill>
                <a:latin typeface="+mn-lt"/>
                <a:ea typeface="+mj-ea"/>
                <a:cs typeface="+mj-cs"/>
              </a:rPr>
            </a:br>
            <a:r>
              <a:rPr lang="en-US" sz="3200" kern="1200" dirty="0">
                <a:solidFill>
                  <a:schemeClr val="tx1"/>
                </a:solidFill>
                <a:latin typeface="+mn-lt"/>
                <a:ea typeface="+mj-ea"/>
                <a:cs typeface="+mj-cs"/>
              </a:rPr>
              <a:t>If you ever get that feeling in your body that tells you something isn’t right, maybe you feel a bit worried, then tell an adult you trust. </a:t>
            </a:r>
            <a:br>
              <a:rPr lang="en-US" sz="3200" kern="1200" dirty="0">
                <a:solidFill>
                  <a:schemeClr val="tx1"/>
                </a:solidFill>
                <a:latin typeface="+mn-lt"/>
                <a:ea typeface="+mj-ea"/>
                <a:cs typeface="+mj-cs"/>
              </a:rPr>
            </a:br>
            <a:endParaRPr lang="en-US" sz="32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a:extLst>
              <a:ext uri="{FF2B5EF4-FFF2-40B4-BE49-F238E27FC236}">
                <a16:creationId xmlns:a16="http://schemas.microsoft.com/office/drawing/2014/main" id="{5F58EA36-34B5-4300-B40E-5DAF7C8094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1199" y="411481"/>
            <a:ext cx="2787226" cy="5574452"/>
          </a:xfrm>
          <a:prstGeom prst="rect">
            <a:avLst/>
          </a:prstGeom>
        </p:spPr>
      </p:pic>
    </p:spTree>
    <p:extLst>
      <p:ext uri="{BB962C8B-B14F-4D97-AF65-F5344CB8AC3E}">
        <p14:creationId xmlns:p14="http://schemas.microsoft.com/office/powerpoint/2010/main" val="132203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8600" y="1122363"/>
            <a:ext cx="3977640" cy="3204134"/>
          </a:xfrm>
        </p:spPr>
        <p:txBody>
          <a:bodyPr vert="horz" lIns="91440" tIns="45720" rIns="91440" bIns="45720" rtlCol="0" anchor="b">
            <a:normAutofit/>
          </a:bodyPr>
          <a:lstStyle/>
          <a:p>
            <a:r>
              <a:rPr lang="en-US" sz="2800" b="1" dirty="0">
                <a:latin typeface="+mn-lt"/>
              </a:rPr>
              <a:t>Activity: </a:t>
            </a:r>
            <a:br>
              <a:rPr lang="en-US" sz="2800" b="1" dirty="0">
                <a:latin typeface="+mn-lt"/>
              </a:rPr>
            </a:br>
            <a:r>
              <a:rPr lang="en-US" sz="2800" b="1" dirty="0">
                <a:latin typeface="+mn-lt"/>
              </a:rPr>
              <a:t>Safe and Happy Online posters</a:t>
            </a:r>
            <a:endParaRPr lang="en-US" sz="2800" dirty="0">
              <a:latin typeface="+mn-lt"/>
            </a:endParaRPr>
          </a:p>
        </p:txBody>
      </p:sp>
      <p:pic>
        <p:nvPicPr>
          <p:cNvPr id="5" name="Picture 4" descr="A picture containing tree, writing implement, stationary, table&#10;&#10;Description automatically generated">
            <a:extLst>
              <a:ext uri="{FF2B5EF4-FFF2-40B4-BE49-F238E27FC236}">
                <a16:creationId xmlns:a16="http://schemas.microsoft.com/office/drawing/2014/main" id="{F86D95C1-3718-42C0-ABAA-D8C814AB3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7443196" cy="6857990"/>
          </a:xfrm>
          <a:prstGeom prst="rect">
            <a:avLst/>
          </a:prstGeom>
        </p:spPr>
      </p:pic>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7848600" y="6356350"/>
            <a:ext cx="3096491" cy="365125"/>
          </a:xfrm>
        </p:spPr>
        <p:txBody>
          <a:bodyPr vert="horz" lIns="91440" tIns="45720" rIns="91440" bIns="45720" rtlCol="0" anchor="ctr">
            <a:normAutofit/>
          </a:bodyPr>
          <a:lstStyle/>
          <a:p>
            <a:pPr algn="l">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35399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75BBBFB4-23E6-40A7-A7A2-07EBF4D924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4293" y="2724826"/>
            <a:ext cx="5069382" cy="2483997"/>
          </a:xfrm>
          <a:prstGeom prst="rect">
            <a:avLst/>
          </a:prstGeom>
        </p:spPr>
      </p:pic>
      <p:sp>
        <p:nvSpPr>
          <p:cNvPr id="49" name="Freeform: Shape 48">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51" name="Freeform: Shape 50">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042AFE-6671-4C16-BAB3-A2BE46995038}"/>
              </a:ext>
            </a:extLst>
          </p:cNvPr>
          <p:cNvSpPr>
            <a:spLocks noGrp="1"/>
          </p:cNvSpPr>
          <p:nvPr>
            <p:ph idx="1"/>
          </p:nvPr>
        </p:nvSpPr>
        <p:spPr>
          <a:xfrm>
            <a:off x="7495673" y="1148364"/>
            <a:ext cx="4415589" cy="5152684"/>
          </a:xfrm>
        </p:spPr>
        <p:txBody>
          <a:bodyPr anchor="ctr">
            <a:noAutofit/>
          </a:bodyPr>
          <a:lstStyle/>
          <a:p>
            <a:pPr marL="514350" lvl="0" indent="-514350">
              <a:buFont typeface="+mj-lt"/>
              <a:buAutoNum type="arabicPeriod"/>
            </a:pPr>
            <a:r>
              <a:rPr lang="en-GB" sz="2000" dirty="0"/>
              <a:t>People you don’t know are strangers. When you are online or playing a game people are not always who they say they are.</a:t>
            </a:r>
          </a:p>
          <a:p>
            <a:pPr marL="514350" lvl="0" indent="-514350">
              <a:buFont typeface="+mj-lt"/>
              <a:buAutoNum type="arabicPeriod"/>
            </a:pPr>
            <a:r>
              <a:rPr lang="en-GB" sz="2000" dirty="0"/>
              <a:t>Be nice to people. Be as nice as you would be if you were in school or playing together.</a:t>
            </a:r>
          </a:p>
          <a:p>
            <a:pPr marL="514350" lvl="0" indent="-514350">
              <a:buFont typeface="+mj-lt"/>
              <a:buAutoNum type="arabicPeriod"/>
            </a:pPr>
            <a:r>
              <a:rPr lang="en-GB" sz="2000" dirty="0"/>
              <a:t>Keep your personal information private. Don’t tell people online where you live or the school you go to. Never take a photo of you and send it to a stranger, even if they ask. Photos are also private. </a:t>
            </a:r>
          </a:p>
          <a:p>
            <a:pPr marL="514350" lvl="0" indent="-514350">
              <a:buFont typeface="+mj-lt"/>
              <a:buAutoNum type="arabicPeriod"/>
            </a:pPr>
            <a:r>
              <a:rPr lang="en-GB" sz="2000" dirty="0"/>
              <a:t>If you ever get that feeling in your body that tells you something isn’t right, maybe you feel a bit worried, then tell an adult you trust.</a:t>
            </a:r>
          </a:p>
          <a:p>
            <a:endParaRPr lang="en-GB" sz="2000" dirty="0"/>
          </a:p>
        </p:txBody>
      </p:sp>
      <p:sp>
        <p:nvSpPr>
          <p:cNvPr id="4" name="Footer Placeholder 3">
            <a:extLst>
              <a:ext uri="{FF2B5EF4-FFF2-40B4-BE49-F238E27FC236}">
                <a16:creationId xmlns:a16="http://schemas.microsoft.com/office/drawing/2014/main" id="{F1A47017-2F4C-4416-985B-F4C52EA0E97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rshp.scot</a:t>
            </a:r>
          </a:p>
        </p:txBody>
      </p:sp>
      <p:sp>
        <p:nvSpPr>
          <p:cNvPr id="7" name="Title 6">
            <a:extLst>
              <a:ext uri="{FF2B5EF4-FFF2-40B4-BE49-F238E27FC236}">
                <a16:creationId xmlns:a16="http://schemas.microsoft.com/office/drawing/2014/main" id="{B4440A04-3E3F-4135-B4E8-5098682C7E92}"/>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63083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8600" y="1122363"/>
            <a:ext cx="3977640" cy="3204134"/>
          </a:xfrm>
        </p:spPr>
        <p:txBody>
          <a:bodyPr vert="horz" lIns="91440" tIns="45720" rIns="91440" bIns="45720" rtlCol="0" anchor="b">
            <a:normAutofit/>
          </a:bodyPr>
          <a:lstStyle/>
          <a:p>
            <a:pPr lvl="0"/>
            <a:r>
              <a:rPr lang="en-US" sz="2400" b="1" dirty="0">
                <a:latin typeface="+mn-lt"/>
              </a:rPr>
              <a:t>It’s great to watch things, play games and have fun online.</a:t>
            </a:r>
            <a:br>
              <a:rPr lang="en-US" sz="2400" b="1" dirty="0">
                <a:latin typeface="+mn-lt"/>
              </a:rPr>
            </a:br>
            <a:br>
              <a:rPr lang="en-US" sz="2400" b="1" dirty="0">
                <a:latin typeface="+mn-lt"/>
              </a:rPr>
            </a:br>
            <a:r>
              <a:rPr lang="en-US" sz="2400" dirty="0">
                <a:latin typeface="+mn-lt"/>
              </a:rPr>
              <a:t>If you feel upset about anything you have seen or if someone says something which makes you feel bad or worried inside, tell a grown up at home or at school.</a:t>
            </a:r>
          </a:p>
        </p:txBody>
      </p:sp>
      <p:pic>
        <p:nvPicPr>
          <p:cNvPr id="5" name="Picture 4">
            <a:extLst>
              <a:ext uri="{FF2B5EF4-FFF2-40B4-BE49-F238E27FC236}">
                <a16:creationId xmlns:a16="http://schemas.microsoft.com/office/drawing/2014/main" id="{FFFC6666-2585-4CBA-848E-90E848941A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7443196" cy="6857990"/>
          </a:xfrm>
          <a:prstGeom prst="rect">
            <a:avLst/>
          </a:prstGeom>
        </p:spPr>
      </p:pic>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Footer Placeholder 3"/>
          <p:cNvSpPr>
            <a:spLocks noGrp="1"/>
          </p:cNvSpPr>
          <p:nvPr>
            <p:ph type="ftr" sz="quarter" idx="11"/>
          </p:nvPr>
        </p:nvSpPr>
        <p:spPr>
          <a:xfrm>
            <a:off x="7848600" y="6356350"/>
            <a:ext cx="3096491" cy="365125"/>
          </a:xfrm>
        </p:spPr>
        <p:txBody>
          <a:bodyPr vert="horz" lIns="91440" tIns="45720" rIns="91440" bIns="45720" rtlCol="0" anchor="ctr">
            <a:normAutofit/>
          </a:bodyPr>
          <a:lstStyle/>
          <a:p>
            <a:pPr algn="l">
              <a:spcAft>
                <a:spcPts val="600"/>
              </a:spcAft>
              <a:defRPr/>
            </a:pPr>
            <a:r>
              <a:rPr lang="en-US" kern="1200">
                <a:solidFill>
                  <a:schemeClr val="tx1">
                    <a:lumMod val="50000"/>
                    <a:lumOff val="50000"/>
                  </a:schemeClr>
                </a:solidFill>
                <a:latin typeface="Calibri" panose="020F0502020204030204"/>
                <a:ea typeface="+mn-ea"/>
                <a:cs typeface="+mn-cs"/>
              </a:rPr>
              <a:t>rshp.scot</a:t>
            </a:r>
          </a:p>
        </p:txBody>
      </p:sp>
    </p:spTree>
    <p:extLst>
      <p:ext uri="{BB962C8B-B14F-4D97-AF65-F5344CB8AC3E}">
        <p14:creationId xmlns:p14="http://schemas.microsoft.com/office/powerpoint/2010/main" val="153930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6" name="Picture 5" descr="A picture containing indoor, person, boy, young&#10;&#10;Description automatically generated">
            <a:extLst>
              <a:ext uri="{FF2B5EF4-FFF2-40B4-BE49-F238E27FC236}">
                <a16:creationId xmlns:a16="http://schemas.microsoft.com/office/drawing/2014/main" id="{198A46D2-5273-4312-B434-1C24ABA40F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20" name="Freeform: Shape 19">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913" y="1511589"/>
            <a:ext cx="3430958" cy="2896432"/>
          </a:xfrm>
        </p:spPr>
        <p:txBody>
          <a:bodyPr vert="horz" lIns="91440" tIns="45720" rIns="91440" bIns="45720" rtlCol="0" anchor="b">
            <a:normAutofit/>
          </a:bodyPr>
          <a:lstStyle/>
          <a:p>
            <a:pPr lvl="0"/>
            <a:br>
              <a:rPr lang="en-US" sz="2800" b="1" kern="1200" dirty="0">
                <a:solidFill>
                  <a:schemeClr val="tx1"/>
                </a:solidFill>
                <a:latin typeface="+mn-lt"/>
                <a:ea typeface="+mj-ea"/>
                <a:cs typeface="+mj-cs"/>
              </a:rPr>
            </a:br>
            <a:r>
              <a:rPr lang="en-US" sz="2800" b="1" kern="1200" dirty="0">
                <a:solidFill>
                  <a:schemeClr val="tx1"/>
                </a:solidFill>
                <a:latin typeface="+mn-lt"/>
                <a:ea typeface="+mj-ea"/>
                <a:cs typeface="+mj-cs"/>
              </a:rPr>
              <a:t>What do you do online? </a:t>
            </a:r>
            <a:br>
              <a:rPr lang="en-US" sz="2800" b="1" kern="1200" dirty="0">
                <a:solidFill>
                  <a:schemeClr val="tx1"/>
                </a:solidFill>
                <a:latin typeface="+mn-lt"/>
                <a:ea typeface="+mj-ea"/>
                <a:cs typeface="+mj-cs"/>
              </a:rPr>
            </a:br>
            <a:br>
              <a:rPr lang="en-US" sz="2800" b="1" kern="1200" dirty="0">
                <a:solidFill>
                  <a:schemeClr val="tx1"/>
                </a:solidFill>
                <a:latin typeface="+mn-lt"/>
                <a:ea typeface="+mj-ea"/>
                <a:cs typeface="+mj-cs"/>
              </a:rPr>
            </a:br>
            <a:r>
              <a:rPr lang="en-US" sz="2800" b="1" kern="1200" dirty="0">
                <a:solidFill>
                  <a:schemeClr val="tx1"/>
                </a:solidFill>
                <a:latin typeface="+mn-lt"/>
                <a:ea typeface="+mj-ea"/>
                <a:cs typeface="+mj-cs"/>
              </a:rPr>
              <a:t>What games or apps or websites do you visit? </a:t>
            </a:r>
            <a:endParaRPr lang="en-US" sz="2800" kern="1200" dirty="0">
              <a:solidFill>
                <a:schemeClr val="tx1"/>
              </a:solidFill>
              <a:latin typeface="+mn-lt"/>
              <a:ea typeface="+mj-ea"/>
              <a:cs typeface="+mj-cs"/>
            </a:endParaRPr>
          </a:p>
        </p:txBody>
      </p:sp>
      <p:sp>
        <p:nvSpPr>
          <p:cNvPr id="24" name="Rectangle 23">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6" name="Rectangle 2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999924" y="6356350"/>
            <a:ext cx="3675888" cy="365125"/>
          </a:xfrm>
        </p:spPr>
        <p:txBody>
          <a:bodyPr vert="horz" lIns="91440" tIns="45720" rIns="91440" bIns="45720" rtlCol="0" anchor="ctr">
            <a:normAutofit/>
          </a:bodyPr>
          <a:lstStyle/>
          <a:p>
            <a:pPr>
              <a:spcAft>
                <a:spcPts val="600"/>
              </a:spcAft>
              <a:defRPr/>
            </a:pPr>
            <a:r>
              <a:rPr lang="en-US" kern="1200">
                <a:solidFill>
                  <a:schemeClr val="bg1"/>
                </a:solidFill>
                <a:latin typeface="+mn-lt"/>
                <a:ea typeface="+mn-ea"/>
                <a:cs typeface="+mn-cs"/>
              </a:rPr>
              <a:t>rshp.scot</a:t>
            </a:r>
          </a:p>
        </p:txBody>
      </p:sp>
    </p:spTree>
    <p:extLst>
      <p:ext uri="{BB962C8B-B14F-4D97-AF65-F5344CB8AC3E}">
        <p14:creationId xmlns:p14="http://schemas.microsoft.com/office/powerpoint/2010/main" val="185552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A2AA00F-5896-4994-BC0E-75070DE6B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1990" y="1143000"/>
            <a:ext cx="4842063" cy="2898648"/>
          </a:xfrm>
        </p:spPr>
        <p:txBody>
          <a:bodyPr vert="horz" lIns="91440" tIns="45720" rIns="91440" bIns="45720" rtlCol="0" anchor="b">
            <a:normAutofit/>
          </a:bodyPr>
          <a:lstStyle/>
          <a:p>
            <a:pPr lvl="0"/>
            <a:r>
              <a:rPr lang="en-US" sz="2800" b="1" kern="1200" dirty="0">
                <a:solidFill>
                  <a:schemeClr val="tx1"/>
                </a:solidFill>
                <a:latin typeface="+mn-lt"/>
                <a:ea typeface="+mj-ea"/>
                <a:cs typeface="+mj-cs"/>
              </a:rPr>
              <a:t>How do we get online? </a:t>
            </a:r>
            <a:br>
              <a:rPr lang="en-US" sz="2800" b="1" kern="1200" dirty="0">
                <a:solidFill>
                  <a:schemeClr val="tx1"/>
                </a:solidFill>
                <a:latin typeface="+mn-lt"/>
                <a:ea typeface="+mj-ea"/>
                <a:cs typeface="+mj-cs"/>
              </a:rPr>
            </a:br>
            <a:r>
              <a:rPr lang="en-US" sz="2800" b="1" kern="1200" dirty="0">
                <a:solidFill>
                  <a:schemeClr val="tx1"/>
                </a:solidFill>
                <a:latin typeface="+mn-lt"/>
                <a:ea typeface="+mj-ea"/>
                <a:cs typeface="+mj-cs"/>
              </a:rPr>
              <a:t>Who uses: </a:t>
            </a:r>
            <a:br>
              <a:rPr lang="en-US" sz="2800" b="1" kern="1200" dirty="0">
                <a:solidFill>
                  <a:schemeClr val="tx1"/>
                </a:solidFill>
                <a:latin typeface="+mn-lt"/>
                <a:ea typeface="+mj-ea"/>
                <a:cs typeface="+mj-cs"/>
              </a:rPr>
            </a:br>
            <a:r>
              <a:rPr lang="en-US" sz="2800" kern="1200" dirty="0">
                <a:solidFill>
                  <a:schemeClr val="tx1"/>
                </a:solidFill>
                <a:latin typeface="+mn-lt"/>
                <a:ea typeface="+mj-ea"/>
                <a:cs typeface="+mj-cs"/>
              </a:rPr>
              <a:t>A phone?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tablet/iPad?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laptop?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computer?</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A games console? </a:t>
            </a:r>
          </a:p>
        </p:txBody>
      </p:sp>
      <p:sp>
        <p:nvSpPr>
          <p:cNvPr id="27" name="Rectangle 26">
            <a:extLst>
              <a:ext uri="{FF2B5EF4-FFF2-40B4-BE49-F238E27FC236}">
                <a16:creationId xmlns:a16="http://schemas.microsoft.com/office/drawing/2014/main" id="{525AB062-92FF-4E0B-9B19-2D5D7422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3624"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2828" y="1"/>
            <a:ext cx="4610390" cy="4041222"/>
          </a:xfrm>
          <a:prstGeom prst="rect">
            <a:avLst/>
          </a:prstGeom>
        </p:spPr>
      </p:pic>
      <p:sp>
        <p:nvSpPr>
          <p:cNvPr id="29" name="Rectangle 28">
            <a:extLst>
              <a:ext uri="{FF2B5EF4-FFF2-40B4-BE49-F238E27FC236}">
                <a16:creationId xmlns:a16="http://schemas.microsoft.com/office/drawing/2014/main" id="{0D67612D-2CF6-4831-8BE5-EE34DC823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4546" y="4177748"/>
            <a:ext cx="4824407"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64690" y="6356350"/>
            <a:ext cx="2869325"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rshp.scot</a:t>
            </a:r>
          </a:p>
        </p:txBody>
      </p:sp>
      <p:pic>
        <p:nvPicPr>
          <p:cNvPr id="6" name="Picture 5" descr="A picture containing person, indoor, man, bed&#10;&#10;Description automatically generated">
            <a:extLst>
              <a:ext uri="{FF2B5EF4-FFF2-40B4-BE49-F238E27FC236}">
                <a16:creationId xmlns:a16="http://schemas.microsoft.com/office/drawing/2014/main" id="{20ED4CE2-22FF-47CC-8A70-8CA3B06DB5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2828" y="4177748"/>
            <a:ext cx="4610390" cy="2680252"/>
          </a:xfrm>
          <a:prstGeom prst="rect">
            <a:avLst/>
          </a:prstGeom>
        </p:spPr>
      </p:pic>
    </p:spTree>
    <p:extLst>
      <p:ext uri="{BB962C8B-B14F-4D97-AF65-F5344CB8AC3E}">
        <p14:creationId xmlns:p14="http://schemas.microsoft.com/office/powerpoint/2010/main" val="9481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9">
            <a:extLst>
              <a:ext uri="{FF2B5EF4-FFF2-40B4-BE49-F238E27FC236}">
                <a16:creationId xmlns:a16="http://schemas.microsoft.com/office/drawing/2014/main" id="{632DF175-2DD8-4694-B4BB-045DCFCE7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8612"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513816" y="978408"/>
            <a:ext cx="6003511" cy="1106424"/>
          </a:xfrm>
        </p:spPr>
        <p:txBody>
          <a:bodyPr vert="horz" lIns="91440" tIns="45720" rIns="91440" bIns="45720" rtlCol="0" anchor="ctr">
            <a:normAutofit/>
          </a:bodyPr>
          <a:lstStyle/>
          <a:p>
            <a:pPr>
              <a:spcAft>
                <a:spcPts val="600"/>
              </a:spcAft>
            </a:pPr>
            <a:r>
              <a:rPr lang="en-US" sz="2400" b="1" dirty="0">
                <a:latin typeface="+mn-lt"/>
              </a:rPr>
              <a:t>What do you do online?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 y="641768"/>
            <a:ext cx="4233672" cy="2635461"/>
          </a:xfrm>
          <a:prstGeom prst="rect">
            <a:avLst/>
          </a:prstGeom>
        </p:spPr>
      </p:pic>
      <p:sp>
        <p:nvSpPr>
          <p:cNvPr id="39" name="Rectangle 3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604"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3073"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3380E3D-3E5B-44DB-88DF-F6F18BD34F80}"/>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884581" y="3472468"/>
            <a:ext cx="3283913" cy="2651760"/>
          </a:xfrm>
          <a:prstGeom prst="rect">
            <a:avLst/>
          </a:prstGeom>
        </p:spPr>
      </p:pic>
      <p:sp>
        <p:nvSpPr>
          <p:cNvPr id="3" name="TextBox 2"/>
          <p:cNvSpPr txBox="1"/>
          <p:nvPr/>
        </p:nvSpPr>
        <p:spPr>
          <a:xfrm>
            <a:off x="5122620" y="2250722"/>
            <a:ext cx="6657900" cy="3429000"/>
          </a:xfrm>
          <a:prstGeom prst="rect">
            <a:avLst/>
          </a:prstGeom>
        </p:spPr>
        <p:txBody>
          <a:bodyPr vert="horz" lIns="91440" tIns="45720" rIns="91440" bIns="45720" rtlCol="0">
            <a:noAutofit/>
          </a:bodyPr>
          <a:lstStyle/>
          <a:p>
            <a:pPr>
              <a:lnSpc>
                <a:spcPct val="90000"/>
              </a:lnSpc>
              <a:spcAft>
                <a:spcPts val="600"/>
              </a:spcAft>
            </a:pPr>
            <a:r>
              <a:rPr lang="en-US" sz="2400" b="1" dirty="0"/>
              <a:t>Do you:</a:t>
            </a:r>
          </a:p>
          <a:p>
            <a:pPr marL="457200" indent="-228600">
              <a:lnSpc>
                <a:spcPct val="90000"/>
              </a:lnSpc>
              <a:spcAft>
                <a:spcPts val="600"/>
              </a:spcAft>
              <a:buFont typeface="Arial" panose="020B0604020202020204" pitchFamily="34" charset="0"/>
              <a:buChar char="•"/>
            </a:pPr>
            <a:r>
              <a:rPr lang="en-US" sz="2400" dirty="0"/>
              <a:t>Chat? </a:t>
            </a:r>
          </a:p>
          <a:p>
            <a:pPr marL="457200" indent="-228600">
              <a:lnSpc>
                <a:spcPct val="90000"/>
              </a:lnSpc>
              <a:spcAft>
                <a:spcPts val="600"/>
              </a:spcAft>
              <a:buFont typeface="Arial" panose="020B0604020202020204" pitchFamily="34" charset="0"/>
              <a:buChar char="•"/>
            </a:pPr>
            <a:r>
              <a:rPr lang="en-US" sz="2400" dirty="0"/>
              <a:t>Read?</a:t>
            </a:r>
          </a:p>
          <a:p>
            <a:pPr marL="457200" indent="-228600">
              <a:lnSpc>
                <a:spcPct val="90000"/>
              </a:lnSpc>
              <a:spcAft>
                <a:spcPts val="600"/>
              </a:spcAft>
              <a:buFont typeface="Arial" panose="020B0604020202020204" pitchFamily="34" charset="0"/>
              <a:buChar char="•"/>
            </a:pPr>
            <a:r>
              <a:rPr lang="en-US" sz="2400" dirty="0"/>
              <a:t>Send messages?</a:t>
            </a:r>
          </a:p>
          <a:p>
            <a:pPr marL="457200" indent="-228600">
              <a:lnSpc>
                <a:spcPct val="90000"/>
              </a:lnSpc>
              <a:spcAft>
                <a:spcPts val="600"/>
              </a:spcAft>
              <a:buFont typeface="Arial" panose="020B0604020202020204" pitchFamily="34" charset="0"/>
              <a:buChar char="•"/>
            </a:pPr>
            <a:r>
              <a:rPr lang="en-US" sz="2400" dirty="0"/>
              <a:t>Play games?</a:t>
            </a:r>
          </a:p>
          <a:p>
            <a:pPr marL="457200" indent="-228600">
              <a:lnSpc>
                <a:spcPct val="90000"/>
              </a:lnSpc>
              <a:spcAft>
                <a:spcPts val="600"/>
              </a:spcAft>
              <a:buFont typeface="Arial" panose="020B0604020202020204" pitchFamily="34" charset="0"/>
              <a:buChar char="•"/>
            </a:pPr>
            <a:r>
              <a:rPr lang="en-US" sz="2400" dirty="0"/>
              <a:t>Watch things on YouTube?</a:t>
            </a:r>
          </a:p>
          <a:p>
            <a:pPr marL="457200" indent="-228600">
              <a:lnSpc>
                <a:spcPct val="90000"/>
              </a:lnSpc>
              <a:spcAft>
                <a:spcPts val="600"/>
              </a:spcAft>
              <a:buFont typeface="Arial" panose="020B0604020202020204" pitchFamily="34" charset="0"/>
              <a:buChar char="•"/>
            </a:pPr>
            <a:r>
              <a:rPr lang="en-US" sz="2400" dirty="0"/>
              <a:t>Create things?</a:t>
            </a:r>
          </a:p>
          <a:p>
            <a:pPr marL="457200" indent="-228600">
              <a:lnSpc>
                <a:spcPct val="90000"/>
              </a:lnSpc>
              <a:spcAft>
                <a:spcPts val="600"/>
              </a:spcAft>
              <a:buFont typeface="Arial" panose="020B0604020202020204" pitchFamily="34" charset="0"/>
              <a:buChar char="•"/>
            </a:pPr>
            <a:r>
              <a:rPr lang="en-US" sz="2400" dirty="0"/>
              <a:t>Find out things for hobbies or for schoolwork?</a:t>
            </a:r>
          </a:p>
          <a:p>
            <a:pPr marL="457200" indent="-228600">
              <a:lnSpc>
                <a:spcPct val="90000"/>
              </a:lnSpc>
              <a:spcAft>
                <a:spcPts val="600"/>
              </a:spcAft>
              <a:buFont typeface="Arial" panose="020B0604020202020204" pitchFamily="34" charset="0"/>
              <a:buChar char="•"/>
            </a:pPr>
            <a:r>
              <a:rPr lang="en-US" sz="2400" dirty="0"/>
              <a:t>Take photos? Send photos to people?</a:t>
            </a:r>
          </a:p>
        </p:txBody>
      </p:sp>
      <p:sp>
        <p:nvSpPr>
          <p:cNvPr id="4" name="Footer Placeholder 3"/>
          <p:cNvSpPr>
            <a:spLocks noGrp="1"/>
          </p:cNvSpPr>
          <p:nvPr>
            <p:ph type="ftr" sz="quarter" idx="11"/>
          </p:nvPr>
        </p:nvSpPr>
        <p:spPr>
          <a:xfrm>
            <a:off x="5486400" y="6356350"/>
            <a:ext cx="4114800" cy="365125"/>
          </a:xfrm>
        </p:spPr>
        <p:txBody>
          <a:bodyPr vert="horz" lIns="91440" tIns="45720" rIns="91440" bIns="45720" rtlCol="0" anchor="ctr">
            <a:normAutofit/>
          </a:bodyPr>
          <a:lstStyle/>
          <a:p>
            <a:pPr algn="l">
              <a:spcAft>
                <a:spcPts val="600"/>
              </a:spcAft>
              <a:defRPr/>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158769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FB300A6-F09F-4366-878D-2ED3C45EF7A3}"/>
              </a:ext>
            </a:extLst>
          </p:cNvPr>
          <p:cNvSpPr>
            <a:spLocks noGrp="1"/>
          </p:cNvSpPr>
          <p:nvPr>
            <p:ph idx="1"/>
          </p:nvPr>
        </p:nvSpPr>
        <p:spPr>
          <a:xfrm>
            <a:off x="411479" y="2688336"/>
            <a:ext cx="4498848" cy="3584448"/>
          </a:xfrm>
        </p:spPr>
        <p:txBody>
          <a:bodyPr anchor="t">
            <a:normAutofit/>
          </a:bodyPr>
          <a:lstStyle/>
          <a:p>
            <a:pPr marL="0" indent="0">
              <a:buNone/>
            </a:pPr>
            <a:r>
              <a:rPr lang="en-GB" b="1" dirty="0"/>
              <a:t>Do you have any rules that you follow online?</a:t>
            </a:r>
          </a:p>
          <a:p>
            <a:pPr marL="0" indent="0">
              <a:buNone/>
            </a:pPr>
            <a:endParaRPr lang="en-GB" b="1" dirty="0"/>
          </a:p>
        </p:txBody>
      </p:sp>
      <p:sp>
        <p:nvSpPr>
          <p:cNvPr id="4" name="Footer Placeholder 3">
            <a:extLst>
              <a:ext uri="{FF2B5EF4-FFF2-40B4-BE49-F238E27FC236}">
                <a16:creationId xmlns:a16="http://schemas.microsoft.com/office/drawing/2014/main" id="{C888401F-07D4-4145-88C1-857BE3872CC4}"/>
              </a:ext>
            </a:extLst>
          </p:cNvPr>
          <p:cNvSpPr>
            <a:spLocks noGrp="1"/>
          </p:cNvSpPr>
          <p:nvPr>
            <p:ph type="ftr" sz="quarter" idx="11"/>
          </p:nvPr>
        </p:nvSpPr>
        <p:spPr>
          <a:xfrm>
            <a:off x="1901952" y="6356350"/>
            <a:ext cx="3017520" cy="365125"/>
          </a:xfrm>
        </p:spPr>
        <p:txBody>
          <a:bodyPr>
            <a:normAutofit/>
          </a:bodyPr>
          <a:lstStyle/>
          <a:p>
            <a:pPr algn="r">
              <a:spcAft>
                <a:spcPts val="600"/>
              </a:spcAft>
            </a:pPr>
            <a:r>
              <a:rPr lang="en-US">
                <a:solidFill>
                  <a:schemeClr val="tx1">
                    <a:lumMod val="50000"/>
                    <a:lumOff val="50000"/>
                  </a:schemeClr>
                </a:solidFill>
              </a:rPr>
              <a:t>rshp.scot</a:t>
            </a:r>
          </a:p>
        </p:txBody>
      </p:sp>
      <p:pic>
        <p:nvPicPr>
          <p:cNvPr id="6" name="Picture 5" descr="A picture containing toy&#10;&#10;Description automatically generated">
            <a:extLst>
              <a:ext uri="{FF2B5EF4-FFF2-40B4-BE49-F238E27FC236}">
                <a16:creationId xmlns:a16="http://schemas.microsoft.com/office/drawing/2014/main" id="{0B811641-A741-4609-877E-3F8EF6345E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70770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0869" y="1342786"/>
            <a:ext cx="4023360" cy="3204134"/>
          </a:xfrm>
        </p:spPr>
        <p:txBody>
          <a:bodyPr vert="horz" lIns="91440" tIns="45720" rIns="91440" bIns="45720" rtlCol="0" anchor="b">
            <a:normAutofit fontScale="90000"/>
          </a:bodyPr>
          <a:lstStyle/>
          <a:p>
            <a:pPr lvl="0"/>
            <a:r>
              <a:rPr lang="en-US" sz="2800" b="1" kern="1200" dirty="0">
                <a:solidFill>
                  <a:schemeClr val="tx1"/>
                </a:solidFill>
                <a:latin typeface="+mn-lt"/>
                <a:ea typeface="+mj-ea"/>
                <a:cs typeface="+mj-cs"/>
              </a:rPr>
              <a:t>Films:</a:t>
            </a:r>
            <a:br>
              <a:rPr lang="en-US" sz="2800" b="1" kern="1200" dirty="0">
                <a:solidFill>
                  <a:schemeClr val="tx1"/>
                </a:solidFill>
                <a:latin typeface="+mn-lt"/>
                <a:ea typeface="+mj-ea"/>
                <a:cs typeface="+mj-cs"/>
              </a:rPr>
            </a:br>
            <a:br>
              <a:rPr lang="en-US" sz="2800" b="1" kern="1200" dirty="0">
                <a:solidFill>
                  <a:schemeClr val="tx1"/>
                </a:solidFill>
                <a:latin typeface="+mn-lt"/>
                <a:ea typeface="+mj-ea"/>
                <a:cs typeface="+mj-cs"/>
              </a:rPr>
            </a:br>
            <a:r>
              <a:rPr lang="en-GB" sz="2800" b="1" dirty="0">
                <a:solidFill>
                  <a:srgbClr val="000000"/>
                </a:solidFill>
                <a:effectLst/>
                <a:latin typeface="+mn-lt"/>
                <a:ea typeface="Calibri" panose="020F0502020204030204" pitchFamily="34" charset="0"/>
              </a:rPr>
              <a:t>Sharing Pictures</a:t>
            </a:r>
            <a:r>
              <a:rPr lang="en-GB" sz="2800" dirty="0">
                <a:solidFill>
                  <a:srgbClr val="000000"/>
                </a:solidFill>
                <a:effectLst/>
                <a:latin typeface="+mn-lt"/>
                <a:ea typeface="Calibri" panose="020F0502020204030204" pitchFamily="34" charset="0"/>
              </a:rPr>
              <a:t> (6 minutes</a:t>
            </a:r>
            <a:r>
              <a:rPr lang="en-GB" sz="2800" dirty="0">
                <a:effectLst/>
                <a:latin typeface="+mn-lt"/>
                <a:ea typeface="Calibri" panose="020F0502020204030204" pitchFamily="34" charset="0"/>
              </a:rPr>
              <a:t>)</a:t>
            </a:r>
            <a:r>
              <a:rPr lang="en-GB" sz="2800" dirty="0">
                <a:solidFill>
                  <a:srgbClr val="000000"/>
                </a:solidFill>
                <a:effectLst/>
                <a:latin typeface="+mn-lt"/>
                <a:ea typeface="Calibri" panose="020F0502020204030204" pitchFamily="34" charset="0"/>
              </a:rPr>
              <a:t> </a:t>
            </a:r>
            <a:br>
              <a:rPr lang="en-GB" sz="2800" dirty="0">
                <a:solidFill>
                  <a:srgbClr val="000000"/>
                </a:solidFill>
                <a:effectLst/>
                <a:latin typeface="+mn-lt"/>
                <a:ea typeface="Calibri" panose="020F0502020204030204" pitchFamily="34" charset="0"/>
              </a:rPr>
            </a:br>
            <a:r>
              <a:rPr lang="en-GB" sz="2800" b="1" dirty="0">
                <a:solidFill>
                  <a:srgbClr val="000000"/>
                </a:solidFill>
                <a:effectLst/>
                <a:latin typeface="+mn-lt"/>
                <a:ea typeface="Calibri" panose="020F0502020204030204" pitchFamily="34" charset="0"/>
              </a:rPr>
              <a:t>Playing Games </a:t>
            </a:r>
            <a:r>
              <a:rPr lang="en-GB" sz="2800" dirty="0">
                <a:solidFill>
                  <a:srgbClr val="000000"/>
                </a:solidFill>
                <a:effectLst/>
                <a:latin typeface="+mn-lt"/>
                <a:ea typeface="Calibri" panose="020F0502020204030204" pitchFamily="34" charset="0"/>
              </a:rPr>
              <a:t>(9 minutes 15</a:t>
            </a:r>
            <a:r>
              <a:rPr lang="en-GB" sz="2800" dirty="0">
                <a:effectLst/>
                <a:latin typeface="+mn-lt"/>
                <a:ea typeface="Calibri" panose="020F0502020204030204" pitchFamily="34" charset="0"/>
              </a:rPr>
              <a:t>)</a:t>
            </a:r>
            <a:br>
              <a:rPr lang="en-GB" sz="2800" dirty="0">
                <a:solidFill>
                  <a:srgbClr val="000000"/>
                </a:solidFill>
                <a:latin typeface="+mn-lt"/>
                <a:ea typeface="Calibri" panose="020F0502020204030204" pitchFamily="34" charset="0"/>
              </a:rPr>
            </a:br>
            <a:r>
              <a:rPr lang="en-GB" sz="2800" dirty="0">
                <a:effectLst/>
                <a:latin typeface="+mn-lt"/>
                <a:ea typeface="Calibri" panose="020F0502020204030204" pitchFamily="34" charset="0"/>
              </a:rPr>
              <a:t>Both films available here: </a:t>
            </a:r>
            <a:r>
              <a:rPr lang="en-GB" sz="2800" u="sng" dirty="0">
                <a:solidFill>
                  <a:srgbClr val="0563C1"/>
                </a:solidFill>
                <a:effectLst/>
                <a:latin typeface="+mn-lt"/>
                <a:ea typeface="Calibri" panose="020F0502020204030204" pitchFamily="34" charset="0"/>
                <a:cs typeface="Arial" panose="020B0604020202020204" pitchFamily="34" charset="0"/>
                <a:hlinkClick r:id="rId3"/>
              </a:rPr>
              <a:t>Jessie Friends videos (thinkuknow.co.uk)</a:t>
            </a:r>
            <a:r>
              <a:rPr lang="en-GB" sz="2800" dirty="0">
                <a:effectLst/>
                <a:latin typeface="+mn-lt"/>
                <a:ea typeface="Calibri" panose="020F0502020204030204" pitchFamily="34" charset="0"/>
                <a:cs typeface="Arial" panose="020B0604020202020204" pitchFamily="34" charset="0"/>
              </a:rPr>
              <a:t> </a:t>
            </a:r>
            <a:endParaRPr lang="en-US" sz="2800" kern="1200" dirty="0">
              <a:solidFill>
                <a:schemeClr val="tx1"/>
              </a:solidFill>
              <a:latin typeface="+mn-lt"/>
              <a:ea typeface="+mj-ea"/>
              <a:cs typeface="+mj-cs"/>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1084" y="625684"/>
            <a:ext cx="5455380" cy="5455380"/>
          </a:xfrm>
          <a:prstGeom prst="rect">
            <a:avLst/>
          </a:prstGeom>
        </p:spPr>
      </p:pic>
      <p:sp>
        <p:nvSpPr>
          <p:cNvPr id="4" name="Footer Placeholder 3"/>
          <p:cNvSpPr>
            <a:spLocks noGrp="1"/>
          </p:cNvSpPr>
          <p:nvPr>
            <p:ph type="ftr" sz="quarter" idx="11"/>
          </p:nvPr>
        </p:nvSpPr>
        <p:spPr>
          <a:xfrm>
            <a:off x="5418374" y="6356350"/>
            <a:ext cx="4114800" cy="365125"/>
          </a:xfrm>
        </p:spPr>
        <p:txBody>
          <a:bodyPr vert="horz" lIns="91440" tIns="45720" rIns="91440" bIns="45720" rtlCol="0" anchor="ctr">
            <a:normAutofit/>
          </a:bodyPr>
          <a:lstStyle/>
          <a:p>
            <a:pPr algn="l">
              <a:spcAft>
                <a:spcPts val="600"/>
              </a:spcAft>
            </a:pPr>
            <a:r>
              <a:rPr lang="en-US" kern="1200">
                <a:solidFill>
                  <a:schemeClr val="tx1">
                    <a:lumMod val="50000"/>
                    <a:lumOff val="50000"/>
                  </a:schemeClr>
                </a:solidFill>
                <a:latin typeface="+mn-lt"/>
                <a:ea typeface="+mn-ea"/>
                <a:cs typeface="+mn-cs"/>
              </a:rPr>
              <a:t>rshp.scot</a:t>
            </a:r>
          </a:p>
        </p:txBody>
      </p:sp>
    </p:spTree>
    <p:extLst>
      <p:ext uri="{BB962C8B-B14F-4D97-AF65-F5344CB8AC3E}">
        <p14:creationId xmlns:p14="http://schemas.microsoft.com/office/powerpoint/2010/main" val="191153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3200" b="1" kern="1200" dirty="0">
                <a:solidFill>
                  <a:schemeClr val="tx1"/>
                </a:solidFill>
                <a:latin typeface="+mn-lt"/>
                <a:ea typeface="+mj-ea"/>
                <a:cs typeface="+mj-cs"/>
              </a:rPr>
              <a:t>Top tips: 1</a:t>
            </a:r>
            <a:br>
              <a:rPr lang="en-US" sz="3200" kern="1200" dirty="0">
                <a:solidFill>
                  <a:schemeClr val="tx1"/>
                </a:solidFill>
                <a:latin typeface="+mn-lt"/>
                <a:ea typeface="+mj-ea"/>
                <a:cs typeface="+mj-cs"/>
              </a:rPr>
            </a:br>
            <a:r>
              <a:rPr lang="en-US" sz="3200" kern="1200" dirty="0">
                <a:solidFill>
                  <a:schemeClr val="tx1"/>
                </a:solidFill>
                <a:latin typeface="+mn-lt"/>
                <a:ea typeface="+mj-ea"/>
                <a:cs typeface="+mj-cs"/>
              </a:rPr>
              <a:t>People you don’t know are strangers. </a:t>
            </a:r>
            <a:br>
              <a:rPr lang="en-US" sz="3200" kern="1200" dirty="0">
                <a:solidFill>
                  <a:schemeClr val="tx1"/>
                </a:solidFill>
                <a:latin typeface="+mn-lt"/>
                <a:ea typeface="+mj-ea"/>
                <a:cs typeface="+mj-cs"/>
              </a:rPr>
            </a:br>
            <a:r>
              <a:rPr lang="en-US" sz="3200" kern="1200" dirty="0">
                <a:solidFill>
                  <a:schemeClr val="tx1"/>
                </a:solidFill>
                <a:latin typeface="+mn-lt"/>
                <a:ea typeface="+mj-ea"/>
                <a:cs typeface="+mj-cs"/>
              </a:rPr>
              <a:t>When you are online or playing a game people are not always who they say they are.</a:t>
            </a:r>
            <a:br>
              <a:rPr lang="en-US" sz="3200" kern="1200" dirty="0">
                <a:solidFill>
                  <a:schemeClr val="tx1"/>
                </a:solidFill>
                <a:latin typeface="+mn-lt"/>
                <a:ea typeface="+mj-ea"/>
                <a:cs typeface="+mj-cs"/>
              </a:rPr>
            </a:br>
            <a:endParaRPr lang="en-US" sz="32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a:extLst>
              <a:ext uri="{FF2B5EF4-FFF2-40B4-BE49-F238E27FC236}">
                <a16:creationId xmlns:a16="http://schemas.microsoft.com/office/drawing/2014/main" id="{9FBDF276-EE27-411E-8875-C8065E7C7D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8376" y="291165"/>
            <a:ext cx="2898715" cy="5574452"/>
          </a:xfrm>
          <a:prstGeom prst="rect">
            <a:avLst/>
          </a:prstGeom>
        </p:spPr>
      </p:pic>
    </p:spTree>
    <p:extLst>
      <p:ext uri="{BB962C8B-B14F-4D97-AF65-F5344CB8AC3E}">
        <p14:creationId xmlns:p14="http://schemas.microsoft.com/office/powerpoint/2010/main" val="193746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3200" b="1" kern="1200" dirty="0">
                <a:solidFill>
                  <a:schemeClr val="tx1"/>
                </a:solidFill>
                <a:latin typeface="+mn-lt"/>
                <a:ea typeface="+mj-ea"/>
                <a:cs typeface="+mj-cs"/>
              </a:rPr>
              <a:t>Top tips: 2</a:t>
            </a:r>
            <a:br>
              <a:rPr lang="en-US" sz="3200" kern="1200" dirty="0">
                <a:solidFill>
                  <a:schemeClr val="tx1"/>
                </a:solidFill>
                <a:latin typeface="+mn-lt"/>
                <a:ea typeface="+mj-ea"/>
                <a:cs typeface="+mj-cs"/>
              </a:rPr>
            </a:br>
            <a:r>
              <a:rPr lang="en-US" sz="3200" kern="1200" dirty="0">
                <a:solidFill>
                  <a:schemeClr val="tx1"/>
                </a:solidFill>
                <a:latin typeface="+mn-lt"/>
                <a:ea typeface="+mj-ea"/>
                <a:cs typeface="+mj-cs"/>
              </a:rPr>
              <a:t>Be nice to people. </a:t>
            </a:r>
            <a:br>
              <a:rPr lang="en-US" sz="3200" kern="1200" dirty="0">
                <a:solidFill>
                  <a:schemeClr val="tx1"/>
                </a:solidFill>
                <a:latin typeface="+mn-lt"/>
                <a:ea typeface="+mj-ea"/>
                <a:cs typeface="+mj-cs"/>
              </a:rPr>
            </a:br>
            <a:r>
              <a:rPr lang="en-US" sz="3200" kern="1200" dirty="0">
                <a:solidFill>
                  <a:schemeClr val="tx1"/>
                </a:solidFill>
                <a:latin typeface="+mn-lt"/>
                <a:ea typeface="+mj-ea"/>
                <a:cs typeface="+mj-cs"/>
              </a:rPr>
              <a:t>Be as nice as you would be if you were in school or playing together.</a:t>
            </a: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a:extLst>
              <a:ext uri="{FF2B5EF4-FFF2-40B4-BE49-F238E27FC236}">
                <a16:creationId xmlns:a16="http://schemas.microsoft.com/office/drawing/2014/main" id="{2EEDAE0B-A5E0-467D-BFFC-7EE2C922B7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1962" y="435544"/>
            <a:ext cx="3233182" cy="5574452"/>
          </a:xfrm>
          <a:prstGeom prst="rect">
            <a:avLst/>
          </a:prstGeom>
        </p:spPr>
      </p:pic>
    </p:spTree>
    <p:extLst>
      <p:ext uri="{BB962C8B-B14F-4D97-AF65-F5344CB8AC3E}">
        <p14:creationId xmlns:p14="http://schemas.microsoft.com/office/powerpoint/2010/main" val="111514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16893" y="1238250"/>
            <a:ext cx="7003107" cy="4381500"/>
          </a:xfrm>
        </p:spPr>
        <p:txBody>
          <a:bodyPr vert="horz" lIns="91440" tIns="45720" rIns="91440" bIns="45720" rtlCol="0" anchor="ctr">
            <a:normAutofit/>
          </a:bodyPr>
          <a:lstStyle/>
          <a:p>
            <a:r>
              <a:rPr lang="en-US" sz="2800" b="1" kern="1200" dirty="0">
                <a:solidFill>
                  <a:schemeClr val="tx1"/>
                </a:solidFill>
                <a:latin typeface="+mn-lt"/>
                <a:ea typeface="+mj-ea"/>
                <a:cs typeface="+mj-cs"/>
              </a:rPr>
              <a:t>Top tips: 3</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Keep your personal information private.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Don’t tell people online where you live or the school you go to.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Never take a photo of you and send it to a stranger, even if they ask. Photos are also private. </a:t>
            </a:r>
            <a:br>
              <a:rPr lang="en-US" sz="2800" kern="1200" dirty="0">
                <a:solidFill>
                  <a:schemeClr val="tx1"/>
                </a:solidFill>
                <a:latin typeface="+mn-lt"/>
                <a:ea typeface="+mj-ea"/>
                <a:cs typeface="+mj-cs"/>
              </a:rPr>
            </a:br>
            <a:endParaRPr lang="en-US" sz="2800" kern="1200" dirty="0">
              <a:solidFill>
                <a:schemeClr val="tx1"/>
              </a:solidFill>
              <a:latin typeface="+mn-lt"/>
              <a:ea typeface="+mj-ea"/>
              <a:cs typeface="+mj-cs"/>
            </a:endParaRP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3174023" y="6356350"/>
            <a:ext cx="4002954" cy="365125"/>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rshp.scot</a:t>
            </a:r>
          </a:p>
        </p:txBody>
      </p:sp>
      <p:pic>
        <p:nvPicPr>
          <p:cNvPr id="10" name="Picture 9" descr="A picture containing clipart&#10;&#10;Description automatically generated">
            <a:extLst>
              <a:ext uri="{FF2B5EF4-FFF2-40B4-BE49-F238E27FC236}">
                <a16:creationId xmlns:a16="http://schemas.microsoft.com/office/drawing/2014/main" id="{DA11D67B-3B94-402C-8943-2BAD63CC69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4638" y="483671"/>
            <a:ext cx="3261054" cy="5574452"/>
          </a:xfrm>
          <a:prstGeom prst="rect">
            <a:avLst/>
          </a:prstGeom>
        </p:spPr>
      </p:pic>
    </p:spTree>
    <p:extLst>
      <p:ext uri="{BB962C8B-B14F-4D97-AF65-F5344CB8AC3E}">
        <p14:creationId xmlns:p14="http://schemas.microsoft.com/office/powerpoint/2010/main" val="1498351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Widescreen</PresentationFormat>
  <Paragraphs>52</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Calibri</vt:lpstr>
      <vt:lpstr>Calibri Light</vt:lpstr>
      <vt:lpstr>Office Theme</vt:lpstr>
      <vt:lpstr>Safe and happy online </vt:lpstr>
      <vt:lpstr> What do you do online?   What games or apps or websites do you visit? </vt:lpstr>
      <vt:lpstr>How do we get online?  Who uses:  A phone?  A tablet/iPad?  A laptop?  A computer? A games console? </vt:lpstr>
      <vt:lpstr>What do you do online? </vt:lpstr>
      <vt:lpstr>PowerPoint Presentation</vt:lpstr>
      <vt:lpstr>Films:  Sharing Pictures (6 minutes)  Playing Games (9 minutes 15) Both films available here: Jessie Friends videos (thinkuknow.co.uk) </vt:lpstr>
      <vt:lpstr>Top tips: 1 People you don’t know are strangers.  When you are online or playing a game people are not always who they say they are. </vt:lpstr>
      <vt:lpstr>Top tips: 2 Be nice to people.  Be as nice as you would be if you were in school or playing together.</vt:lpstr>
      <vt:lpstr>Top tips: 3 Keep your personal information private.  Don’t tell people online where you live or the school you go to.  Never take a photo of you and send it to a stranger, even if they ask. Photos are also private.  </vt:lpstr>
      <vt:lpstr>Top tips: 4 If you ever get that feeling in your body that tells you something isn’t right, maybe you feel a bit worried, then tell an adult you trust.  </vt:lpstr>
      <vt:lpstr>Activity:  Safe and Happy Online posters</vt:lpstr>
      <vt:lpstr>PowerPoint Presentation</vt:lpstr>
      <vt:lpstr>It’s great to watch things, play games and have fun online.  If you feel upset about anything you have seen or if someone says something which makes you feel bad or worried inside, tell a grown up at home or at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and happy online</dc:title>
  <dc:creator>Colin Morrison</dc:creator>
  <cp:lastModifiedBy>Colin Morrison</cp:lastModifiedBy>
  <cp:revision>4</cp:revision>
  <dcterms:created xsi:type="dcterms:W3CDTF">2020-06-18T10:02:07Z</dcterms:created>
  <dcterms:modified xsi:type="dcterms:W3CDTF">2021-03-02T11:17:28Z</dcterms:modified>
</cp:coreProperties>
</file>