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15"/>
  </p:notesMasterIdLst>
  <p:sldIdLst>
    <p:sldId id="256" r:id="rId2"/>
    <p:sldId id="264" r:id="rId3"/>
    <p:sldId id="275" r:id="rId4"/>
    <p:sldId id="266" r:id="rId5"/>
    <p:sldId id="276" r:id="rId6"/>
    <p:sldId id="268" r:id="rId7"/>
    <p:sldId id="261" r:id="rId8"/>
    <p:sldId id="271" r:id="rId9"/>
    <p:sldId id="262" r:id="rId10"/>
    <p:sldId id="263" r:id="rId11"/>
    <p:sldId id="273" r:id="rId12"/>
    <p:sldId id="278" r:id="rId13"/>
    <p:sldId id="27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471"/>
    <p:restoredTop sz="94494"/>
  </p:normalViewPr>
  <p:slideViewPr>
    <p:cSldViewPr snapToGrid="0" snapToObjects="1">
      <p:cViewPr varScale="1">
        <p:scale>
          <a:sx n="71" d="100"/>
          <a:sy n="71" d="100"/>
        </p:scale>
        <p:origin x="58" y="2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C4DEC2-D373-C144-9989-E48E3CF07E99}" type="datetimeFigureOut">
              <a:rPr lang="en-US" smtClean="0"/>
              <a:t>7/23/2020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FF0F7F-A767-6F44-8124-CE485D4C9FEB}" type="slidenum">
              <a:rPr lang="en-US" smtClean="0"/>
              <a:t>‹#›</a:t>
            </a:fld>
            <a:endParaRPr lang="en-US"/>
          </a:p>
        </p:txBody>
      </p:sp>
    </p:spTree>
    <p:extLst>
      <p:ext uri="{BB962C8B-B14F-4D97-AF65-F5344CB8AC3E}">
        <p14:creationId xmlns:p14="http://schemas.microsoft.com/office/powerpoint/2010/main" val="567738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FF0F7F-A767-6F44-8124-CE485D4C9FEB}" type="slidenum">
              <a:rPr lang="en-US" smtClean="0"/>
              <a:t>1</a:t>
            </a:fld>
            <a:endParaRPr lang="en-US"/>
          </a:p>
        </p:txBody>
      </p:sp>
    </p:spTree>
    <p:extLst>
      <p:ext uri="{BB962C8B-B14F-4D97-AF65-F5344CB8AC3E}">
        <p14:creationId xmlns:p14="http://schemas.microsoft.com/office/powerpoint/2010/main" val="1350257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B112EAA-BA00-2147-ABD6-74B03946A8D6}" type="datetime1">
              <a:rPr lang="en-GB" smtClean="0"/>
              <a:t>23/07/2020</a:t>
            </a:fld>
            <a:endParaRPr lang="en-US"/>
          </a:p>
        </p:txBody>
      </p:sp>
      <p:sp>
        <p:nvSpPr>
          <p:cNvPr id="5" name="Footer Placeholder 4"/>
          <p:cNvSpPr>
            <a:spLocks noGrp="1"/>
          </p:cNvSpPr>
          <p:nvPr>
            <p:ph type="ftr" sz="quarter" idx="11"/>
          </p:nvPr>
        </p:nvSpPr>
        <p:spPr/>
        <p:txBody>
          <a:bodyPr/>
          <a:lstStyle/>
          <a:p>
            <a:r>
              <a:rPr lang="en-US"/>
              <a:t>rshp.scot</a:t>
            </a:r>
          </a:p>
        </p:txBody>
      </p:sp>
      <p:sp>
        <p:nvSpPr>
          <p:cNvPr id="6" name="Slide Number Placeholder 5"/>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50A56C-63C6-2C4E-A356-F272D297E791}" type="datetime1">
              <a:rPr lang="en-GB" smtClean="0"/>
              <a:t>23/07/2020</a:t>
            </a:fld>
            <a:endParaRPr lang="en-US"/>
          </a:p>
        </p:txBody>
      </p:sp>
      <p:sp>
        <p:nvSpPr>
          <p:cNvPr id="5" name="Footer Placeholder 4"/>
          <p:cNvSpPr>
            <a:spLocks noGrp="1"/>
          </p:cNvSpPr>
          <p:nvPr>
            <p:ph type="ftr" sz="quarter" idx="11"/>
          </p:nvPr>
        </p:nvSpPr>
        <p:spPr/>
        <p:txBody>
          <a:bodyPr/>
          <a:lstStyle/>
          <a:p>
            <a:r>
              <a:rPr lang="en-US"/>
              <a:t>rshp.scot</a:t>
            </a:r>
          </a:p>
        </p:txBody>
      </p:sp>
      <p:sp>
        <p:nvSpPr>
          <p:cNvPr id="6" name="Slide Number Placeholder 5"/>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8AF4B7-5C40-B147-BA95-9C339BAB8859}" type="datetime1">
              <a:rPr lang="en-GB" smtClean="0"/>
              <a:t>23/07/2020</a:t>
            </a:fld>
            <a:endParaRPr lang="en-US"/>
          </a:p>
        </p:txBody>
      </p:sp>
      <p:sp>
        <p:nvSpPr>
          <p:cNvPr id="5" name="Footer Placeholder 4"/>
          <p:cNvSpPr>
            <a:spLocks noGrp="1"/>
          </p:cNvSpPr>
          <p:nvPr>
            <p:ph type="ftr" sz="quarter" idx="11"/>
          </p:nvPr>
        </p:nvSpPr>
        <p:spPr/>
        <p:txBody>
          <a:bodyPr/>
          <a:lstStyle/>
          <a:p>
            <a:r>
              <a:rPr lang="en-US"/>
              <a:t>rshp.scot</a:t>
            </a:r>
          </a:p>
        </p:txBody>
      </p:sp>
      <p:sp>
        <p:nvSpPr>
          <p:cNvPr id="6" name="Slide Number Placeholder 5"/>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B6705F-C3EB-FF4F-87E5-9C46E36743D0}" type="datetime1">
              <a:rPr lang="en-GB" smtClean="0"/>
              <a:t>23/07/2020</a:t>
            </a:fld>
            <a:endParaRPr lang="en-US"/>
          </a:p>
        </p:txBody>
      </p:sp>
      <p:sp>
        <p:nvSpPr>
          <p:cNvPr id="5" name="Footer Placeholder 4"/>
          <p:cNvSpPr>
            <a:spLocks noGrp="1"/>
          </p:cNvSpPr>
          <p:nvPr>
            <p:ph type="ftr" sz="quarter" idx="11"/>
          </p:nvPr>
        </p:nvSpPr>
        <p:spPr/>
        <p:txBody>
          <a:bodyPr/>
          <a:lstStyle/>
          <a:p>
            <a:r>
              <a:rPr lang="en-US"/>
              <a:t>rshp.scot</a:t>
            </a:r>
          </a:p>
        </p:txBody>
      </p:sp>
      <p:sp>
        <p:nvSpPr>
          <p:cNvPr id="6" name="Slide Number Placeholder 5"/>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5DC1C7-0CCE-9F40-AD83-72FAAD15F1AB}" type="datetime1">
              <a:rPr lang="en-GB" smtClean="0"/>
              <a:t>23/07/2020</a:t>
            </a:fld>
            <a:endParaRPr lang="en-US"/>
          </a:p>
        </p:txBody>
      </p:sp>
      <p:sp>
        <p:nvSpPr>
          <p:cNvPr id="5" name="Footer Placeholder 4"/>
          <p:cNvSpPr>
            <a:spLocks noGrp="1"/>
          </p:cNvSpPr>
          <p:nvPr>
            <p:ph type="ftr" sz="quarter" idx="11"/>
          </p:nvPr>
        </p:nvSpPr>
        <p:spPr/>
        <p:txBody>
          <a:bodyPr/>
          <a:lstStyle/>
          <a:p>
            <a:r>
              <a:rPr lang="en-US"/>
              <a:t>rshp.scot</a:t>
            </a:r>
          </a:p>
        </p:txBody>
      </p:sp>
      <p:sp>
        <p:nvSpPr>
          <p:cNvPr id="6" name="Slide Number Placeholder 5"/>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059FA1B-12CC-2041-8555-EC33A6D58207}" type="datetime1">
              <a:rPr lang="en-GB" smtClean="0"/>
              <a:t>23/07/2020</a:t>
            </a:fld>
            <a:endParaRPr lang="en-US"/>
          </a:p>
        </p:txBody>
      </p:sp>
      <p:sp>
        <p:nvSpPr>
          <p:cNvPr id="6" name="Footer Placeholder 5"/>
          <p:cNvSpPr>
            <a:spLocks noGrp="1"/>
          </p:cNvSpPr>
          <p:nvPr>
            <p:ph type="ftr" sz="quarter" idx="11"/>
          </p:nvPr>
        </p:nvSpPr>
        <p:spPr/>
        <p:txBody>
          <a:bodyPr/>
          <a:lstStyle/>
          <a:p>
            <a:r>
              <a:rPr lang="en-US"/>
              <a:t>rshp.scot</a:t>
            </a:r>
          </a:p>
        </p:txBody>
      </p:sp>
      <p:sp>
        <p:nvSpPr>
          <p:cNvPr id="7" name="Slide Number Placeholder 6"/>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28E377C-CC5F-A249-8F15-9711F1AB9308}" type="datetime1">
              <a:rPr lang="en-GB" smtClean="0"/>
              <a:t>23/07/2020</a:t>
            </a:fld>
            <a:endParaRPr lang="en-US"/>
          </a:p>
        </p:txBody>
      </p:sp>
      <p:sp>
        <p:nvSpPr>
          <p:cNvPr id="8" name="Footer Placeholder 7"/>
          <p:cNvSpPr>
            <a:spLocks noGrp="1"/>
          </p:cNvSpPr>
          <p:nvPr>
            <p:ph type="ftr" sz="quarter" idx="11"/>
          </p:nvPr>
        </p:nvSpPr>
        <p:spPr/>
        <p:txBody>
          <a:bodyPr/>
          <a:lstStyle/>
          <a:p>
            <a:r>
              <a:rPr lang="en-US"/>
              <a:t>rshp.scot</a:t>
            </a:r>
          </a:p>
        </p:txBody>
      </p:sp>
      <p:sp>
        <p:nvSpPr>
          <p:cNvPr id="9" name="Slide Number Placeholder 8"/>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CEB2607-D85E-5542-928B-D3CCCE2355D1}" type="datetime1">
              <a:rPr lang="en-GB" smtClean="0"/>
              <a:t>23/07/2020</a:t>
            </a:fld>
            <a:endParaRPr lang="en-US"/>
          </a:p>
        </p:txBody>
      </p:sp>
      <p:sp>
        <p:nvSpPr>
          <p:cNvPr id="4" name="Footer Placeholder 3"/>
          <p:cNvSpPr>
            <a:spLocks noGrp="1"/>
          </p:cNvSpPr>
          <p:nvPr>
            <p:ph type="ftr" sz="quarter" idx="11"/>
          </p:nvPr>
        </p:nvSpPr>
        <p:spPr/>
        <p:txBody>
          <a:bodyPr/>
          <a:lstStyle/>
          <a:p>
            <a:r>
              <a:rPr lang="en-US"/>
              <a:t>rshp.scot</a:t>
            </a:r>
          </a:p>
        </p:txBody>
      </p:sp>
      <p:sp>
        <p:nvSpPr>
          <p:cNvPr id="5" name="Slide Number Placeholder 4"/>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B9C97-0E73-5743-AB91-3CA412E8CD33}" type="datetime1">
              <a:rPr lang="en-GB" smtClean="0"/>
              <a:t>23/07/2020</a:t>
            </a:fld>
            <a:endParaRPr lang="en-US"/>
          </a:p>
        </p:txBody>
      </p:sp>
      <p:sp>
        <p:nvSpPr>
          <p:cNvPr id="3" name="Footer Placeholder 2"/>
          <p:cNvSpPr>
            <a:spLocks noGrp="1"/>
          </p:cNvSpPr>
          <p:nvPr>
            <p:ph type="ftr" sz="quarter" idx="11"/>
          </p:nvPr>
        </p:nvSpPr>
        <p:spPr/>
        <p:txBody>
          <a:bodyPr/>
          <a:lstStyle/>
          <a:p>
            <a:r>
              <a:rPr lang="en-US"/>
              <a:t>rshp.scot</a:t>
            </a:r>
          </a:p>
        </p:txBody>
      </p:sp>
      <p:sp>
        <p:nvSpPr>
          <p:cNvPr id="4" name="Slide Number Placeholder 3"/>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43252E4-20F1-EA48-8DD4-61F9E212110B}" type="datetime1">
              <a:rPr lang="en-GB" smtClean="0"/>
              <a:t>23/07/2020</a:t>
            </a:fld>
            <a:endParaRPr lang="en-US"/>
          </a:p>
        </p:txBody>
      </p:sp>
      <p:sp>
        <p:nvSpPr>
          <p:cNvPr id="6" name="Footer Placeholder 5"/>
          <p:cNvSpPr>
            <a:spLocks noGrp="1"/>
          </p:cNvSpPr>
          <p:nvPr>
            <p:ph type="ftr" sz="quarter" idx="11"/>
          </p:nvPr>
        </p:nvSpPr>
        <p:spPr/>
        <p:txBody>
          <a:bodyPr/>
          <a:lstStyle/>
          <a:p>
            <a:r>
              <a:rPr lang="en-US"/>
              <a:t>rshp.scot</a:t>
            </a:r>
          </a:p>
        </p:txBody>
      </p:sp>
      <p:sp>
        <p:nvSpPr>
          <p:cNvPr id="7" name="Slide Number Placeholder 6"/>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9153BB-8561-924D-A6E8-6BB383B31666}" type="datetime1">
              <a:rPr lang="en-GB" smtClean="0"/>
              <a:t>23/07/2020</a:t>
            </a:fld>
            <a:endParaRPr lang="en-US"/>
          </a:p>
        </p:txBody>
      </p:sp>
      <p:sp>
        <p:nvSpPr>
          <p:cNvPr id="6" name="Footer Placeholder 5"/>
          <p:cNvSpPr>
            <a:spLocks noGrp="1"/>
          </p:cNvSpPr>
          <p:nvPr>
            <p:ph type="ftr" sz="quarter" idx="11"/>
          </p:nvPr>
        </p:nvSpPr>
        <p:spPr/>
        <p:txBody>
          <a:bodyPr/>
          <a:lstStyle/>
          <a:p>
            <a:r>
              <a:rPr lang="en-US"/>
              <a:t>rshp.scot</a:t>
            </a:r>
          </a:p>
        </p:txBody>
      </p:sp>
      <p:sp>
        <p:nvSpPr>
          <p:cNvPr id="7" name="Slide Number Placeholder 6"/>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27B188-933C-F54B-A7A5-8CEBDC99A23F}" type="datetime1">
              <a:rPr lang="en-GB" smtClean="0"/>
              <a:t>23/07/2020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rshp.scot</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0C5059-AB0B-AD49-9B4E-EA2F275CAE69}" type="slidenum">
              <a:rPr lang="en-US" smtClean="0"/>
              <a:t>‹#›</a:t>
            </a:fld>
            <a:endParaRPr lang="en-US"/>
          </a:p>
        </p:txBody>
      </p:sp>
    </p:spTree>
    <p:extLst>
      <p:ext uri="{BB962C8B-B14F-4D97-AF65-F5344CB8AC3E}">
        <p14:creationId xmlns:p14="http://schemas.microsoft.com/office/powerpoint/2010/main" val="203098829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s://www.healthyrespect.co.uk/StayingSafeOnline/Documents/So%20you%20got%20naked%20online%20Leaflet.pdf" TargetMode="Externa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vimeo.com/154299804"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www.childline.org.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vimeo.com/160080883" TargetMode="External"/><Relationship Id="rId2" Type="http://schemas.openxmlformats.org/officeDocument/2006/relationships/hyperlink" Target="https://vimeo.com/154302864"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hyperlink" Target="https://www.freepik.com/free-photos-vectors/house"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6834" y="1153572"/>
            <a:ext cx="3200400" cy="4461163"/>
          </a:xfrm>
        </p:spPr>
        <p:txBody>
          <a:bodyPr vert="horz" lIns="91440" tIns="45720" rIns="91440" bIns="45720" rtlCol="0" anchor="ctr">
            <a:normAutofit/>
          </a:bodyPr>
          <a:lstStyle/>
          <a:p>
            <a:pPr algn="l"/>
            <a:r>
              <a:rPr lang="en-US" sz="3200" b="1" kern="1200" dirty="0">
                <a:solidFill>
                  <a:srgbClr val="FFFFFF"/>
                </a:solidFill>
                <a:latin typeface="+mj-lt"/>
                <a:ea typeface="+mj-ea"/>
                <a:cs typeface="+mj-cs"/>
              </a:rPr>
              <a:t>Social Media: Sending and sharing Images</a:t>
            </a:r>
            <a:r>
              <a:rPr lang="en-US" sz="3200" kern="1200" dirty="0">
                <a:solidFill>
                  <a:srgbClr val="FFFFFF"/>
                </a:solidFill>
                <a:latin typeface="+mj-lt"/>
                <a:ea typeface="+mj-ea"/>
                <a:cs typeface="+mj-cs"/>
              </a:rPr>
              <a:t> </a:t>
            </a:r>
          </a:p>
        </p:txBody>
      </p:sp>
      <p:sp>
        <p:nvSpPr>
          <p:cNvPr id="14" name="Arc 1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 name="Rectangle 4">
            <a:extLst>
              <a:ext uri="{FF2B5EF4-FFF2-40B4-BE49-F238E27FC236}">
                <a16:creationId xmlns:a16="http://schemas.microsoft.com/office/drawing/2014/main" id="{15349142-814D-4E49-AECE-E005F41B78E5}"/>
              </a:ext>
            </a:extLst>
          </p:cNvPr>
          <p:cNvSpPr/>
          <p:nvPr/>
        </p:nvSpPr>
        <p:spPr>
          <a:xfrm>
            <a:off x="4447308" y="591344"/>
            <a:ext cx="6906491" cy="5585619"/>
          </a:xfrm>
          <a:prstGeom prst="rect">
            <a:avLst/>
          </a:prstGeom>
        </p:spPr>
        <p:txBody>
          <a:bodyPr vert="horz" lIns="91440" tIns="45720" rIns="91440" bIns="45720" rtlCol="0" anchor="ctr">
            <a:normAutofit/>
          </a:bodyPr>
          <a:lstStyle/>
          <a:p>
            <a:pPr marL="342900" lvl="0" indent="-228600">
              <a:lnSpc>
                <a:spcPct val="90000"/>
              </a:lnSpc>
              <a:spcAft>
                <a:spcPts val="600"/>
              </a:spcAft>
              <a:buFont typeface="Arial" panose="020B0604020202020204" pitchFamily="34" charset="0"/>
              <a:buChar char="•"/>
            </a:pPr>
            <a:r>
              <a:rPr lang="en-US" sz="2400" dirty="0"/>
              <a:t>I can describe what I do online.</a:t>
            </a:r>
          </a:p>
          <a:p>
            <a:pPr marL="342900" lvl="0" indent="-228600">
              <a:lnSpc>
                <a:spcPct val="90000"/>
              </a:lnSpc>
              <a:spcAft>
                <a:spcPts val="600"/>
              </a:spcAft>
              <a:buFont typeface="Arial" panose="020B0604020202020204" pitchFamily="34" charset="0"/>
              <a:buChar char="•"/>
            </a:pPr>
            <a:r>
              <a:rPr lang="en-US" sz="2400" dirty="0"/>
              <a:t>I reflect on my own behaviour and actions when I am online.</a:t>
            </a:r>
          </a:p>
          <a:p>
            <a:pPr marL="342900" lvl="0" indent="-228600">
              <a:lnSpc>
                <a:spcPct val="90000"/>
              </a:lnSpc>
              <a:spcAft>
                <a:spcPts val="600"/>
              </a:spcAft>
              <a:buFont typeface="Arial" panose="020B0604020202020204" pitchFamily="34" charset="0"/>
              <a:buChar char="•"/>
            </a:pPr>
            <a:r>
              <a:rPr lang="en-US" sz="2400" dirty="0"/>
              <a:t>I can reflect on the benefits and risks involved in being online.</a:t>
            </a:r>
          </a:p>
          <a:p>
            <a:pPr marL="342900" lvl="0" indent="-228600">
              <a:lnSpc>
                <a:spcPct val="90000"/>
              </a:lnSpc>
              <a:spcAft>
                <a:spcPts val="600"/>
              </a:spcAft>
              <a:buFont typeface="Arial" panose="020B0604020202020204" pitchFamily="34" charset="0"/>
              <a:buChar char="•"/>
            </a:pPr>
            <a:r>
              <a:rPr lang="en-US" sz="2400" dirty="0"/>
              <a:t>I have strategies to deal with situations that cause me concern.</a:t>
            </a:r>
          </a:p>
          <a:p>
            <a:pPr marL="342900" lvl="0" indent="-228600">
              <a:lnSpc>
                <a:spcPct val="90000"/>
              </a:lnSpc>
              <a:spcAft>
                <a:spcPts val="600"/>
              </a:spcAft>
              <a:buFont typeface="Arial" panose="020B0604020202020204" pitchFamily="34" charset="0"/>
              <a:buChar char="•"/>
            </a:pPr>
            <a:r>
              <a:rPr lang="en-US" sz="2400" dirty="0"/>
              <a:t>I can identify people or places to go to when I have questions or a worry.</a:t>
            </a:r>
          </a:p>
        </p:txBody>
      </p:sp>
      <p:sp>
        <p:nvSpPr>
          <p:cNvPr id="4" name="Footer Placeholder 3"/>
          <p:cNvSpPr>
            <a:spLocks noGrp="1"/>
          </p:cNvSpPr>
          <p:nvPr>
            <p:ph type="ftr" sz="quarter" idx="11"/>
          </p:nvPr>
        </p:nvSpPr>
        <p:spPr>
          <a:xfrm>
            <a:off x="4038600" y="6356350"/>
            <a:ext cx="5251174"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rshp.scot</a:t>
            </a:r>
          </a:p>
        </p:txBody>
      </p:sp>
    </p:spTree>
    <p:extLst>
      <p:ext uri="{BB962C8B-B14F-4D97-AF65-F5344CB8AC3E}">
        <p14:creationId xmlns:p14="http://schemas.microsoft.com/office/powerpoint/2010/main" val="979449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7676" y="841552"/>
            <a:ext cx="10600174" cy="597517"/>
          </a:xfrm>
        </p:spPr>
        <p:txBody>
          <a:bodyPr>
            <a:normAutofit/>
          </a:bodyPr>
          <a:lstStyle/>
          <a:p>
            <a:pPr marL="0" indent="0">
              <a:buNone/>
            </a:pPr>
            <a:r>
              <a:rPr lang="en-GB" sz="2400" b="1" dirty="0"/>
              <a:t>If you have shared a photo or image of yourself, here are 5 things you can do</a:t>
            </a:r>
            <a:r>
              <a:rPr lang="en-GB" sz="2400" dirty="0"/>
              <a:t>:</a:t>
            </a:r>
            <a:endParaRPr lang="en-US" sz="2400" dirty="0"/>
          </a:p>
        </p:txBody>
      </p:sp>
      <p:sp>
        <p:nvSpPr>
          <p:cNvPr id="5" name="Subtitle 2"/>
          <p:cNvSpPr txBox="1">
            <a:spLocks/>
          </p:cNvSpPr>
          <p:nvPr/>
        </p:nvSpPr>
        <p:spPr>
          <a:xfrm>
            <a:off x="637675" y="3926541"/>
            <a:ext cx="3174025" cy="197247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lvl="0" indent="0">
              <a:buNone/>
            </a:pPr>
            <a:r>
              <a:rPr lang="en-GB" sz="2400" dirty="0"/>
              <a:t>Tell a trusted adult. This will be tough, but it’s best they hear from you and then they can help you make things better.</a:t>
            </a:r>
            <a:endParaRPr lang="en-US" sz="2400" dirty="0"/>
          </a:p>
        </p:txBody>
      </p:sp>
      <p:sp>
        <p:nvSpPr>
          <p:cNvPr id="7" name="Subtitle 2">
            <a:extLst>
              <a:ext uri="{FF2B5EF4-FFF2-40B4-BE49-F238E27FC236}">
                <a16:creationId xmlns:a16="http://schemas.microsoft.com/office/drawing/2014/main" id="{F038F0B1-04CE-4660-8154-1A2BC3A71F92}"/>
              </a:ext>
            </a:extLst>
          </p:cNvPr>
          <p:cNvSpPr txBox="1">
            <a:spLocks/>
          </p:cNvSpPr>
          <p:nvPr/>
        </p:nvSpPr>
        <p:spPr>
          <a:xfrm>
            <a:off x="4238513" y="3926541"/>
            <a:ext cx="3391769" cy="165658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lvl="0" indent="0">
              <a:buNone/>
            </a:pPr>
            <a:r>
              <a:rPr lang="en-GB" sz="2400" dirty="0"/>
              <a:t>Report it at school – they will help find who is sharing and stop them.</a:t>
            </a:r>
            <a:endParaRPr lang="en-US" sz="2400" dirty="0"/>
          </a:p>
        </p:txBody>
      </p:sp>
      <p:sp>
        <p:nvSpPr>
          <p:cNvPr id="8" name="Subtitle 2">
            <a:extLst>
              <a:ext uri="{FF2B5EF4-FFF2-40B4-BE49-F238E27FC236}">
                <a16:creationId xmlns:a16="http://schemas.microsoft.com/office/drawing/2014/main" id="{41A6DEDC-2E2B-4CED-A61A-42B3715FB1F5}"/>
              </a:ext>
            </a:extLst>
          </p:cNvPr>
          <p:cNvSpPr txBox="1">
            <a:spLocks/>
          </p:cNvSpPr>
          <p:nvPr/>
        </p:nvSpPr>
        <p:spPr>
          <a:xfrm>
            <a:off x="8160312" y="3926541"/>
            <a:ext cx="3264336" cy="191476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lvl="0" indent="0">
              <a:buNone/>
            </a:pPr>
            <a:r>
              <a:rPr lang="en-GB" sz="2400" dirty="0"/>
              <a:t>Tell the whole story. What is happening to you is wrong and whoever is sharing needs to be stopped.</a:t>
            </a:r>
            <a:endParaRPr lang="en-US" sz="2400" dirty="0"/>
          </a:p>
        </p:txBody>
      </p:sp>
      <p:pic>
        <p:nvPicPr>
          <p:cNvPr id="4" name="Picture 3">
            <a:extLst>
              <a:ext uri="{FF2B5EF4-FFF2-40B4-BE49-F238E27FC236}">
                <a16:creationId xmlns:a16="http://schemas.microsoft.com/office/drawing/2014/main" id="{1AEF1F15-DFA4-4465-B87B-9BB9D9F868F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202079" y="1162072"/>
            <a:ext cx="1441179" cy="2776992"/>
          </a:xfrm>
          <a:prstGeom prst="rect">
            <a:avLst/>
          </a:prstGeom>
        </p:spPr>
      </p:pic>
      <p:pic>
        <p:nvPicPr>
          <p:cNvPr id="10" name="Picture 9">
            <a:extLst>
              <a:ext uri="{FF2B5EF4-FFF2-40B4-BE49-F238E27FC236}">
                <a16:creationId xmlns:a16="http://schemas.microsoft.com/office/drawing/2014/main" id="{5B2BB75C-BB0C-4CB2-A7BD-1E070D39995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896317" y="1274872"/>
            <a:ext cx="1523126" cy="2647264"/>
          </a:xfrm>
          <a:prstGeom prst="rect">
            <a:avLst/>
          </a:prstGeom>
        </p:spPr>
      </p:pic>
      <p:pic>
        <p:nvPicPr>
          <p:cNvPr id="12" name="Picture 11" descr="A picture containing clipart&#10;&#10;Description automatically generated">
            <a:extLst>
              <a:ext uri="{FF2B5EF4-FFF2-40B4-BE49-F238E27FC236}">
                <a16:creationId xmlns:a16="http://schemas.microsoft.com/office/drawing/2014/main" id="{BD96530D-7505-494E-BA22-339096CB3FB5}"/>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672503" y="1334039"/>
            <a:ext cx="1523126" cy="2605025"/>
          </a:xfrm>
          <a:prstGeom prst="rect">
            <a:avLst/>
          </a:prstGeom>
        </p:spPr>
      </p:pic>
    </p:spTree>
    <p:extLst>
      <p:ext uri="{BB962C8B-B14F-4D97-AF65-F5344CB8AC3E}">
        <p14:creationId xmlns:p14="http://schemas.microsoft.com/office/powerpoint/2010/main" val="140123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1559305" y="3668358"/>
            <a:ext cx="3893270" cy="252289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lvl="0" indent="0">
              <a:buNone/>
            </a:pPr>
            <a:r>
              <a:rPr lang="en-GB" sz="2400" dirty="0"/>
              <a:t>Wherever your image is being shared on social media, report it and ask the administrator to remove all traces of it. If you don’t know how to do this, get help from family or school.</a:t>
            </a:r>
            <a:endParaRPr lang="en-US" sz="2400" dirty="0"/>
          </a:p>
        </p:txBody>
      </p:sp>
      <p:sp>
        <p:nvSpPr>
          <p:cNvPr id="7" name="Subtitle 2">
            <a:extLst>
              <a:ext uri="{FF2B5EF4-FFF2-40B4-BE49-F238E27FC236}">
                <a16:creationId xmlns:a16="http://schemas.microsoft.com/office/drawing/2014/main" id="{725B3D8E-31CF-4EFA-B035-18BBEA235C69}"/>
              </a:ext>
            </a:extLst>
          </p:cNvPr>
          <p:cNvSpPr txBox="1">
            <a:spLocks/>
          </p:cNvSpPr>
          <p:nvPr/>
        </p:nvSpPr>
        <p:spPr>
          <a:xfrm>
            <a:off x="6090882" y="3668357"/>
            <a:ext cx="3893270" cy="2298809"/>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GB" sz="2400" dirty="0"/>
              <a:t>However you feel now, it will get better.</a:t>
            </a:r>
          </a:p>
          <a:p>
            <a:pPr marL="0" indent="0">
              <a:buNone/>
            </a:pPr>
            <a:endParaRPr lang="en-GB" sz="2400" dirty="0"/>
          </a:p>
          <a:p>
            <a:pPr marL="0" indent="0">
              <a:buNone/>
            </a:pPr>
            <a:r>
              <a:rPr lang="en-GB" b="1" dirty="0"/>
              <a:t>So you got naked online </a:t>
            </a:r>
            <a:r>
              <a:rPr lang="en-GB" u="sng" dirty="0">
                <a:hlinkClick r:id="rId2"/>
              </a:rPr>
              <a:t>https://www.healthyrespect.co.uk/StayingSafeOnline/Documents/So%20you%20got%20naked%20online%20Leaflet.pdf</a:t>
            </a:r>
            <a:r>
              <a:rPr lang="en-GB" dirty="0"/>
              <a:t> </a:t>
            </a:r>
          </a:p>
          <a:p>
            <a:pPr marL="0" indent="0">
              <a:buNone/>
            </a:pPr>
            <a:endParaRPr lang="en-US" sz="2400" dirty="0"/>
          </a:p>
        </p:txBody>
      </p:sp>
      <p:pic>
        <p:nvPicPr>
          <p:cNvPr id="9" name="Picture 8">
            <a:extLst>
              <a:ext uri="{FF2B5EF4-FFF2-40B4-BE49-F238E27FC236}">
                <a16:creationId xmlns:a16="http://schemas.microsoft.com/office/drawing/2014/main" id="{FCBFA6F9-93F8-4D7F-9634-6554889D44AC}"/>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622550" y="478716"/>
            <a:ext cx="1593824" cy="3189642"/>
          </a:xfrm>
          <a:prstGeom prst="rect">
            <a:avLst/>
          </a:prstGeom>
        </p:spPr>
      </p:pic>
      <p:pic>
        <p:nvPicPr>
          <p:cNvPr id="11" name="Picture 10">
            <a:extLst>
              <a:ext uri="{FF2B5EF4-FFF2-40B4-BE49-F238E27FC236}">
                <a16:creationId xmlns:a16="http://schemas.microsoft.com/office/drawing/2014/main" id="{9E666E0E-16EE-4003-BC17-F802EF17071E}"/>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739427" y="478716"/>
            <a:ext cx="1784206" cy="3189642"/>
          </a:xfrm>
          <a:prstGeom prst="rect">
            <a:avLst/>
          </a:prstGeom>
        </p:spPr>
      </p:pic>
    </p:spTree>
    <p:extLst>
      <p:ext uri="{BB962C8B-B14F-4D97-AF65-F5344CB8AC3E}">
        <p14:creationId xmlns:p14="http://schemas.microsoft.com/office/powerpoint/2010/main" val="609088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CD81A2A-6ED4-4EF4-A14C-912D31E148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1661932C-CA15-4E17-B115-FAE7CBEE47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98657" y="1"/>
            <a:ext cx="1155142" cy="625027"/>
          </a:xfrm>
          <a:custGeom>
            <a:avLst/>
            <a:gdLst>
              <a:gd name="connsiteX0" fmla="*/ 4784 w 1155142"/>
              <a:gd name="connsiteY0" fmla="*/ 0 h 625027"/>
              <a:gd name="connsiteX1" fmla="*/ 1150358 w 1155142"/>
              <a:gd name="connsiteY1" fmla="*/ 0 h 625027"/>
              <a:gd name="connsiteX2" fmla="*/ 1155142 w 1155142"/>
              <a:gd name="connsiteY2" fmla="*/ 47456 h 625027"/>
              <a:gd name="connsiteX3" fmla="*/ 577571 w 1155142"/>
              <a:gd name="connsiteY3" fmla="*/ 625027 h 625027"/>
              <a:gd name="connsiteX4" fmla="*/ 0 w 1155142"/>
              <a:gd name="connsiteY4" fmla="*/ 47456 h 625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625027">
                <a:moveTo>
                  <a:pt x="4784" y="0"/>
                </a:moveTo>
                <a:lnTo>
                  <a:pt x="1150358" y="0"/>
                </a:lnTo>
                <a:lnTo>
                  <a:pt x="1155142" y="47456"/>
                </a:lnTo>
                <a:cubicBezTo>
                  <a:pt x="1155142" y="366440"/>
                  <a:pt x="896555" y="625027"/>
                  <a:pt x="577571" y="625027"/>
                </a:cubicBezTo>
                <a:cubicBezTo>
                  <a:pt x="258587" y="625027"/>
                  <a:pt x="0" y="366440"/>
                  <a:pt x="0" y="47456"/>
                </a:cubicBezTo>
                <a:close/>
              </a:path>
            </a:pathLst>
          </a:cu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1384D1B6-A70F-4C15-8347-B2EC5DCFE617}"/>
              </a:ext>
            </a:extLst>
          </p:cNvPr>
          <p:cNvSpPr>
            <a:spLocks noGrp="1"/>
          </p:cNvSpPr>
          <p:nvPr>
            <p:ph idx="1"/>
          </p:nvPr>
        </p:nvSpPr>
        <p:spPr>
          <a:xfrm>
            <a:off x="838200" y="1825625"/>
            <a:ext cx="5393361" cy="4351338"/>
          </a:xfrm>
        </p:spPr>
        <p:txBody>
          <a:bodyPr>
            <a:normAutofit/>
          </a:bodyPr>
          <a:lstStyle/>
          <a:p>
            <a:pPr marL="0" indent="0">
              <a:buNone/>
            </a:pPr>
            <a:r>
              <a:rPr lang="en-GB" b="1"/>
              <a:t>Forever</a:t>
            </a:r>
            <a:r>
              <a:rPr lang="en-GB"/>
              <a:t>  </a:t>
            </a:r>
            <a:r>
              <a:rPr lang="en-GB" u="sng">
                <a:hlinkClick r:id="rId2"/>
              </a:rPr>
              <a:t>https://vimeo.com/154299804</a:t>
            </a:r>
            <a:r>
              <a:rPr lang="en-GB"/>
              <a:t> </a:t>
            </a:r>
          </a:p>
        </p:txBody>
      </p:sp>
      <p:sp>
        <p:nvSpPr>
          <p:cNvPr id="23" name="Oval 22">
            <a:extLst>
              <a:ext uri="{FF2B5EF4-FFF2-40B4-BE49-F238E27FC236}">
                <a16:creationId xmlns:a16="http://schemas.microsoft.com/office/drawing/2014/main" id="{8590ADD5-9383-4D3D-9047-3DA2593CC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8185" y="3423959"/>
            <a:ext cx="540822" cy="540822"/>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23F8C2CC-AA0F-4ADF-8A9E-3881D31F3ABF}"/>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887184" y="1287380"/>
            <a:ext cx="3781051" cy="3639261"/>
          </a:xfrm>
          <a:custGeom>
            <a:avLst/>
            <a:gdLst/>
            <a:ahLst/>
            <a:cxnLst/>
            <a:rect l="l" t="t" r="r" b="b"/>
            <a:pathLst>
              <a:path w="4114800" h="5712488">
                <a:moveTo>
                  <a:pt x="133155" y="0"/>
                </a:moveTo>
                <a:lnTo>
                  <a:pt x="3981645" y="0"/>
                </a:lnTo>
                <a:cubicBezTo>
                  <a:pt x="4055184" y="0"/>
                  <a:pt x="4114800" y="59616"/>
                  <a:pt x="4114800" y="133155"/>
                </a:cubicBezTo>
                <a:lnTo>
                  <a:pt x="4114800" y="5579333"/>
                </a:lnTo>
                <a:cubicBezTo>
                  <a:pt x="4114800" y="5652872"/>
                  <a:pt x="4055184" y="5712488"/>
                  <a:pt x="3981645" y="5712488"/>
                </a:cubicBezTo>
                <a:lnTo>
                  <a:pt x="133155" y="5712488"/>
                </a:lnTo>
                <a:cubicBezTo>
                  <a:pt x="59616" y="5712488"/>
                  <a:pt x="0" y="5652872"/>
                  <a:pt x="0" y="5579333"/>
                </a:cubicBezTo>
                <a:lnTo>
                  <a:pt x="0" y="133155"/>
                </a:lnTo>
                <a:cubicBezTo>
                  <a:pt x="0" y="59616"/>
                  <a:pt x="59616" y="0"/>
                  <a:pt x="133155" y="0"/>
                </a:cubicBezTo>
                <a:close/>
              </a:path>
            </a:pathLst>
          </a:custGeom>
        </p:spPr>
      </p:pic>
      <p:sp>
        <p:nvSpPr>
          <p:cNvPr id="25" name="Freeform: Shape 24">
            <a:extLst>
              <a:ext uri="{FF2B5EF4-FFF2-40B4-BE49-F238E27FC236}">
                <a16:creationId xmlns:a16="http://schemas.microsoft.com/office/drawing/2014/main" id="{DABE3E45-88CF-45D8-8D40-C773324D9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49602" y="1"/>
            <a:ext cx="2066948" cy="1621879"/>
          </a:xfrm>
          <a:custGeom>
            <a:avLst/>
            <a:gdLst>
              <a:gd name="connsiteX0" fmla="*/ 0 w 2066948"/>
              <a:gd name="connsiteY0" fmla="*/ 0 h 1621879"/>
              <a:gd name="connsiteX1" fmla="*/ 123825 w 2066948"/>
              <a:gd name="connsiteY1" fmla="*/ 0 h 1621879"/>
              <a:gd name="connsiteX2" fmla="*/ 123825 w 2066948"/>
              <a:gd name="connsiteY2" fmla="*/ 1452620 h 1621879"/>
              <a:gd name="connsiteX3" fmla="*/ 1881378 w 2066948"/>
              <a:gd name="connsiteY3" fmla="*/ 436017 h 1621879"/>
              <a:gd name="connsiteX4" fmla="*/ 1127572 w 2066948"/>
              <a:gd name="connsiteY4" fmla="*/ 0 h 1621879"/>
              <a:gd name="connsiteX5" fmla="*/ 1374887 w 2066948"/>
              <a:gd name="connsiteY5" fmla="*/ 0 h 1621879"/>
              <a:gd name="connsiteX6" fmla="*/ 2035969 w 2066948"/>
              <a:gd name="connsiteY6" fmla="*/ 382391 h 1621879"/>
              <a:gd name="connsiteX7" fmla="*/ 2058648 w 2066948"/>
              <a:gd name="connsiteY7" fmla="*/ 466963 h 1621879"/>
              <a:gd name="connsiteX8" fmla="*/ 2035969 w 2066948"/>
              <a:gd name="connsiteY8" fmla="*/ 489642 h 1621879"/>
              <a:gd name="connsiteX9" fmla="*/ 92869 w 2066948"/>
              <a:gd name="connsiteY9" fmla="*/ 1613592 h 1621879"/>
              <a:gd name="connsiteX10" fmla="*/ 61913 w 2066948"/>
              <a:gd name="connsiteY10" fmla="*/ 1621879 h 1621879"/>
              <a:gd name="connsiteX11" fmla="*/ 0 w 2066948"/>
              <a:gd name="connsiteY11" fmla="*/ 1559967 h 162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6948" h="1621879">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w="9525" cap="flat">
            <a:noFill/>
            <a:prstDash val="solid"/>
            <a:miter/>
          </a:ln>
        </p:spPr>
        <p:txBody>
          <a:bodyPr rtlCol="0" anchor="ctr"/>
          <a:lstStyle/>
          <a:p>
            <a:endParaRPr lang="en-US"/>
          </a:p>
        </p:txBody>
      </p:sp>
      <p:cxnSp>
        <p:nvCxnSpPr>
          <p:cNvPr id="27" name="Straight Connector 26">
            <a:extLst>
              <a:ext uri="{FF2B5EF4-FFF2-40B4-BE49-F238E27FC236}">
                <a16:creationId xmlns:a16="http://schemas.microsoft.com/office/drawing/2014/main" id="{49CD1692-827B-4C8D-B4A1-134FD04CF4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38745" y="102790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4" name="Footer Placeholder 3">
            <a:extLst>
              <a:ext uri="{FF2B5EF4-FFF2-40B4-BE49-F238E27FC236}">
                <a16:creationId xmlns:a16="http://schemas.microsoft.com/office/drawing/2014/main" id="{648A81E2-5036-4600-8B19-CADB25425528}"/>
              </a:ext>
            </a:extLst>
          </p:cNvPr>
          <p:cNvSpPr>
            <a:spLocks noGrp="1"/>
          </p:cNvSpPr>
          <p:nvPr>
            <p:ph type="ftr" sz="quarter" idx="11"/>
          </p:nvPr>
        </p:nvSpPr>
        <p:spPr>
          <a:xfrm>
            <a:off x="2858610" y="6356350"/>
            <a:ext cx="3372951" cy="365125"/>
          </a:xfrm>
        </p:spPr>
        <p:txBody>
          <a:bodyPr>
            <a:normAutofit/>
          </a:bodyPr>
          <a:lstStyle/>
          <a:p>
            <a:pPr algn="r">
              <a:spcAft>
                <a:spcPts val="600"/>
              </a:spcAft>
            </a:pPr>
            <a:r>
              <a:rPr lang="en-US"/>
              <a:t>rshp.scot</a:t>
            </a:r>
          </a:p>
        </p:txBody>
      </p:sp>
      <p:sp>
        <p:nvSpPr>
          <p:cNvPr id="29" name="Freeform: Shape 28">
            <a:extLst>
              <a:ext uri="{FF2B5EF4-FFF2-40B4-BE49-F238E27FC236}">
                <a16:creationId xmlns:a16="http://schemas.microsoft.com/office/drawing/2014/main" id="{B91ECDA9-56DC-4270-8F33-01C5637B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463438">
            <a:off x="7456580" y="5166682"/>
            <a:ext cx="1835725" cy="2024785"/>
          </a:xfrm>
          <a:custGeom>
            <a:avLst/>
            <a:gdLst>
              <a:gd name="connsiteX0" fmla="*/ 1801138 w 1835725"/>
              <a:gd name="connsiteY0" fmla="*/ 1622662 h 2024785"/>
              <a:gd name="connsiteX1" fmla="*/ 1835717 w 1835725"/>
              <a:gd name="connsiteY1" fmla="*/ 1680254 h 2024785"/>
              <a:gd name="connsiteX2" fmla="*/ 1812568 w 1835725"/>
              <a:gd name="connsiteY2" fmla="*/ 1877193 h 2024785"/>
              <a:gd name="connsiteX3" fmla="*/ 1776210 w 1835725"/>
              <a:gd name="connsiteY3" fmla="*/ 2024785 h 2024785"/>
              <a:gd name="connsiteX4" fmla="*/ 1655772 w 1835725"/>
              <a:gd name="connsiteY4" fmla="*/ 1983449 h 2024785"/>
              <a:gd name="connsiteX5" fmla="*/ 1687591 w 1835725"/>
              <a:gd name="connsiteY5" fmla="*/ 1854495 h 2024785"/>
              <a:gd name="connsiteX6" fmla="*/ 1708939 w 1835725"/>
              <a:gd name="connsiteY6" fmla="*/ 1673301 h 2024785"/>
              <a:gd name="connsiteX7" fmla="*/ 1778129 w 1835725"/>
              <a:gd name="connsiteY7" fmla="*/ 1615979 h 2024785"/>
              <a:gd name="connsiteX8" fmla="*/ 1801138 w 1835725"/>
              <a:gd name="connsiteY8" fmla="*/ 1622662 h 2024785"/>
              <a:gd name="connsiteX9" fmla="*/ 1585229 w 1835725"/>
              <a:gd name="connsiteY9" fmla="*/ 764759 h 2024785"/>
              <a:gd name="connsiteX10" fmla="*/ 1623024 w 1835725"/>
              <a:gd name="connsiteY10" fmla="*/ 792810 h 2024785"/>
              <a:gd name="connsiteX11" fmla="*/ 1777614 w 1835725"/>
              <a:gd name="connsiteY11" fmla="*/ 1157141 h 2024785"/>
              <a:gd name="connsiteX12" fmla="*/ 1733799 w 1835725"/>
              <a:gd name="connsiteY12" fmla="*/ 1235532 h 2024785"/>
              <a:gd name="connsiteX13" fmla="*/ 1716464 w 1835725"/>
              <a:gd name="connsiteY13" fmla="*/ 1237722 h 2024785"/>
              <a:gd name="connsiteX14" fmla="*/ 1716464 w 1835725"/>
              <a:gd name="connsiteY14" fmla="*/ 1237913 h 2024785"/>
              <a:gd name="connsiteX15" fmla="*/ 1655409 w 1835725"/>
              <a:gd name="connsiteY15" fmla="*/ 1191717 h 2024785"/>
              <a:gd name="connsiteX16" fmla="*/ 1513200 w 1835725"/>
              <a:gd name="connsiteY16" fmla="*/ 856627 h 2024785"/>
              <a:gd name="connsiteX17" fmla="*/ 1538499 w 1835725"/>
              <a:gd name="connsiteY17" fmla="*/ 770415 h 2024785"/>
              <a:gd name="connsiteX18" fmla="*/ 1585229 w 1835725"/>
              <a:gd name="connsiteY18" fmla="*/ 764759 h 2024785"/>
              <a:gd name="connsiteX19" fmla="*/ 477919 w 1835725"/>
              <a:gd name="connsiteY19" fmla="*/ 21437 h 2024785"/>
              <a:gd name="connsiteX20" fmla="*/ 509236 w 1835725"/>
              <a:gd name="connsiteY20" fmla="*/ 84182 h 2024785"/>
              <a:gd name="connsiteX21" fmla="*/ 445829 w 1835725"/>
              <a:gd name="connsiteY21" fmla="*/ 139871 h 2024785"/>
              <a:gd name="connsiteX22" fmla="*/ 437447 w 1835725"/>
              <a:gd name="connsiteY22" fmla="*/ 139395 h 2024785"/>
              <a:gd name="connsiteX23" fmla="*/ 73211 w 1835725"/>
              <a:gd name="connsiteY23" fmla="*/ 137204 h 2024785"/>
              <a:gd name="connsiteX24" fmla="*/ 749 w 1835725"/>
              <a:gd name="connsiteY24" fmla="*/ 84082 h 2024785"/>
              <a:gd name="connsiteX25" fmla="*/ 53871 w 1835725"/>
              <a:gd name="connsiteY25" fmla="*/ 11621 h 2024785"/>
              <a:gd name="connsiteX26" fmla="*/ 58352 w 1835725"/>
              <a:gd name="connsiteY26" fmla="*/ 11093 h 2024785"/>
              <a:gd name="connsiteX27" fmla="*/ 454020 w 1835725"/>
              <a:gd name="connsiteY27" fmla="*/ 13474 h 2024785"/>
              <a:gd name="connsiteX28" fmla="*/ 477919 w 1835725"/>
              <a:gd name="connsiteY28" fmla="*/ 21437 h 2024785"/>
              <a:gd name="connsiteX29" fmla="*/ 957797 w 1835725"/>
              <a:gd name="connsiteY29" fmla="*/ 167970 h 2024785"/>
              <a:gd name="connsiteX30" fmla="*/ 1286982 w 1835725"/>
              <a:gd name="connsiteY30" fmla="*/ 387616 h 2024785"/>
              <a:gd name="connsiteX31" fmla="*/ 1293725 w 1835725"/>
              <a:gd name="connsiteY31" fmla="*/ 477075 h 2024785"/>
              <a:gd name="connsiteX32" fmla="*/ 1245453 w 1835725"/>
              <a:gd name="connsiteY32" fmla="*/ 499154 h 2024785"/>
              <a:gd name="connsiteX33" fmla="*/ 1245167 w 1835725"/>
              <a:gd name="connsiteY33" fmla="*/ 499154 h 2024785"/>
              <a:gd name="connsiteX34" fmla="*/ 1203638 w 1835725"/>
              <a:gd name="connsiteY34" fmla="*/ 484104 h 2024785"/>
              <a:gd name="connsiteX35" fmla="*/ 900647 w 1835725"/>
              <a:gd name="connsiteY35" fmla="*/ 281508 h 2024785"/>
              <a:gd name="connsiteX36" fmla="*/ 872454 w 1835725"/>
              <a:gd name="connsiteY36" fmla="*/ 196164 h 2024785"/>
              <a:gd name="connsiteX37" fmla="*/ 957797 w 1835725"/>
              <a:gd name="connsiteY37" fmla="*/ 167970 h 202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35725" h="202478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75F47824-961D-465D-84F9-EAE11BC617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9527" y="6033795"/>
            <a:ext cx="1991064" cy="824205"/>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Freeform: Shape 32">
            <a:extLst>
              <a:ext uri="{FF2B5EF4-FFF2-40B4-BE49-F238E27FC236}">
                <a16:creationId xmlns:a16="http://schemas.microsoft.com/office/drawing/2014/main" id="{FEC9DA3E-C1D7-472D-B7C0-F71AE41FB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51696" y="5519196"/>
            <a:ext cx="1340305" cy="1338805"/>
          </a:xfrm>
          <a:custGeom>
            <a:avLst/>
            <a:gdLst>
              <a:gd name="connsiteX0" fmla="*/ 61913 w 1340305"/>
              <a:gd name="connsiteY0" fmla="*/ 0 h 1338805"/>
              <a:gd name="connsiteX1" fmla="*/ 1340305 w 1340305"/>
              <a:gd name="connsiteY1" fmla="*/ 0 h 1338805"/>
              <a:gd name="connsiteX2" fmla="*/ 1340305 w 1340305"/>
              <a:gd name="connsiteY2" fmla="*/ 123825 h 1338805"/>
              <a:gd name="connsiteX3" fmla="*/ 123825 w 1340305"/>
              <a:gd name="connsiteY3" fmla="*/ 123825 h 1338805"/>
              <a:gd name="connsiteX4" fmla="*/ 123825 w 1340305"/>
              <a:gd name="connsiteY4" fmla="*/ 1338805 h 1338805"/>
              <a:gd name="connsiteX5" fmla="*/ 0 w 1340305"/>
              <a:gd name="connsiteY5" fmla="*/ 1338805 h 1338805"/>
              <a:gd name="connsiteX6" fmla="*/ 0 w 1340305"/>
              <a:gd name="connsiteY6" fmla="*/ 61913 h 1338805"/>
              <a:gd name="connsiteX7" fmla="*/ 61913 w 1340305"/>
              <a:gd name="connsiteY7" fmla="*/ 0 h 133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0305" h="13388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742654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A84B152-3496-4C52-AF08-97AFFC09D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Freeform: Shape 12">
            <a:extLst>
              <a:ext uri="{FF2B5EF4-FFF2-40B4-BE49-F238E27FC236}">
                <a16:creationId xmlns:a16="http://schemas.microsoft.com/office/drawing/2014/main" id="{6B2ADB95-0FA3-4BD7-A8AC-89D014A8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98657" y="1"/>
            <a:ext cx="1155142" cy="625027"/>
          </a:xfrm>
          <a:custGeom>
            <a:avLst/>
            <a:gdLst>
              <a:gd name="connsiteX0" fmla="*/ 4784 w 1155142"/>
              <a:gd name="connsiteY0" fmla="*/ 0 h 625027"/>
              <a:gd name="connsiteX1" fmla="*/ 1150358 w 1155142"/>
              <a:gd name="connsiteY1" fmla="*/ 0 h 625027"/>
              <a:gd name="connsiteX2" fmla="*/ 1155142 w 1155142"/>
              <a:gd name="connsiteY2" fmla="*/ 47456 h 625027"/>
              <a:gd name="connsiteX3" fmla="*/ 577571 w 1155142"/>
              <a:gd name="connsiteY3" fmla="*/ 625027 h 625027"/>
              <a:gd name="connsiteX4" fmla="*/ 0 w 1155142"/>
              <a:gd name="connsiteY4" fmla="*/ 47456 h 625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625027">
                <a:moveTo>
                  <a:pt x="4784" y="0"/>
                </a:moveTo>
                <a:lnTo>
                  <a:pt x="1150358" y="0"/>
                </a:lnTo>
                <a:lnTo>
                  <a:pt x="1155142" y="47456"/>
                </a:lnTo>
                <a:cubicBezTo>
                  <a:pt x="1155142" y="366440"/>
                  <a:pt x="896555" y="625027"/>
                  <a:pt x="577571" y="625027"/>
                </a:cubicBezTo>
                <a:cubicBezTo>
                  <a:pt x="258587" y="625027"/>
                  <a:pt x="0" y="366440"/>
                  <a:pt x="0" y="47456"/>
                </a:cubicBezTo>
                <a:close/>
              </a:path>
            </a:pathLst>
          </a:cu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Content Placeholder 2">
            <a:extLst>
              <a:ext uri="{FF2B5EF4-FFF2-40B4-BE49-F238E27FC236}">
                <a16:creationId xmlns:a16="http://schemas.microsoft.com/office/drawing/2014/main" id="{BE55C85D-4DF6-EA4F-88B2-C2DB8B8ABDE0}"/>
              </a:ext>
            </a:extLst>
          </p:cNvPr>
          <p:cNvSpPr txBox="1">
            <a:spLocks/>
          </p:cNvSpPr>
          <p:nvPr/>
        </p:nvSpPr>
        <p:spPr>
          <a:xfrm>
            <a:off x="697516" y="852504"/>
            <a:ext cx="5852502"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b="1" dirty="0"/>
              <a:t>ChildLine</a:t>
            </a:r>
            <a:endParaRPr lang="en-US" dirty="0"/>
          </a:p>
          <a:p>
            <a:pPr marL="0" lvl="0" indent="0">
              <a:buNone/>
            </a:pPr>
            <a:r>
              <a:rPr lang="en-US" dirty="0">
                <a:hlinkClick r:id="rId2" tooltip="www.childline.org.uk"/>
              </a:rPr>
              <a:t>www.childline.org.uk</a:t>
            </a:r>
            <a:endParaRPr lang="en-US" dirty="0"/>
          </a:p>
          <a:p>
            <a:pPr lvl="0">
              <a:buFont typeface="Arial" panose="020B0604020202020204" pitchFamily="34" charset="0"/>
              <a:buChar char="•"/>
            </a:pPr>
            <a:r>
              <a:rPr lang="en-US" dirty="0"/>
              <a:t>If you're under 19 you can confidentially call, email or chat online about any problem big or small</a:t>
            </a:r>
          </a:p>
          <a:p>
            <a:pPr lvl="0">
              <a:buFont typeface="Arial" panose="020B0604020202020204" pitchFamily="34" charset="0"/>
              <a:buChar char="•"/>
            </a:pPr>
            <a:r>
              <a:rPr lang="en-US" dirty="0"/>
              <a:t>Freephone 24h helpline: 0800 1111</a:t>
            </a:r>
          </a:p>
          <a:p>
            <a:pPr lvl="0">
              <a:buFont typeface="Arial" panose="020B0604020202020204" pitchFamily="34" charset="0"/>
              <a:buChar char="•"/>
            </a:pPr>
            <a:r>
              <a:rPr lang="en-US" dirty="0"/>
              <a:t>Sign up for a ChildLine account on the website to be able to message a counsellor anytime without using your email address</a:t>
            </a:r>
          </a:p>
          <a:p>
            <a:pPr lvl="0">
              <a:buFont typeface="Arial" panose="020B0604020202020204" pitchFamily="34" charset="0"/>
              <a:buChar char="•"/>
            </a:pPr>
            <a:r>
              <a:rPr lang="en-US" dirty="0"/>
              <a:t>Chat 1:1 with an online advisor  </a:t>
            </a:r>
          </a:p>
        </p:txBody>
      </p:sp>
      <p:sp>
        <p:nvSpPr>
          <p:cNvPr id="15" name="Oval 14">
            <a:extLst>
              <a:ext uri="{FF2B5EF4-FFF2-40B4-BE49-F238E27FC236}">
                <a16:creationId xmlns:a16="http://schemas.microsoft.com/office/drawing/2014/main" id="{C924DBCE-E731-4B22-8181-A39C1D8627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8185" y="3423959"/>
            <a:ext cx="630884" cy="630884"/>
          </a:xfrm>
          <a:prstGeom prst="ellipse">
            <a:avLst/>
          </a:prstGeom>
          <a:noFill/>
          <a:ln w="1270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4CBF9756-6AC8-4C65-84DF-56FBFFA1D8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463438">
            <a:off x="7450227" y="5166682"/>
            <a:ext cx="1835725" cy="2024785"/>
          </a:xfrm>
          <a:custGeom>
            <a:avLst/>
            <a:gdLst>
              <a:gd name="connsiteX0" fmla="*/ 1801138 w 1835725"/>
              <a:gd name="connsiteY0" fmla="*/ 1622662 h 2024785"/>
              <a:gd name="connsiteX1" fmla="*/ 1835717 w 1835725"/>
              <a:gd name="connsiteY1" fmla="*/ 1680254 h 2024785"/>
              <a:gd name="connsiteX2" fmla="*/ 1812568 w 1835725"/>
              <a:gd name="connsiteY2" fmla="*/ 1877193 h 2024785"/>
              <a:gd name="connsiteX3" fmla="*/ 1776210 w 1835725"/>
              <a:gd name="connsiteY3" fmla="*/ 2024785 h 2024785"/>
              <a:gd name="connsiteX4" fmla="*/ 1655772 w 1835725"/>
              <a:gd name="connsiteY4" fmla="*/ 1983449 h 2024785"/>
              <a:gd name="connsiteX5" fmla="*/ 1687591 w 1835725"/>
              <a:gd name="connsiteY5" fmla="*/ 1854495 h 2024785"/>
              <a:gd name="connsiteX6" fmla="*/ 1708939 w 1835725"/>
              <a:gd name="connsiteY6" fmla="*/ 1673301 h 2024785"/>
              <a:gd name="connsiteX7" fmla="*/ 1778129 w 1835725"/>
              <a:gd name="connsiteY7" fmla="*/ 1615979 h 2024785"/>
              <a:gd name="connsiteX8" fmla="*/ 1801138 w 1835725"/>
              <a:gd name="connsiteY8" fmla="*/ 1622662 h 2024785"/>
              <a:gd name="connsiteX9" fmla="*/ 1585229 w 1835725"/>
              <a:gd name="connsiteY9" fmla="*/ 764759 h 2024785"/>
              <a:gd name="connsiteX10" fmla="*/ 1623024 w 1835725"/>
              <a:gd name="connsiteY10" fmla="*/ 792810 h 2024785"/>
              <a:gd name="connsiteX11" fmla="*/ 1777614 w 1835725"/>
              <a:gd name="connsiteY11" fmla="*/ 1157141 h 2024785"/>
              <a:gd name="connsiteX12" fmla="*/ 1733799 w 1835725"/>
              <a:gd name="connsiteY12" fmla="*/ 1235532 h 2024785"/>
              <a:gd name="connsiteX13" fmla="*/ 1716464 w 1835725"/>
              <a:gd name="connsiteY13" fmla="*/ 1237722 h 2024785"/>
              <a:gd name="connsiteX14" fmla="*/ 1716464 w 1835725"/>
              <a:gd name="connsiteY14" fmla="*/ 1237913 h 2024785"/>
              <a:gd name="connsiteX15" fmla="*/ 1655409 w 1835725"/>
              <a:gd name="connsiteY15" fmla="*/ 1191717 h 2024785"/>
              <a:gd name="connsiteX16" fmla="*/ 1513200 w 1835725"/>
              <a:gd name="connsiteY16" fmla="*/ 856627 h 2024785"/>
              <a:gd name="connsiteX17" fmla="*/ 1538499 w 1835725"/>
              <a:gd name="connsiteY17" fmla="*/ 770415 h 2024785"/>
              <a:gd name="connsiteX18" fmla="*/ 1585229 w 1835725"/>
              <a:gd name="connsiteY18" fmla="*/ 764759 h 2024785"/>
              <a:gd name="connsiteX19" fmla="*/ 477919 w 1835725"/>
              <a:gd name="connsiteY19" fmla="*/ 21437 h 2024785"/>
              <a:gd name="connsiteX20" fmla="*/ 509236 w 1835725"/>
              <a:gd name="connsiteY20" fmla="*/ 84182 h 2024785"/>
              <a:gd name="connsiteX21" fmla="*/ 445829 w 1835725"/>
              <a:gd name="connsiteY21" fmla="*/ 139871 h 2024785"/>
              <a:gd name="connsiteX22" fmla="*/ 437447 w 1835725"/>
              <a:gd name="connsiteY22" fmla="*/ 139395 h 2024785"/>
              <a:gd name="connsiteX23" fmla="*/ 73211 w 1835725"/>
              <a:gd name="connsiteY23" fmla="*/ 137204 h 2024785"/>
              <a:gd name="connsiteX24" fmla="*/ 749 w 1835725"/>
              <a:gd name="connsiteY24" fmla="*/ 84082 h 2024785"/>
              <a:gd name="connsiteX25" fmla="*/ 53871 w 1835725"/>
              <a:gd name="connsiteY25" fmla="*/ 11621 h 2024785"/>
              <a:gd name="connsiteX26" fmla="*/ 58352 w 1835725"/>
              <a:gd name="connsiteY26" fmla="*/ 11093 h 2024785"/>
              <a:gd name="connsiteX27" fmla="*/ 454020 w 1835725"/>
              <a:gd name="connsiteY27" fmla="*/ 13474 h 2024785"/>
              <a:gd name="connsiteX28" fmla="*/ 477919 w 1835725"/>
              <a:gd name="connsiteY28" fmla="*/ 21437 h 2024785"/>
              <a:gd name="connsiteX29" fmla="*/ 957797 w 1835725"/>
              <a:gd name="connsiteY29" fmla="*/ 167970 h 2024785"/>
              <a:gd name="connsiteX30" fmla="*/ 1286982 w 1835725"/>
              <a:gd name="connsiteY30" fmla="*/ 387616 h 2024785"/>
              <a:gd name="connsiteX31" fmla="*/ 1293725 w 1835725"/>
              <a:gd name="connsiteY31" fmla="*/ 477075 h 2024785"/>
              <a:gd name="connsiteX32" fmla="*/ 1245453 w 1835725"/>
              <a:gd name="connsiteY32" fmla="*/ 499154 h 2024785"/>
              <a:gd name="connsiteX33" fmla="*/ 1245167 w 1835725"/>
              <a:gd name="connsiteY33" fmla="*/ 499154 h 2024785"/>
              <a:gd name="connsiteX34" fmla="*/ 1203638 w 1835725"/>
              <a:gd name="connsiteY34" fmla="*/ 484104 h 2024785"/>
              <a:gd name="connsiteX35" fmla="*/ 900647 w 1835725"/>
              <a:gd name="connsiteY35" fmla="*/ 281508 h 2024785"/>
              <a:gd name="connsiteX36" fmla="*/ 872454 w 1835725"/>
              <a:gd name="connsiteY36" fmla="*/ 196164 h 2024785"/>
              <a:gd name="connsiteX37" fmla="*/ 957797 w 1835725"/>
              <a:gd name="connsiteY37" fmla="*/ 167970 h 202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35725" h="202478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rtlCol="0" anchor="ctr"/>
          <a:lstStyle/>
          <a:p>
            <a:endParaRPr lang="en-US"/>
          </a:p>
        </p:txBody>
      </p:sp>
      <p:pic>
        <p:nvPicPr>
          <p:cNvPr id="5" name="Picture 4" descr="A close up of a logo&#10;&#10;Description automatically generated">
            <a:extLst>
              <a:ext uri="{FF2B5EF4-FFF2-40B4-BE49-F238E27FC236}">
                <a16:creationId xmlns:a16="http://schemas.microsoft.com/office/drawing/2014/main" id="{C02E50AA-E9E1-41C5-A3D1-827367D2DF4C}"/>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r="1" b="2144"/>
          <a:stretch/>
        </p:blipFill>
        <p:spPr>
          <a:xfrm>
            <a:off x="7751975" y="1075239"/>
            <a:ext cx="4128603" cy="4128603"/>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
        <p:nvSpPr>
          <p:cNvPr id="19" name="Freeform: Shape 18">
            <a:extLst>
              <a:ext uri="{FF2B5EF4-FFF2-40B4-BE49-F238E27FC236}">
                <a16:creationId xmlns:a16="http://schemas.microsoft.com/office/drawing/2014/main" id="{2D385988-EAAF-4C27-AF8A-2BFBECAF3D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49602" y="1"/>
            <a:ext cx="2066948" cy="1621879"/>
          </a:xfrm>
          <a:custGeom>
            <a:avLst/>
            <a:gdLst>
              <a:gd name="connsiteX0" fmla="*/ 0 w 2066948"/>
              <a:gd name="connsiteY0" fmla="*/ 0 h 1621879"/>
              <a:gd name="connsiteX1" fmla="*/ 123825 w 2066948"/>
              <a:gd name="connsiteY1" fmla="*/ 0 h 1621879"/>
              <a:gd name="connsiteX2" fmla="*/ 123825 w 2066948"/>
              <a:gd name="connsiteY2" fmla="*/ 1452620 h 1621879"/>
              <a:gd name="connsiteX3" fmla="*/ 1881378 w 2066948"/>
              <a:gd name="connsiteY3" fmla="*/ 436017 h 1621879"/>
              <a:gd name="connsiteX4" fmla="*/ 1127572 w 2066948"/>
              <a:gd name="connsiteY4" fmla="*/ 0 h 1621879"/>
              <a:gd name="connsiteX5" fmla="*/ 1374887 w 2066948"/>
              <a:gd name="connsiteY5" fmla="*/ 0 h 1621879"/>
              <a:gd name="connsiteX6" fmla="*/ 2035969 w 2066948"/>
              <a:gd name="connsiteY6" fmla="*/ 382391 h 1621879"/>
              <a:gd name="connsiteX7" fmla="*/ 2058648 w 2066948"/>
              <a:gd name="connsiteY7" fmla="*/ 466963 h 1621879"/>
              <a:gd name="connsiteX8" fmla="*/ 2035969 w 2066948"/>
              <a:gd name="connsiteY8" fmla="*/ 489642 h 1621879"/>
              <a:gd name="connsiteX9" fmla="*/ 92869 w 2066948"/>
              <a:gd name="connsiteY9" fmla="*/ 1613592 h 1621879"/>
              <a:gd name="connsiteX10" fmla="*/ 61913 w 2066948"/>
              <a:gd name="connsiteY10" fmla="*/ 1621879 h 1621879"/>
              <a:gd name="connsiteX11" fmla="*/ 0 w 2066948"/>
              <a:gd name="connsiteY11" fmla="*/ 1559967 h 162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6948" h="1621879">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w="9525" cap="flat">
            <a:noFill/>
            <a:prstDash val="solid"/>
            <a:miter/>
          </a:ln>
        </p:spPr>
        <p:txBody>
          <a:bodyPr rtlCol="0" anchor="ctr"/>
          <a:lstStyle/>
          <a:p>
            <a:endParaRPr lang="en-US"/>
          </a:p>
        </p:txBody>
      </p:sp>
      <p:cxnSp>
        <p:nvCxnSpPr>
          <p:cNvPr id="21" name="Straight Connector 20">
            <a:extLst>
              <a:ext uri="{FF2B5EF4-FFF2-40B4-BE49-F238E27FC236}">
                <a16:creationId xmlns:a16="http://schemas.microsoft.com/office/drawing/2014/main" id="{43621FD4-D14D-45D5-9A57-9A2DE5EA59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38745" y="102790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4" name="Footer Placeholder 3"/>
          <p:cNvSpPr>
            <a:spLocks noGrp="1"/>
          </p:cNvSpPr>
          <p:nvPr>
            <p:ph type="ftr" sz="quarter" idx="11"/>
          </p:nvPr>
        </p:nvSpPr>
        <p:spPr>
          <a:xfrm>
            <a:off x="2798284" y="6356350"/>
            <a:ext cx="3433277" cy="365125"/>
          </a:xfrm>
        </p:spPr>
        <p:txBody>
          <a:bodyPr vert="horz" lIns="91440" tIns="45720" rIns="91440" bIns="45720" rtlCol="0" anchor="ctr">
            <a:normAutofit/>
          </a:bodyPr>
          <a:lstStyle/>
          <a:p>
            <a:pPr algn="r">
              <a:spcAft>
                <a:spcPts val="600"/>
              </a:spcAft>
              <a:defRPr/>
            </a:pPr>
            <a:r>
              <a:rPr lang="en-US" kern="1200">
                <a:solidFill>
                  <a:prstClr val="black">
                    <a:tint val="75000"/>
                  </a:prstClr>
                </a:solidFill>
                <a:latin typeface="Calibri" panose="020F0502020204030204"/>
                <a:ea typeface="+mn-ea"/>
                <a:cs typeface="+mn-cs"/>
              </a:rPr>
              <a:t>rshp.scot</a:t>
            </a:r>
          </a:p>
        </p:txBody>
      </p:sp>
      <p:sp>
        <p:nvSpPr>
          <p:cNvPr id="23" name="Freeform: Shape 22">
            <a:extLst>
              <a:ext uri="{FF2B5EF4-FFF2-40B4-BE49-F238E27FC236}">
                <a16:creationId xmlns:a16="http://schemas.microsoft.com/office/drawing/2014/main" id="{B621D332-7329-4994-8836-C429A51B7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9527" y="6033795"/>
            <a:ext cx="1991064" cy="824205"/>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Shape 24">
            <a:extLst>
              <a:ext uri="{FF2B5EF4-FFF2-40B4-BE49-F238E27FC236}">
                <a16:creationId xmlns:a16="http://schemas.microsoft.com/office/drawing/2014/main" id="{2D20F754-35A9-4508-BE3C-C59996D143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51696" y="5519196"/>
            <a:ext cx="1340305" cy="1338805"/>
          </a:xfrm>
          <a:custGeom>
            <a:avLst/>
            <a:gdLst>
              <a:gd name="connsiteX0" fmla="*/ 61913 w 1340305"/>
              <a:gd name="connsiteY0" fmla="*/ 0 h 1338805"/>
              <a:gd name="connsiteX1" fmla="*/ 1340305 w 1340305"/>
              <a:gd name="connsiteY1" fmla="*/ 0 h 1338805"/>
              <a:gd name="connsiteX2" fmla="*/ 1340305 w 1340305"/>
              <a:gd name="connsiteY2" fmla="*/ 123825 h 1338805"/>
              <a:gd name="connsiteX3" fmla="*/ 123825 w 1340305"/>
              <a:gd name="connsiteY3" fmla="*/ 123825 h 1338805"/>
              <a:gd name="connsiteX4" fmla="*/ 123825 w 1340305"/>
              <a:gd name="connsiteY4" fmla="*/ 1338805 h 1338805"/>
              <a:gd name="connsiteX5" fmla="*/ 0 w 1340305"/>
              <a:gd name="connsiteY5" fmla="*/ 1338805 h 1338805"/>
              <a:gd name="connsiteX6" fmla="*/ 0 w 1340305"/>
              <a:gd name="connsiteY6" fmla="*/ 61913 h 1338805"/>
              <a:gd name="connsiteX7" fmla="*/ 61913 w 1340305"/>
              <a:gd name="connsiteY7" fmla="*/ 0 h 133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0305" h="13388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568457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CD81A2A-6ED4-4EF4-A14C-912D31E148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1661932C-CA15-4E17-B115-FAE7CBEE47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98657" y="1"/>
            <a:ext cx="1155142" cy="625027"/>
          </a:xfrm>
          <a:custGeom>
            <a:avLst/>
            <a:gdLst>
              <a:gd name="connsiteX0" fmla="*/ 4784 w 1155142"/>
              <a:gd name="connsiteY0" fmla="*/ 0 h 625027"/>
              <a:gd name="connsiteX1" fmla="*/ 1150358 w 1155142"/>
              <a:gd name="connsiteY1" fmla="*/ 0 h 625027"/>
              <a:gd name="connsiteX2" fmla="*/ 1155142 w 1155142"/>
              <a:gd name="connsiteY2" fmla="*/ 47456 h 625027"/>
              <a:gd name="connsiteX3" fmla="*/ 577571 w 1155142"/>
              <a:gd name="connsiteY3" fmla="*/ 625027 h 625027"/>
              <a:gd name="connsiteX4" fmla="*/ 0 w 1155142"/>
              <a:gd name="connsiteY4" fmla="*/ 47456 h 625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625027">
                <a:moveTo>
                  <a:pt x="4784" y="0"/>
                </a:moveTo>
                <a:lnTo>
                  <a:pt x="1150358" y="0"/>
                </a:lnTo>
                <a:lnTo>
                  <a:pt x="1155142" y="47456"/>
                </a:lnTo>
                <a:cubicBezTo>
                  <a:pt x="1155142" y="366440"/>
                  <a:pt x="896555" y="625027"/>
                  <a:pt x="577571" y="625027"/>
                </a:cubicBezTo>
                <a:cubicBezTo>
                  <a:pt x="258587" y="625027"/>
                  <a:pt x="0" y="366440"/>
                  <a:pt x="0" y="47456"/>
                </a:cubicBezTo>
                <a:close/>
              </a:path>
            </a:pathLst>
          </a:cu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1384D1B6-A70F-4C15-8347-B2EC5DCFE617}"/>
              </a:ext>
            </a:extLst>
          </p:cNvPr>
          <p:cNvSpPr>
            <a:spLocks noGrp="1"/>
          </p:cNvSpPr>
          <p:nvPr>
            <p:ph idx="1"/>
          </p:nvPr>
        </p:nvSpPr>
        <p:spPr>
          <a:xfrm>
            <a:off x="838200" y="1825625"/>
            <a:ext cx="5393361" cy="4351338"/>
          </a:xfrm>
        </p:spPr>
        <p:txBody>
          <a:bodyPr>
            <a:normAutofit/>
          </a:bodyPr>
          <a:lstStyle/>
          <a:p>
            <a:pPr marL="0" indent="0">
              <a:buNone/>
            </a:pPr>
            <a:r>
              <a:rPr lang="en-GB" b="1" dirty="0"/>
              <a:t>For Your Eyes Only </a:t>
            </a:r>
            <a:r>
              <a:rPr lang="en-GB" u="sng" dirty="0">
                <a:hlinkClick r:id="rId2"/>
              </a:rPr>
              <a:t>https://vimeo.com/154302864</a:t>
            </a:r>
            <a:r>
              <a:rPr lang="en-GB" dirty="0"/>
              <a:t> </a:t>
            </a:r>
          </a:p>
          <a:p>
            <a:pPr marL="0" indent="0">
              <a:buNone/>
            </a:pPr>
            <a:endParaRPr lang="en-GB" i="1" dirty="0"/>
          </a:p>
          <a:p>
            <a:pPr marL="0" indent="0">
              <a:buNone/>
            </a:pPr>
            <a:r>
              <a:rPr lang="en-GB" b="1" dirty="0"/>
              <a:t>Just For Fun </a:t>
            </a:r>
            <a:r>
              <a:rPr lang="en-GB" u="sng" dirty="0">
                <a:hlinkClick r:id="rId3"/>
              </a:rPr>
              <a:t>https://vimeo.com/160080883</a:t>
            </a:r>
            <a:endParaRPr lang="en-GB" dirty="0"/>
          </a:p>
          <a:p>
            <a:pPr marL="0" indent="0">
              <a:buNone/>
            </a:pPr>
            <a:endParaRPr lang="en-GB"/>
          </a:p>
        </p:txBody>
      </p:sp>
      <p:sp>
        <p:nvSpPr>
          <p:cNvPr id="23" name="Oval 22">
            <a:extLst>
              <a:ext uri="{FF2B5EF4-FFF2-40B4-BE49-F238E27FC236}">
                <a16:creationId xmlns:a16="http://schemas.microsoft.com/office/drawing/2014/main" id="{8590ADD5-9383-4D3D-9047-3DA2593CC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8185" y="3423959"/>
            <a:ext cx="540822" cy="540822"/>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23F8C2CC-AA0F-4ADF-8A9E-3881D31F3ABF}"/>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887184" y="1287380"/>
            <a:ext cx="3781051" cy="3639261"/>
          </a:xfrm>
          <a:custGeom>
            <a:avLst/>
            <a:gdLst/>
            <a:ahLst/>
            <a:cxnLst/>
            <a:rect l="l" t="t" r="r" b="b"/>
            <a:pathLst>
              <a:path w="4114800" h="5712488">
                <a:moveTo>
                  <a:pt x="133155" y="0"/>
                </a:moveTo>
                <a:lnTo>
                  <a:pt x="3981645" y="0"/>
                </a:lnTo>
                <a:cubicBezTo>
                  <a:pt x="4055184" y="0"/>
                  <a:pt x="4114800" y="59616"/>
                  <a:pt x="4114800" y="133155"/>
                </a:cubicBezTo>
                <a:lnTo>
                  <a:pt x="4114800" y="5579333"/>
                </a:lnTo>
                <a:cubicBezTo>
                  <a:pt x="4114800" y="5652872"/>
                  <a:pt x="4055184" y="5712488"/>
                  <a:pt x="3981645" y="5712488"/>
                </a:cubicBezTo>
                <a:lnTo>
                  <a:pt x="133155" y="5712488"/>
                </a:lnTo>
                <a:cubicBezTo>
                  <a:pt x="59616" y="5712488"/>
                  <a:pt x="0" y="5652872"/>
                  <a:pt x="0" y="5579333"/>
                </a:cubicBezTo>
                <a:lnTo>
                  <a:pt x="0" y="133155"/>
                </a:lnTo>
                <a:cubicBezTo>
                  <a:pt x="0" y="59616"/>
                  <a:pt x="59616" y="0"/>
                  <a:pt x="133155" y="0"/>
                </a:cubicBezTo>
                <a:close/>
              </a:path>
            </a:pathLst>
          </a:custGeom>
        </p:spPr>
      </p:pic>
      <p:sp>
        <p:nvSpPr>
          <p:cNvPr id="25" name="Freeform: Shape 24">
            <a:extLst>
              <a:ext uri="{FF2B5EF4-FFF2-40B4-BE49-F238E27FC236}">
                <a16:creationId xmlns:a16="http://schemas.microsoft.com/office/drawing/2014/main" id="{DABE3E45-88CF-45D8-8D40-C773324D9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49602" y="1"/>
            <a:ext cx="2066948" cy="1621879"/>
          </a:xfrm>
          <a:custGeom>
            <a:avLst/>
            <a:gdLst>
              <a:gd name="connsiteX0" fmla="*/ 0 w 2066948"/>
              <a:gd name="connsiteY0" fmla="*/ 0 h 1621879"/>
              <a:gd name="connsiteX1" fmla="*/ 123825 w 2066948"/>
              <a:gd name="connsiteY1" fmla="*/ 0 h 1621879"/>
              <a:gd name="connsiteX2" fmla="*/ 123825 w 2066948"/>
              <a:gd name="connsiteY2" fmla="*/ 1452620 h 1621879"/>
              <a:gd name="connsiteX3" fmla="*/ 1881378 w 2066948"/>
              <a:gd name="connsiteY3" fmla="*/ 436017 h 1621879"/>
              <a:gd name="connsiteX4" fmla="*/ 1127572 w 2066948"/>
              <a:gd name="connsiteY4" fmla="*/ 0 h 1621879"/>
              <a:gd name="connsiteX5" fmla="*/ 1374887 w 2066948"/>
              <a:gd name="connsiteY5" fmla="*/ 0 h 1621879"/>
              <a:gd name="connsiteX6" fmla="*/ 2035969 w 2066948"/>
              <a:gd name="connsiteY6" fmla="*/ 382391 h 1621879"/>
              <a:gd name="connsiteX7" fmla="*/ 2058648 w 2066948"/>
              <a:gd name="connsiteY7" fmla="*/ 466963 h 1621879"/>
              <a:gd name="connsiteX8" fmla="*/ 2035969 w 2066948"/>
              <a:gd name="connsiteY8" fmla="*/ 489642 h 1621879"/>
              <a:gd name="connsiteX9" fmla="*/ 92869 w 2066948"/>
              <a:gd name="connsiteY9" fmla="*/ 1613592 h 1621879"/>
              <a:gd name="connsiteX10" fmla="*/ 61913 w 2066948"/>
              <a:gd name="connsiteY10" fmla="*/ 1621879 h 1621879"/>
              <a:gd name="connsiteX11" fmla="*/ 0 w 2066948"/>
              <a:gd name="connsiteY11" fmla="*/ 1559967 h 162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6948" h="1621879">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w="9525" cap="flat">
            <a:noFill/>
            <a:prstDash val="solid"/>
            <a:miter/>
          </a:ln>
        </p:spPr>
        <p:txBody>
          <a:bodyPr rtlCol="0" anchor="ctr"/>
          <a:lstStyle/>
          <a:p>
            <a:endParaRPr lang="en-US"/>
          </a:p>
        </p:txBody>
      </p:sp>
      <p:cxnSp>
        <p:nvCxnSpPr>
          <p:cNvPr id="27" name="Straight Connector 26">
            <a:extLst>
              <a:ext uri="{FF2B5EF4-FFF2-40B4-BE49-F238E27FC236}">
                <a16:creationId xmlns:a16="http://schemas.microsoft.com/office/drawing/2014/main" id="{49CD1692-827B-4C8D-B4A1-134FD04CF4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38745" y="102790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4" name="Footer Placeholder 3">
            <a:extLst>
              <a:ext uri="{FF2B5EF4-FFF2-40B4-BE49-F238E27FC236}">
                <a16:creationId xmlns:a16="http://schemas.microsoft.com/office/drawing/2014/main" id="{648A81E2-5036-4600-8B19-CADB25425528}"/>
              </a:ext>
            </a:extLst>
          </p:cNvPr>
          <p:cNvSpPr>
            <a:spLocks noGrp="1"/>
          </p:cNvSpPr>
          <p:nvPr>
            <p:ph type="ftr" sz="quarter" idx="11"/>
          </p:nvPr>
        </p:nvSpPr>
        <p:spPr>
          <a:xfrm>
            <a:off x="2858610" y="6356350"/>
            <a:ext cx="3372951" cy="365125"/>
          </a:xfrm>
        </p:spPr>
        <p:txBody>
          <a:bodyPr>
            <a:normAutofit/>
          </a:bodyPr>
          <a:lstStyle/>
          <a:p>
            <a:pPr algn="r">
              <a:spcAft>
                <a:spcPts val="600"/>
              </a:spcAft>
            </a:pPr>
            <a:r>
              <a:rPr lang="en-US"/>
              <a:t>rshp.scot</a:t>
            </a:r>
          </a:p>
        </p:txBody>
      </p:sp>
      <p:sp>
        <p:nvSpPr>
          <p:cNvPr id="29" name="Freeform: Shape 28">
            <a:extLst>
              <a:ext uri="{FF2B5EF4-FFF2-40B4-BE49-F238E27FC236}">
                <a16:creationId xmlns:a16="http://schemas.microsoft.com/office/drawing/2014/main" id="{B91ECDA9-56DC-4270-8F33-01C5637B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463438">
            <a:off x="7456580" y="5166682"/>
            <a:ext cx="1835725" cy="2024785"/>
          </a:xfrm>
          <a:custGeom>
            <a:avLst/>
            <a:gdLst>
              <a:gd name="connsiteX0" fmla="*/ 1801138 w 1835725"/>
              <a:gd name="connsiteY0" fmla="*/ 1622662 h 2024785"/>
              <a:gd name="connsiteX1" fmla="*/ 1835717 w 1835725"/>
              <a:gd name="connsiteY1" fmla="*/ 1680254 h 2024785"/>
              <a:gd name="connsiteX2" fmla="*/ 1812568 w 1835725"/>
              <a:gd name="connsiteY2" fmla="*/ 1877193 h 2024785"/>
              <a:gd name="connsiteX3" fmla="*/ 1776210 w 1835725"/>
              <a:gd name="connsiteY3" fmla="*/ 2024785 h 2024785"/>
              <a:gd name="connsiteX4" fmla="*/ 1655772 w 1835725"/>
              <a:gd name="connsiteY4" fmla="*/ 1983449 h 2024785"/>
              <a:gd name="connsiteX5" fmla="*/ 1687591 w 1835725"/>
              <a:gd name="connsiteY5" fmla="*/ 1854495 h 2024785"/>
              <a:gd name="connsiteX6" fmla="*/ 1708939 w 1835725"/>
              <a:gd name="connsiteY6" fmla="*/ 1673301 h 2024785"/>
              <a:gd name="connsiteX7" fmla="*/ 1778129 w 1835725"/>
              <a:gd name="connsiteY7" fmla="*/ 1615979 h 2024785"/>
              <a:gd name="connsiteX8" fmla="*/ 1801138 w 1835725"/>
              <a:gd name="connsiteY8" fmla="*/ 1622662 h 2024785"/>
              <a:gd name="connsiteX9" fmla="*/ 1585229 w 1835725"/>
              <a:gd name="connsiteY9" fmla="*/ 764759 h 2024785"/>
              <a:gd name="connsiteX10" fmla="*/ 1623024 w 1835725"/>
              <a:gd name="connsiteY10" fmla="*/ 792810 h 2024785"/>
              <a:gd name="connsiteX11" fmla="*/ 1777614 w 1835725"/>
              <a:gd name="connsiteY11" fmla="*/ 1157141 h 2024785"/>
              <a:gd name="connsiteX12" fmla="*/ 1733799 w 1835725"/>
              <a:gd name="connsiteY12" fmla="*/ 1235532 h 2024785"/>
              <a:gd name="connsiteX13" fmla="*/ 1716464 w 1835725"/>
              <a:gd name="connsiteY13" fmla="*/ 1237722 h 2024785"/>
              <a:gd name="connsiteX14" fmla="*/ 1716464 w 1835725"/>
              <a:gd name="connsiteY14" fmla="*/ 1237913 h 2024785"/>
              <a:gd name="connsiteX15" fmla="*/ 1655409 w 1835725"/>
              <a:gd name="connsiteY15" fmla="*/ 1191717 h 2024785"/>
              <a:gd name="connsiteX16" fmla="*/ 1513200 w 1835725"/>
              <a:gd name="connsiteY16" fmla="*/ 856627 h 2024785"/>
              <a:gd name="connsiteX17" fmla="*/ 1538499 w 1835725"/>
              <a:gd name="connsiteY17" fmla="*/ 770415 h 2024785"/>
              <a:gd name="connsiteX18" fmla="*/ 1585229 w 1835725"/>
              <a:gd name="connsiteY18" fmla="*/ 764759 h 2024785"/>
              <a:gd name="connsiteX19" fmla="*/ 477919 w 1835725"/>
              <a:gd name="connsiteY19" fmla="*/ 21437 h 2024785"/>
              <a:gd name="connsiteX20" fmla="*/ 509236 w 1835725"/>
              <a:gd name="connsiteY20" fmla="*/ 84182 h 2024785"/>
              <a:gd name="connsiteX21" fmla="*/ 445829 w 1835725"/>
              <a:gd name="connsiteY21" fmla="*/ 139871 h 2024785"/>
              <a:gd name="connsiteX22" fmla="*/ 437447 w 1835725"/>
              <a:gd name="connsiteY22" fmla="*/ 139395 h 2024785"/>
              <a:gd name="connsiteX23" fmla="*/ 73211 w 1835725"/>
              <a:gd name="connsiteY23" fmla="*/ 137204 h 2024785"/>
              <a:gd name="connsiteX24" fmla="*/ 749 w 1835725"/>
              <a:gd name="connsiteY24" fmla="*/ 84082 h 2024785"/>
              <a:gd name="connsiteX25" fmla="*/ 53871 w 1835725"/>
              <a:gd name="connsiteY25" fmla="*/ 11621 h 2024785"/>
              <a:gd name="connsiteX26" fmla="*/ 58352 w 1835725"/>
              <a:gd name="connsiteY26" fmla="*/ 11093 h 2024785"/>
              <a:gd name="connsiteX27" fmla="*/ 454020 w 1835725"/>
              <a:gd name="connsiteY27" fmla="*/ 13474 h 2024785"/>
              <a:gd name="connsiteX28" fmla="*/ 477919 w 1835725"/>
              <a:gd name="connsiteY28" fmla="*/ 21437 h 2024785"/>
              <a:gd name="connsiteX29" fmla="*/ 957797 w 1835725"/>
              <a:gd name="connsiteY29" fmla="*/ 167970 h 2024785"/>
              <a:gd name="connsiteX30" fmla="*/ 1286982 w 1835725"/>
              <a:gd name="connsiteY30" fmla="*/ 387616 h 2024785"/>
              <a:gd name="connsiteX31" fmla="*/ 1293725 w 1835725"/>
              <a:gd name="connsiteY31" fmla="*/ 477075 h 2024785"/>
              <a:gd name="connsiteX32" fmla="*/ 1245453 w 1835725"/>
              <a:gd name="connsiteY32" fmla="*/ 499154 h 2024785"/>
              <a:gd name="connsiteX33" fmla="*/ 1245167 w 1835725"/>
              <a:gd name="connsiteY33" fmla="*/ 499154 h 2024785"/>
              <a:gd name="connsiteX34" fmla="*/ 1203638 w 1835725"/>
              <a:gd name="connsiteY34" fmla="*/ 484104 h 2024785"/>
              <a:gd name="connsiteX35" fmla="*/ 900647 w 1835725"/>
              <a:gd name="connsiteY35" fmla="*/ 281508 h 2024785"/>
              <a:gd name="connsiteX36" fmla="*/ 872454 w 1835725"/>
              <a:gd name="connsiteY36" fmla="*/ 196164 h 2024785"/>
              <a:gd name="connsiteX37" fmla="*/ 957797 w 1835725"/>
              <a:gd name="connsiteY37" fmla="*/ 167970 h 202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35725" h="202478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75F47824-961D-465D-84F9-EAE11BC617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9527" y="6033795"/>
            <a:ext cx="1991064" cy="824205"/>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Freeform: Shape 32">
            <a:extLst>
              <a:ext uri="{FF2B5EF4-FFF2-40B4-BE49-F238E27FC236}">
                <a16:creationId xmlns:a16="http://schemas.microsoft.com/office/drawing/2014/main" id="{FEC9DA3E-C1D7-472D-B7C0-F71AE41FB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51696" y="5519196"/>
            <a:ext cx="1340305" cy="1338805"/>
          </a:xfrm>
          <a:custGeom>
            <a:avLst/>
            <a:gdLst>
              <a:gd name="connsiteX0" fmla="*/ 61913 w 1340305"/>
              <a:gd name="connsiteY0" fmla="*/ 0 h 1338805"/>
              <a:gd name="connsiteX1" fmla="*/ 1340305 w 1340305"/>
              <a:gd name="connsiteY1" fmla="*/ 0 h 1338805"/>
              <a:gd name="connsiteX2" fmla="*/ 1340305 w 1340305"/>
              <a:gd name="connsiteY2" fmla="*/ 123825 h 1338805"/>
              <a:gd name="connsiteX3" fmla="*/ 123825 w 1340305"/>
              <a:gd name="connsiteY3" fmla="*/ 123825 h 1338805"/>
              <a:gd name="connsiteX4" fmla="*/ 123825 w 1340305"/>
              <a:gd name="connsiteY4" fmla="*/ 1338805 h 1338805"/>
              <a:gd name="connsiteX5" fmla="*/ 0 w 1340305"/>
              <a:gd name="connsiteY5" fmla="*/ 1338805 h 1338805"/>
              <a:gd name="connsiteX6" fmla="*/ 0 w 1340305"/>
              <a:gd name="connsiteY6" fmla="*/ 61913 h 1338805"/>
              <a:gd name="connsiteX7" fmla="*/ 61913 w 1340305"/>
              <a:gd name="connsiteY7" fmla="*/ 0 h 133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0305" h="13388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2776781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4F7EBAE4-9945-4473-9E34-B2C66EA0F0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 name="Rectangle 4">
            <a:extLst>
              <a:ext uri="{FF2B5EF4-FFF2-40B4-BE49-F238E27FC236}">
                <a16:creationId xmlns:a16="http://schemas.microsoft.com/office/drawing/2014/main" id="{92814E82-3F7A-445D-9F8E-9049175C0F1E}"/>
              </a:ext>
            </a:extLst>
          </p:cNvPr>
          <p:cNvSpPr/>
          <p:nvPr/>
        </p:nvSpPr>
        <p:spPr>
          <a:xfrm>
            <a:off x="771735" y="1305906"/>
            <a:ext cx="5393361" cy="4351338"/>
          </a:xfrm>
          <a:prstGeom prst="rect">
            <a:avLst/>
          </a:prstGeom>
        </p:spPr>
        <p:txBody>
          <a:bodyPr vert="horz" lIns="91440" tIns="45720" rIns="91440" bIns="45720" rtlCol="0">
            <a:normAutofit/>
          </a:bodyPr>
          <a:lstStyle/>
          <a:p>
            <a:pPr lvl="0">
              <a:lnSpc>
                <a:spcPct val="90000"/>
              </a:lnSpc>
              <a:spcAft>
                <a:spcPts val="600"/>
              </a:spcAft>
            </a:pPr>
            <a:r>
              <a:rPr lang="en-US" sz="2800" b="1" dirty="0"/>
              <a:t>What do you think?</a:t>
            </a:r>
          </a:p>
          <a:p>
            <a:pPr lvl="0" indent="-228600">
              <a:lnSpc>
                <a:spcPct val="90000"/>
              </a:lnSpc>
              <a:spcAft>
                <a:spcPts val="600"/>
              </a:spcAft>
              <a:buFont typeface="Arial" panose="020B0604020202020204" pitchFamily="34" charset="0"/>
              <a:buChar char="•"/>
            </a:pPr>
            <a:endParaRPr lang="en-US" sz="2800" dirty="0"/>
          </a:p>
          <a:p>
            <a:pPr lvl="0">
              <a:lnSpc>
                <a:spcPct val="90000"/>
              </a:lnSpc>
              <a:spcAft>
                <a:spcPts val="600"/>
              </a:spcAft>
            </a:pPr>
            <a:r>
              <a:rPr lang="en-US" sz="2800" dirty="0"/>
              <a:t>1. Girls face more pressure than boys to send photos or images. </a:t>
            </a:r>
          </a:p>
        </p:txBody>
      </p:sp>
      <p:pic>
        <p:nvPicPr>
          <p:cNvPr id="10" name="Picture 9" descr="C:\Users\joanne.barrie\AppData\Local\Microsoft\Windows\INetCache\Content.Word\2331968.jpg">
            <a:extLst>
              <a:ext uri="{FF2B5EF4-FFF2-40B4-BE49-F238E27FC236}">
                <a16:creationId xmlns:a16="http://schemas.microsoft.com/office/drawing/2014/main" id="{F0363BBD-D10D-4C5F-89F8-4C423949238B}"/>
              </a:ext>
            </a:extLst>
          </p:cNvPr>
          <p:cNvPicPr/>
          <p:nvPr/>
        </p:nvPicPr>
        <p:blipFill rotWithShape="1">
          <a:blip r:embed="rId2" cstate="screen">
            <a:extLst>
              <a:ext uri="{28A0092B-C50C-407E-A947-70E740481C1C}">
                <a14:useLocalDpi xmlns:a14="http://schemas.microsoft.com/office/drawing/2010/main"/>
              </a:ext>
            </a:extLst>
          </a:blip>
          <a:srcRect l="8637" r="2866" b="3"/>
          <a:stretch/>
        </p:blipFill>
        <p:spPr bwMode="auto">
          <a:xfrm>
            <a:off x="6374920" y="758514"/>
            <a:ext cx="5122238" cy="5122238"/>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a:noFill/>
        </p:spPr>
      </p:pic>
      <p:sp>
        <p:nvSpPr>
          <p:cNvPr id="4" name="Footer Placeholder 3">
            <a:extLst>
              <a:ext uri="{FF2B5EF4-FFF2-40B4-BE49-F238E27FC236}">
                <a16:creationId xmlns:a16="http://schemas.microsoft.com/office/drawing/2014/main" id="{D8EA602B-0A37-4520-8EC9-0A3623E9EF7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defRPr/>
            </a:pPr>
            <a:r>
              <a:rPr lang="en-US" kern="1200">
                <a:solidFill>
                  <a:prstClr val="black">
                    <a:tint val="75000"/>
                  </a:prstClr>
                </a:solidFill>
                <a:latin typeface="Calibri" panose="020F0502020204030204"/>
                <a:ea typeface="+mn-ea"/>
                <a:cs typeface="+mn-cs"/>
              </a:rPr>
              <a:t>rshp.scot</a:t>
            </a:r>
          </a:p>
        </p:txBody>
      </p:sp>
      <p:sp>
        <p:nvSpPr>
          <p:cNvPr id="43" name="Arc 42">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89197" flipV="1">
            <a:off x="6261882" y="687822"/>
            <a:ext cx="5471147" cy="5471147"/>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Oval 44">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48561" y="921125"/>
            <a:ext cx="791021" cy="7695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D1F7E502-4BA5-48A4-8F52-FBC3DC560A9B}"/>
              </a:ext>
            </a:extLst>
          </p:cNvPr>
          <p:cNvSpPr/>
          <p:nvPr/>
        </p:nvSpPr>
        <p:spPr>
          <a:xfrm>
            <a:off x="217181" y="6278215"/>
            <a:ext cx="5588060" cy="261610"/>
          </a:xfrm>
          <a:prstGeom prst="rect">
            <a:avLst/>
          </a:prstGeom>
        </p:spPr>
        <p:txBody>
          <a:bodyPr wrap="square">
            <a:spAutoFit/>
          </a:bodyPr>
          <a:lstStyle/>
          <a:p>
            <a:pPr>
              <a:spcAft>
                <a:spcPts val="600"/>
              </a:spcAft>
            </a:pPr>
            <a:r>
              <a:rPr lang="en-GB" sz="1100" dirty="0"/>
              <a:t>Image: </a:t>
            </a:r>
            <a:r>
              <a:rPr lang="en-GB" sz="1100" dirty="0">
                <a:hlinkClick r:id="rId3"/>
              </a:rPr>
              <a:t>https://www.freepik.com/free-photos-vectors/house</a:t>
            </a:r>
            <a:r>
              <a:rPr lang="en-GB" sz="1100" dirty="0"/>
              <a:t> </a:t>
            </a:r>
          </a:p>
        </p:txBody>
      </p:sp>
    </p:spTree>
    <p:extLst>
      <p:ext uri="{BB962C8B-B14F-4D97-AF65-F5344CB8AC3E}">
        <p14:creationId xmlns:p14="http://schemas.microsoft.com/office/powerpoint/2010/main" val="669516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4F7EBAE4-9945-4473-9E34-B2C66EA0F0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Content Placeholder 2">
            <a:extLst>
              <a:ext uri="{FF2B5EF4-FFF2-40B4-BE49-F238E27FC236}">
                <a16:creationId xmlns:a16="http://schemas.microsoft.com/office/drawing/2014/main" id="{49267940-5E06-429B-8920-CE5A2869D5BE}"/>
              </a:ext>
            </a:extLst>
          </p:cNvPr>
          <p:cNvSpPr>
            <a:spLocks noGrp="1"/>
          </p:cNvSpPr>
          <p:nvPr>
            <p:ph idx="1"/>
          </p:nvPr>
        </p:nvSpPr>
        <p:spPr>
          <a:xfrm>
            <a:off x="838200" y="921125"/>
            <a:ext cx="5393361" cy="4351338"/>
          </a:xfrm>
        </p:spPr>
        <p:txBody>
          <a:bodyPr>
            <a:normAutofit/>
          </a:bodyPr>
          <a:lstStyle/>
          <a:p>
            <a:pPr marL="0" lvl="0" indent="0">
              <a:buNone/>
            </a:pPr>
            <a:endParaRPr lang="en-GB" dirty="0"/>
          </a:p>
          <a:p>
            <a:pPr marL="0" indent="0">
              <a:buNone/>
            </a:pPr>
            <a:r>
              <a:rPr lang="en-US" b="1" dirty="0"/>
              <a:t>What do you think?</a:t>
            </a:r>
          </a:p>
          <a:p>
            <a:pPr marL="0" lvl="0" indent="0">
              <a:buNone/>
            </a:pPr>
            <a:endParaRPr lang="en-GB" dirty="0"/>
          </a:p>
          <a:p>
            <a:pPr marL="0" lvl="0" indent="0">
              <a:buNone/>
            </a:pPr>
            <a:r>
              <a:rPr lang="en-GB" dirty="0"/>
              <a:t>2. The person whose image is shared is often blamed and shamed more than the person who asked them to take it.</a:t>
            </a:r>
          </a:p>
          <a:p>
            <a:pPr marL="0" indent="0">
              <a:buNone/>
            </a:pPr>
            <a:endParaRPr lang="en-GB" dirty="0"/>
          </a:p>
        </p:txBody>
      </p:sp>
      <p:pic>
        <p:nvPicPr>
          <p:cNvPr id="6" name="Picture 5" descr="A person sitting at a table using a computer&#10;&#10;Description automatically generated">
            <a:extLst>
              <a:ext uri="{FF2B5EF4-FFF2-40B4-BE49-F238E27FC236}">
                <a16:creationId xmlns:a16="http://schemas.microsoft.com/office/drawing/2014/main" id="{37ED4FED-D7E3-48D2-B164-B1FB4A6EBAF9}"/>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5681" r="5822" b="3"/>
          <a:stretch/>
        </p:blipFill>
        <p:spPr>
          <a:xfrm>
            <a:off x="6374920" y="758514"/>
            <a:ext cx="5122238" cy="5122238"/>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
        <p:nvSpPr>
          <p:cNvPr id="4" name="Footer Placeholder 3">
            <a:extLst>
              <a:ext uri="{FF2B5EF4-FFF2-40B4-BE49-F238E27FC236}">
                <a16:creationId xmlns:a16="http://schemas.microsoft.com/office/drawing/2014/main" id="{DE461840-F1A5-4F5D-A5B6-11F2DDD1BA02}"/>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a:t>rshp.scot</a:t>
            </a:r>
          </a:p>
        </p:txBody>
      </p:sp>
      <p:sp>
        <p:nvSpPr>
          <p:cNvPr id="23" name="Arc 22">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89197" flipV="1">
            <a:off x="6261882" y="687822"/>
            <a:ext cx="5471147" cy="5471147"/>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5" name="Oval 24">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48561" y="921125"/>
            <a:ext cx="791021" cy="7695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02612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DB304A14-32D0-4873-B914-423ED7B8DA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 name="Content Placeholder 2">
            <a:extLst>
              <a:ext uri="{FF2B5EF4-FFF2-40B4-BE49-F238E27FC236}">
                <a16:creationId xmlns:a16="http://schemas.microsoft.com/office/drawing/2014/main" id="{AD75DF5D-59EB-4A42-BAA7-B1FB9D40E076}"/>
              </a:ext>
            </a:extLst>
          </p:cNvPr>
          <p:cNvSpPr txBox="1">
            <a:spLocks/>
          </p:cNvSpPr>
          <p:nvPr/>
        </p:nvSpPr>
        <p:spPr>
          <a:xfrm>
            <a:off x="783355" y="1399746"/>
            <a:ext cx="5015017"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a:spcBef>
                <a:spcPct val="0"/>
              </a:spcBef>
              <a:spcAft>
                <a:spcPts val="600"/>
              </a:spcAft>
              <a:buFont typeface="Arial" panose="020B0604020202020204" pitchFamily="34" charset="0"/>
              <a:buChar char="•"/>
            </a:pPr>
            <a:endParaRPr lang="en-US" dirty="0"/>
          </a:p>
          <a:p>
            <a:pPr marL="0" indent="0">
              <a:spcBef>
                <a:spcPct val="0"/>
              </a:spcBef>
              <a:spcAft>
                <a:spcPts val="600"/>
              </a:spcAft>
              <a:buNone/>
            </a:pPr>
            <a:r>
              <a:rPr lang="en-US" b="1" dirty="0"/>
              <a:t>What do you think?</a:t>
            </a:r>
          </a:p>
          <a:p>
            <a:pPr marL="0">
              <a:spcBef>
                <a:spcPct val="0"/>
              </a:spcBef>
              <a:spcAft>
                <a:spcPts val="600"/>
              </a:spcAft>
              <a:buFont typeface="Arial" panose="020B0604020202020204" pitchFamily="34" charset="0"/>
              <a:buChar char="•"/>
            </a:pPr>
            <a:endParaRPr lang="en-US" dirty="0"/>
          </a:p>
          <a:p>
            <a:pPr marL="0" indent="0">
              <a:spcBef>
                <a:spcPct val="0"/>
              </a:spcBef>
              <a:spcAft>
                <a:spcPts val="600"/>
              </a:spcAft>
              <a:buNone/>
            </a:pPr>
            <a:r>
              <a:rPr lang="en-US" dirty="0"/>
              <a:t>3. Someone asks for a photo/image, they say it’ll be private, and then they share it. </a:t>
            </a:r>
          </a:p>
        </p:txBody>
      </p:sp>
      <p:sp>
        <p:nvSpPr>
          <p:cNvPr id="24" name="Oval 23">
            <a:extLst>
              <a:ext uri="{FF2B5EF4-FFF2-40B4-BE49-F238E27FC236}">
                <a16:creationId xmlns:a16="http://schemas.microsoft.com/office/drawing/2014/main" id="{1D460C86-854F-4FB3-ABC2-E823D8FEB9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43451" y="1656147"/>
            <a:ext cx="546100" cy="5461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6" name="Arc 25">
            <a:extLst>
              <a:ext uri="{FF2B5EF4-FFF2-40B4-BE49-F238E27FC236}">
                <a16:creationId xmlns:a16="http://schemas.microsoft.com/office/drawing/2014/main" id="{BB48116A-278A-4CC5-89D3-9DE8E8FF12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4739" y="587516"/>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Footer Placeholder 3">
            <a:extLst>
              <a:ext uri="{FF2B5EF4-FFF2-40B4-BE49-F238E27FC236}">
                <a16:creationId xmlns:a16="http://schemas.microsoft.com/office/drawing/2014/main" id="{A8A7F30D-FD42-4B59-AEA5-B4C8D44424F9}"/>
              </a:ext>
            </a:extLst>
          </p:cNvPr>
          <p:cNvSpPr>
            <a:spLocks noGrp="1"/>
          </p:cNvSpPr>
          <p:nvPr>
            <p:ph type="ftr" sz="quarter" idx="11"/>
          </p:nvPr>
        </p:nvSpPr>
        <p:spPr>
          <a:xfrm>
            <a:off x="3213253" y="6356350"/>
            <a:ext cx="3012449" cy="365125"/>
          </a:xfrm>
        </p:spPr>
        <p:txBody>
          <a:bodyPr vert="horz" lIns="91440" tIns="45720" rIns="91440" bIns="45720" rtlCol="0" anchor="ctr">
            <a:normAutofit/>
          </a:bodyPr>
          <a:lstStyle/>
          <a:p>
            <a:pPr algn="r">
              <a:spcAft>
                <a:spcPts val="600"/>
              </a:spcAft>
              <a:defRPr/>
            </a:pPr>
            <a:r>
              <a:rPr lang="en-US" kern="1200">
                <a:solidFill>
                  <a:prstClr val="black">
                    <a:tint val="75000"/>
                  </a:prstClr>
                </a:solidFill>
                <a:latin typeface="Calibri" panose="020F0502020204030204"/>
                <a:ea typeface="+mn-ea"/>
                <a:cs typeface="+mn-cs"/>
              </a:rPr>
              <a:t>rshp.scot</a:t>
            </a:r>
          </a:p>
        </p:txBody>
      </p:sp>
      <p:pic>
        <p:nvPicPr>
          <p:cNvPr id="9" name="Content Placeholder 7" descr="A screenshot of a cell phone&#10;&#10;Description automatically generated">
            <a:extLst>
              <a:ext uri="{FF2B5EF4-FFF2-40B4-BE49-F238E27FC236}">
                <a16:creationId xmlns:a16="http://schemas.microsoft.com/office/drawing/2014/main" id="{46A326AE-B56A-4717-9356-7ECE0D614FE5}"/>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7986" r="3388" b="3"/>
          <a:stretch/>
        </p:blipFill>
        <p:spPr>
          <a:xfrm>
            <a:off x="6621294" y="1295416"/>
            <a:ext cx="5570706" cy="5562584"/>
          </a:xfrm>
          <a:custGeom>
            <a:avLst/>
            <a:gdLst/>
            <a:ahLst/>
            <a:cxnLst/>
            <a:rect l="l" t="t" r="r" b="b"/>
            <a:pathLst>
              <a:path w="5570706" h="5562584">
                <a:moveTo>
                  <a:pt x="3374687" y="0"/>
                </a:moveTo>
                <a:cubicBezTo>
                  <a:pt x="4190094" y="0"/>
                  <a:pt x="4937956" y="289196"/>
                  <a:pt x="5521301" y="770615"/>
                </a:cubicBezTo>
                <a:lnTo>
                  <a:pt x="5570706" y="815517"/>
                </a:lnTo>
                <a:lnTo>
                  <a:pt x="5570706" y="5562584"/>
                </a:lnTo>
                <a:lnTo>
                  <a:pt x="808135" y="5562584"/>
                </a:lnTo>
                <a:lnTo>
                  <a:pt x="770615" y="5521302"/>
                </a:lnTo>
                <a:cubicBezTo>
                  <a:pt x="289196" y="4937957"/>
                  <a:pt x="0" y="4190095"/>
                  <a:pt x="0" y="3374687"/>
                </a:cubicBezTo>
                <a:cubicBezTo>
                  <a:pt x="0" y="1510899"/>
                  <a:pt x="1510899" y="0"/>
                  <a:pt x="3374687" y="0"/>
                </a:cubicBezTo>
                <a:close/>
              </a:path>
            </a:pathLst>
          </a:custGeom>
        </p:spPr>
      </p:pic>
    </p:spTree>
    <p:extLst>
      <p:ext uri="{BB962C8B-B14F-4D97-AF65-F5344CB8AC3E}">
        <p14:creationId xmlns:p14="http://schemas.microsoft.com/office/powerpoint/2010/main" val="2303008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A84B152-3496-4C52-AF08-97AFFC09D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Freeform: Shape 11">
            <a:extLst>
              <a:ext uri="{FF2B5EF4-FFF2-40B4-BE49-F238E27FC236}">
                <a16:creationId xmlns:a16="http://schemas.microsoft.com/office/drawing/2014/main" id="{6B2ADB95-0FA3-4BD7-A8AC-89D014A8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98657" y="1"/>
            <a:ext cx="1155142" cy="625027"/>
          </a:xfrm>
          <a:custGeom>
            <a:avLst/>
            <a:gdLst>
              <a:gd name="connsiteX0" fmla="*/ 4784 w 1155142"/>
              <a:gd name="connsiteY0" fmla="*/ 0 h 625027"/>
              <a:gd name="connsiteX1" fmla="*/ 1150358 w 1155142"/>
              <a:gd name="connsiteY1" fmla="*/ 0 h 625027"/>
              <a:gd name="connsiteX2" fmla="*/ 1155142 w 1155142"/>
              <a:gd name="connsiteY2" fmla="*/ 47456 h 625027"/>
              <a:gd name="connsiteX3" fmla="*/ 577571 w 1155142"/>
              <a:gd name="connsiteY3" fmla="*/ 625027 h 625027"/>
              <a:gd name="connsiteX4" fmla="*/ 0 w 1155142"/>
              <a:gd name="connsiteY4" fmla="*/ 47456 h 625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625027">
                <a:moveTo>
                  <a:pt x="4784" y="0"/>
                </a:moveTo>
                <a:lnTo>
                  <a:pt x="1150358" y="0"/>
                </a:lnTo>
                <a:lnTo>
                  <a:pt x="1155142" y="47456"/>
                </a:lnTo>
                <a:cubicBezTo>
                  <a:pt x="1155142" y="366440"/>
                  <a:pt x="896555" y="625027"/>
                  <a:pt x="577571" y="625027"/>
                </a:cubicBezTo>
                <a:cubicBezTo>
                  <a:pt x="258587" y="625027"/>
                  <a:pt x="0" y="366440"/>
                  <a:pt x="0" y="47456"/>
                </a:cubicBezTo>
                <a:close/>
              </a:path>
            </a:pathLst>
          </a:cu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49267940-5E06-429B-8920-CE5A2869D5BE}"/>
              </a:ext>
            </a:extLst>
          </p:cNvPr>
          <p:cNvSpPr>
            <a:spLocks noGrp="1"/>
          </p:cNvSpPr>
          <p:nvPr>
            <p:ph idx="1"/>
          </p:nvPr>
        </p:nvSpPr>
        <p:spPr>
          <a:xfrm>
            <a:off x="838200" y="1825625"/>
            <a:ext cx="5393361" cy="4351338"/>
          </a:xfrm>
        </p:spPr>
        <p:txBody>
          <a:bodyPr>
            <a:normAutofit/>
          </a:bodyPr>
          <a:lstStyle/>
          <a:p>
            <a:pPr marL="0" lvl="0" indent="0">
              <a:buNone/>
            </a:pPr>
            <a:endParaRPr lang="en-GB" dirty="0"/>
          </a:p>
          <a:p>
            <a:pPr marL="0" lvl="0" indent="0">
              <a:buNone/>
            </a:pPr>
            <a:r>
              <a:rPr lang="en-GB" b="1" dirty="0"/>
              <a:t>4. What do you think </a:t>
            </a:r>
            <a:r>
              <a:rPr lang="en-GB" dirty="0"/>
              <a:t>the law says about sending and sharing sexual images?</a:t>
            </a:r>
          </a:p>
          <a:p>
            <a:pPr marL="0" indent="0">
              <a:buNone/>
            </a:pPr>
            <a:endParaRPr lang="en-GB" dirty="0"/>
          </a:p>
        </p:txBody>
      </p:sp>
      <p:sp>
        <p:nvSpPr>
          <p:cNvPr id="14" name="Oval 13">
            <a:extLst>
              <a:ext uri="{FF2B5EF4-FFF2-40B4-BE49-F238E27FC236}">
                <a16:creationId xmlns:a16="http://schemas.microsoft.com/office/drawing/2014/main" id="{C924DBCE-E731-4B22-8181-A39C1D8627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8185" y="3423959"/>
            <a:ext cx="630884" cy="630884"/>
          </a:xfrm>
          <a:prstGeom prst="ellipse">
            <a:avLst/>
          </a:prstGeom>
          <a:noFill/>
          <a:ln w="1270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4CBF9756-6AC8-4C65-84DF-56FBFFA1D8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463438">
            <a:off x="7450227" y="5166682"/>
            <a:ext cx="1835725" cy="2024785"/>
          </a:xfrm>
          <a:custGeom>
            <a:avLst/>
            <a:gdLst>
              <a:gd name="connsiteX0" fmla="*/ 1801138 w 1835725"/>
              <a:gd name="connsiteY0" fmla="*/ 1622662 h 2024785"/>
              <a:gd name="connsiteX1" fmla="*/ 1835717 w 1835725"/>
              <a:gd name="connsiteY1" fmla="*/ 1680254 h 2024785"/>
              <a:gd name="connsiteX2" fmla="*/ 1812568 w 1835725"/>
              <a:gd name="connsiteY2" fmla="*/ 1877193 h 2024785"/>
              <a:gd name="connsiteX3" fmla="*/ 1776210 w 1835725"/>
              <a:gd name="connsiteY3" fmla="*/ 2024785 h 2024785"/>
              <a:gd name="connsiteX4" fmla="*/ 1655772 w 1835725"/>
              <a:gd name="connsiteY4" fmla="*/ 1983449 h 2024785"/>
              <a:gd name="connsiteX5" fmla="*/ 1687591 w 1835725"/>
              <a:gd name="connsiteY5" fmla="*/ 1854495 h 2024785"/>
              <a:gd name="connsiteX6" fmla="*/ 1708939 w 1835725"/>
              <a:gd name="connsiteY6" fmla="*/ 1673301 h 2024785"/>
              <a:gd name="connsiteX7" fmla="*/ 1778129 w 1835725"/>
              <a:gd name="connsiteY7" fmla="*/ 1615979 h 2024785"/>
              <a:gd name="connsiteX8" fmla="*/ 1801138 w 1835725"/>
              <a:gd name="connsiteY8" fmla="*/ 1622662 h 2024785"/>
              <a:gd name="connsiteX9" fmla="*/ 1585229 w 1835725"/>
              <a:gd name="connsiteY9" fmla="*/ 764759 h 2024785"/>
              <a:gd name="connsiteX10" fmla="*/ 1623024 w 1835725"/>
              <a:gd name="connsiteY10" fmla="*/ 792810 h 2024785"/>
              <a:gd name="connsiteX11" fmla="*/ 1777614 w 1835725"/>
              <a:gd name="connsiteY11" fmla="*/ 1157141 h 2024785"/>
              <a:gd name="connsiteX12" fmla="*/ 1733799 w 1835725"/>
              <a:gd name="connsiteY12" fmla="*/ 1235532 h 2024785"/>
              <a:gd name="connsiteX13" fmla="*/ 1716464 w 1835725"/>
              <a:gd name="connsiteY13" fmla="*/ 1237722 h 2024785"/>
              <a:gd name="connsiteX14" fmla="*/ 1716464 w 1835725"/>
              <a:gd name="connsiteY14" fmla="*/ 1237913 h 2024785"/>
              <a:gd name="connsiteX15" fmla="*/ 1655409 w 1835725"/>
              <a:gd name="connsiteY15" fmla="*/ 1191717 h 2024785"/>
              <a:gd name="connsiteX16" fmla="*/ 1513200 w 1835725"/>
              <a:gd name="connsiteY16" fmla="*/ 856627 h 2024785"/>
              <a:gd name="connsiteX17" fmla="*/ 1538499 w 1835725"/>
              <a:gd name="connsiteY17" fmla="*/ 770415 h 2024785"/>
              <a:gd name="connsiteX18" fmla="*/ 1585229 w 1835725"/>
              <a:gd name="connsiteY18" fmla="*/ 764759 h 2024785"/>
              <a:gd name="connsiteX19" fmla="*/ 477919 w 1835725"/>
              <a:gd name="connsiteY19" fmla="*/ 21437 h 2024785"/>
              <a:gd name="connsiteX20" fmla="*/ 509236 w 1835725"/>
              <a:gd name="connsiteY20" fmla="*/ 84182 h 2024785"/>
              <a:gd name="connsiteX21" fmla="*/ 445829 w 1835725"/>
              <a:gd name="connsiteY21" fmla="*/ 139871 h 2024785"/>
              <a:gd name="connsiteX22" fmla="*/ 437447 w 1835725"/>
              <a:gd name="connsiteY22" fmla="*/ 139395 h 2024785"/>
              <a:gd name="connsiteX23" fmla="*/ 73211 w 1835725"/>
              <a:gd name="connsiteY23" fmla="*/ 137204 h 2024785"/>
              <a:gd name="connsiteX24" fmla="*/ 749 w 1835725"/>
              <a:gd name="connsiteY24" fmla="*/ 84082 h 2024785"/>
              <a:gd name="connsiteX25" fmla="*/ 53871 w 1835725"/>
              <a:gd name="connsiteY25" fmla="*/ 11621 h 2024785"/>
              <a:gd name="connsiteX26" fmla="*/ 58352 w 1835725"/>
              <a:gd name="connsiteY26" fmla="*/ 11093 h 2024785"/>
              <a:gd name="connsiteX27" fmla="*/ 454020 w 1835725"/>
              <a:gd name="connsiteY27" fmla="*/ 13474 h 2024785"/>
              <a:gd name="connsiteX28" fmla="*/ 477919 w 1835725"/>
              <a:gd name="connsiteY28" fmla="*/ 21437 h 2024785"/>
              <a:gd name="connsiteX29" fmla="*/ 957797 w 1835725"/>
              <a:gd name="connsiteY29" fmla="*/ 167970 h 2024785"/>
              <a:gd name="connsiteX30" fmla="*/ 1286982 w 1835725"/>
              <a:gd name="connsiteY30" fmla="*/ 387616 h 2024785"/>
              <a:gd name="connsiteX31" fmla="*/ 1293725 w 1835725"/>
              <a:gd name="connsiteY31" fmla="*/ 477075 h 2024785"/>
              <a:gd name="connsiteX32" fmla="*/ 1245453 w 1835725"/>
              <a:gd name="connsiteY32" fmla="*/ 499154 h 2024785"/>
              <a:gd name="connsiteX33" fmla="*/ 1245167 w 1835725"/>
              <a:gd name="connsiteY33" fmla="*/ 499154 h 2024785"/>
              <a:gd name="connsiteX34" fmla="*/ 1203638 w 1835725"/>
              <a:gd name="connsiteY34" fmla="*/ 484104 h 2024785"/>
              <a:gd name="connsiteX35" fmla="*/ 900647 w 1835725"/>
              <a:gd name="connsiteY35" fmla="*/ 281508 h 2024785"/>
              <a:gd name="connsiteX36" fmla="*/ 872454 w 1835725"/>
              <a:gd name="connsiteY36" fmla="*/ 196164 h 2024785"/>
              <a:gd name="connsiteX37" fmla="*/ 957797 w 1835725"/>
              <a:gd name="connsiteY37" fmla="*/ 167970 h 202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35725" h="202478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rtlCol="0" anchor="ctr"/>
          <a:lstStyle/>
          <a:p>
            <a:endParaRPr lang="en-US"/>
          </a:p>
        </p:txBody>
      </p:sp>
      <p:pic>
        <p:nvPicPr>
          <p:cNvPr id="5" name="Picture 4" descr="A close up of a logo&#10;&#10;Description automatically generated">
            <a:extLst>
              <a:ext uri="{FF2B5EF4-FFF2-40B4-BE49-F238E27FC236}">
                <a16:creationId xmlns:a16="http://schemas.microsoft.com/office/drawing/2014/main" id="{CDCBC78A-9F08-4346-8D3F-966CA1AEC60C}"/>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4851" r="4402" b="4"/>
          <a:stretch/>
        </p:blipFill>
        <p:spPr>
          <a:xfrm>
            <a:off x="7751975" y="1075239"/>
            <a:ext cx="4128603" cy="4128603"/>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
        <p:nvSpPr>
          <p:cNvPr id="18" name="Freeform: Shape 17">
            <a:extLst>
              <a:ext uri="{FF2B5EF4-FFF2-40B4-BE49-F238E27FC236}">
                <a16:creationId xmlns:a16="http://schemas.microsoft.com/office/drawing/2014/main" id="{2D385988-EAAF-4C27-AF8A-2BFBECAF3D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49602" y="1"/>
            <a:ext cx="2066948" cy="1621879"/>
          </a:xfrm>
          <a:custGeom>
            <a:avLst/>
            <a:gdLst>
              <a:gd name="connsiteX0" fmla="*/ 0 w 2066948"/>
              <a:gd name="connsiteY0" fmla="*/ 0 h 1621879"/>
              <a:gd name="connsiteX1" fmla="*/ 123825 w 2066948"/>
              <a:gd name="connsiteY1" fmla="*/ 0 h 1621879"/>
              <a:gd name="connsiteX2" fmla="*/ 123825 w 2066948"/>
              <a:gd name="connsiteY2" fmla="*/ 1452620 h 1621879"/>
              <a:gd name="connsiteX3" fmla="*/ 1881378 w 2066948"/>
              <a:gd name="connsiteY3" fmla="*/ 436017 h 1621879"/>
              <a:gd name="connsiteX4" fmla="*/ 1127572 w 2066948"/>
              <a:gd name="connsiteY4" fmla="*/ 0 h 1621879"/>
              <a:gd name="connsiteX5" fmla="*/ 1374887 w 2066948"/>
              <a:gd name="connsiteY5" fmla="*/ 0 h 1621879"/>
              <a:gd name="connsiteX6" fmla="*/ 2035969 w 2066948"/>
              <a:gd name="connsiteY6" fmla="*/ 382391 h 1621879"/>
              <a:gd name="connsiteX7" fmla="*/ 2058648 w 2066948"/>
              <a:gd name="connsiteY7" fmla="*/ 466963 h 1621879"/>
              <a:gd name="connsiteX8" fmla="*/ 2035969 w 2066948"/>
              <a:gd name="connsiteY8" fmla="*/ 489642 h 1621879"/>
              <a:gd name="connsiteX9" fmla="*/ 92869 w 2066948"/>
              <a:gd name="connsiteY9" fmla="*/ 1613592 h 1621879"/>
              <a:gd name="connsiteX10" fmla="*/ 61913 w 2066948"/>
              <a:gd name="connsiteY10" fmla="*/ 1621879 h 1621879"/>
              <a:gd name="connsiteX11" fmla="*/ 0 w 2066948"/>
              <a:gd name="connsiteY11" fmla="*/ 1559967 h 162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6948" h="1621879">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w="9525" cap="flat">
            <a:noFill/>
            <a:prstDash val="solid"/>
            <a:miter/>
          </a:ln>
        </p:spPr>
        <p:txBody>
          <a:bodyPr rtlCol="0" anchor="ctr"/>
          <a:lstStyle/>
          <a:p>
            <a:endParaRPr lang="en-US"/>
          </a:p>
        </p:txBody>
      </p:sp>
      <p:cxnSp>
        <p:nvCxnSpPr>
          <p:cNvPr id="20" name="Straight Connector 19">
            <a:extLst>
              <a:ext uri="{FF2B5EF4-FFF2-40B4-BE49-F238E27FC236}">
                <a16:creationId xmlns:a16="http://schemas.microsoft.com/office/drawing/2014/main" id="{43621FD4-D14D-45D5-9A57-9A2DE5EA59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38745" y="102790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4" name="Footer Placeholder 3">
            <a:extLst>
              <a:ext uri="{FF2B5EF4-FFF2-40B4-BE49-F238E27FC236}">
                <a16:creationId xmlns:a16="http://schemas.microsoft.com/office/drawing/2014/main" id="{DE461840-F1A5-4F5D-A5B6-11F2DDD1BA02}"/>
              </a:ext>
            </a:extLst>
          </p:cNvPr>
          <p:cNvSpPr>
            <a:spLocks noGrp="1"/>
          </p:cNvSpPr>
          <p:nvPr>
            <p:ph type="ftr" sz="quarter" idx="11"/>
          </p:nvPr>
        </p:nvSpPr>
        <p:spPr>
          <a:xfrm>
            <a:off x="2798284" y="6356350"/>
            <a:ext cx="3433277" cy="365125"/>
          </a:xfrm>
        </p:spPr>
        <p:txBody>
          <a:bodyPr>
            <a:normAutofit/>
          </a:bodyPr>
          <a:lstStyle/>
          <a:p>
            <a:pPr algn="r">
              <a:spcAft>
                <a:spcPts val="600"/>
              </a:spcAft>
            </a:pPr>
            <a:r>
              <a:rPr lang="en-US"/>
              <a:t>rshp.scot</a:t>
            </a:r>
          </a:p>
        </p:txBody>
      </p:sp>
      <p:sp>
        <p:nvSpPr>
          <p:cNvPr id="22" name="Freeform: Shape 21">
            <a:extLst>
              <a:ext uri="{FF2B5EF4-FFF2-40B4-BE49-F238E27FC236}">
                <a16:creationId xmlns:a16="http://schemas.microsoft.com/office/drawing/2014/main" id="{B621D332-7329-4994-8836-C429A51B7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9527" y="6033795"/>
            <a:ext cx="1991064" cy="824205"/>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Freeform: Shape 23">
            <a:extLst>
              <a:ext uri="{FF2B5EF4-FFF2-40B4-BE49-F238E27FC236}">
                <a16:creationId xmlns:a16="http://schemas.microsoft.com/office/drawing/2014/main" id="{2D20F754-35A9-4508-BE3C-C59996D143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51696" y="5519196"/>
            <a:ext cx="1340305" cy="1338805"/>
          </a:xfrm>
          <a:custGeom>
            <a:avLst/>
            <a:gdLst>
              <a:gd name="connsiteX0" fmla="*/ 61913 w 1340305"/>
              <a:gd name="connsiteY0" fmla="*/ 0 h 1338805"/>
              <a:gd name="connsiteX1" fmla="*/ 1340305 w 1340305"/>
              <a:gd name="connsiteY1" fmla="*/ 0 h 1338805"/>
              <a:gd name="connsiteX2" fmla="*/ 1340305 w 1340305"/>
              <a:gd name="connsiteY2" fmla="*/ 123825 h 1338805"/>
              <a:gd name="connsiteX3" fmla="*/ 123825 w 1340305"/>
              <a:gd name="connsiteY3" fmla="*/ 123825 h 1338805"/>
              <a:gd name="connsiteX4" fmla="*/ 123825 w 1340305"/>
              <a:gd name="connsiteY4" fmla="*/ 1338805 h 1338805"/>
              <a:gd name="connsiteX5" fmla="*/ 0 w 1340305"/>
              <a:gd name="connsiteY5" fmla="*/ 1338805 h 1338805"/>
              <a:gd name="connsiteX6" fmla="*/ 0 w 1340305"/>
              <a:gd name="connsiteY6" fmla="*/ 61913 h 1338805"/>
              <a:gd name="connsiteX7" fmla="*/ 61913 w 1340305"/>
              <a:gd name="connsiteY7" fmla="*/ 0 h 133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0305" h="13388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2792424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37143" y="835025"/>
            <a:ext cx="6316656" cy="936625"/>
          </a:xfrm>
        </p:spPr>
        <p:txBody>
          <a:bodyPr>
            <a:normAutofit/>
          </a:bodyPr>
          <a:lstStyle/>
          <a:p>
            <a:pPr marL="0" indent="0">
              <a:buNone/>
            </a:pPr>
            <a:r>
              <a:rPr lang="en-GB" b="1" dirty="0"/>
              <a:t>SEXTING AND THE LAW</a:t>
            </a:r>
            <a:r>
              <a:rPr lang="en-US" dirty="0"/>
              <a:t> </a:t>
            </a:r>
          </a:p>
        </p:txBody>
      </p:sp>
      <p:sp>
        <p:nvSpPr>
          <p:cNvPr id="4" name="Footer Placeholder 3"/>
          <p:cNvSpPr>
            <a:spLocks noGrp="1"/>
          </p:cNvSpPr>
          <p:nvPr>
            <p:ph type="ftr" sz="quarter" idx="11"/>
          </p:nvPr>
        </p:nvSpPr>
        <p:spPr/>
        <p:txBody>
          <a:bodyPr/>
          <a:lstStyle/>
          <a:p>
            <a:r>
              <a:rPr lang="en-US"/>
              <a:t>rshp.scot</a:t>
            </a:r>
          </a:p>
        </p:txBody>
      </p:sp>
      <p:sp>
        <p:nvSpPr>
          <p:cNvPr id="5" name="Subtitle 2"/>
          <p:cNvSpPr txBox="1">
            <a:spLocks/>
          </p:cNvSpPr>
          <p:nvPr/>
        </p:nvSpPr>
        <p:spPr>
          <a:xfrm>
            <a:off x="5037143" y="1513376"/>
            <a:ext cx="6545255" cy="45847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GB" b="1" dirty="0"/>
              <a:t>The law says:</a:t>
            </a:r>
          </a:p>
          <a:p>
            <a:r>
              <a:rPr lang="en-GB" dirty="0"/>
              <a:t>It is illegal </a:t>
            </a:r>
            <a:r>
              <a:rPr lang="en-GB" b="1" dirty="0"/>
              <a:t>to</a:t>
            </a:r>
            <a:r>
              <a:rPr lang="en-GB" dirty="0"/>
              <a:t> </a:t>
            </a:r>
            <a:r>
              <a:rPr lang="en-GB" b="1" dirty="0"/>
              <a:t>take, to share or to have</a:t>
            </a:r>
            <a:r>
              <a:rPr lang="en-GB" dirty="0"/>
              <a:t> sexual photographs or films of people under the age of 18, even if they gave permission.</a:t>
            </a:r>
          </a:p>
          <a:p>
            <a:r>
              <a:rPr lang="en-GB" dirty="0"/>
              <a:t>A photograph or film is considered sexual when the person is nude or only in their underwear or doing something that would not normally be done in public. </a:t>
            </a:r>
          </a:p>
          <a:p>
            <a:pPr marL="0" indent="0">
              <a:buNone/>
            </a:pPr>
            <a:endParaRPr lang="en-US" dirty="0"/>
          </a:p>
        </p:txBody>
      </p:sp>
      <p:pic>
        <p:nvPicPr>
          <p:cNvPr id="6" name="Picture 5" descr="A close up of a toy&#10;&#10;Description automatically generated">
            <a:extLst>
              <a:ext uri="{FF2B5EF4-FFF2-40B4-BE49-F238E27FC236}">
                <a16:creationId xmlns:a16="http://schemas.microsoft.com/office/drawing/2014/main" id="{A94642B2-AF6D-4FF1-819B-69233AED39C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2435" y="885092"/>
            <a:ext cx="4954710" cy="4954710"/>
          </a:xfrm>
          <a:prstGeom prst="rect">
            <a:avLst/>
          </a:prstGeom>
        </p:spPr>
      </p:pic>
    </p:spTree>
    <p:extLst>
      <p:ext uri="{BB962C8B-B14F-4D97-AF65-F5344CB8AC3E}">
        <p14:creationId xmlns:p14="http://schemas.microsoft.com/office/powerpoint/2010/main" val="539075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4F7EBAE4-9945-4473-9E34-B2C66EA0F0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 name="Content Placeholder 2">
            <a:extLst>
              <a:ext uri="{FF2B5EF4-FFF2-40B4-BE49-F238E27FC236}">
                <a16:creationId xmlns:a16="http://schemas.microsoft.com/office/drawing/2014/main" id="{DFD37C1E-447B-4587-A1FE-8E740D83B1F9}"/>
              </a:ext>
            </a:extLst>
          </p:cNvPr>
          <p:cNvSpPr>
            <a:spLocks noGrp="1"/>
          </p:cNvSpPr>
          <p:nvPr>
            <p:ph idx="1"/>
          </p:nvPr>
        </p:nvSpPr>
        <p:spPr>
          <a:xfrm>
            <a:off x="838200" y="1449107"/>
            <a:ext cx="4994239" cy="4351338"/>
          </a:xfrm>
        </p:spPr>
        <p:txBody>
          <a:bodyPr>
            <a:normAutofit/>
          </a:bodyPr>
          <a:lstStyle/>
          <a:p>
            <a:pPr marL="0" indent="0">
              <a:buNone/>
            </a:pPr>
            <a:r>
              <a:rPr lang="en-GB" dirty="0"/>
              <a:t>What should you do if you </a:t>
            </a:r>
            <a:r>
              <a:rPr lang="en-GB" b="1" dirty="0"/>
              <a:t>receive</a:t>
            </a:r>
            <a:r>
              <a:rPr lang="en-GB" dirty="0"/>
              <a:t> a photo or image you didn’t ask for and shouldn’t have?</a:t>
            </a:r>
            <a:endParaRPr lang="en-US" dirty="0"/>
          </a:p>
        </p:txBody>
      </p:sp>
      <p:pic>
        <p:nvPicPr>
          <p:cNvPr id="3" name="Picture 2" descr="A picture containing person, indoor, man, holding&#10;&#10;Description automatically generated">
            <a:extLst>
              <a:ext uri="{FF2B5EF4-FFF2-40B4-BE49-F238E27FC236}">
                <a16:creationId xmlns:a16="http://schemas.microsoft.com/office/drawing/2014/main" id="{06CD9EA0-818D-4C1E-BE42-F6783025386A}"/>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2268" r="8983" b="1"/>
          <a:stretch/>
        </p:blipFill>
        <p:spPr>
          <a:xfrm>
            <a:off x="6374920" y="758514"/>
            <a:ext cx="5122238" cy="5122238"/>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
        <p:nvSpPr>
          <p:cNvPr id="4" name="Footer Placeholder 3">
            <a:extLst>
              <a:ext uri="{FF2B5EF4-FFF2-40B4-BE49-F238E27FC236}">
                <a16:creationId xmlns:a16="http://schemas.microsoft.com/office/drawing/2014/main" id="{2203D2CB-FD29-4E1B-916F-B71344EC6A10}"/>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a:t>rshp.scot</a:t>
            </a:r>
          </a:p>
        </p:txBody>
      </p:sp>
      <p:sp>
        <p:nvSpPr>
          <p:cNvPr id="22" name="Arc 21">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89197" flipV="1">
            <a:off x="6261882" y="687822"/>
            <a:ext cx="5471147" cy="5471147"/>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Oval 23">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48561" y="921125"/>
            <a:ext cx="791021" cy="7695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79720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8489" y="501650"/>
            <a:ext cx="6626711" cy="936625"/>
          </a:xfrm>
        </p:spPr>
        <p:txBody>
          <a:bodyPr>
            <a:normAutofit/>
          </a:bodyPr>
          <a:lstStyle/>
          <a:p>
            <a:pPr marL="0" indent="0">
              <a:buNone/>
            </a:pPr>
            <a:r>
              <a:rPr lang="en-GB" sz="2400" b="1" dirty="0"/>
              <a:t>If you receive a photo or image you didn’t ask for and shouldn’t have:</a:t>
            </a:r>
            <a:endParaRPr lang="en-US" sz="2400" dirty="0"/>
          </a:p>
        </p:txBody>
      </p:sp>
      <p:sp>
        <p:nvSpPr>
          <p:cNvPr id="4" name="Footer Placeholder 3"/>
          <p:cNvSpPr>
            <a:spLocks noGrp="1"/>
          </p:cNvSpPr>
          <p:nvPr>
            <p:ph type="ftr" sz="quarter" idx="11"/>
          </p:nvPr>
        </p:nvSpPr>
        <p:spPr/>
        <p:txBody>
          <a:bodyPr/>
          <a:lstStyle/>
          <a:p>
            <a:r>
              <a:rPr lang="en-US"/>
              <a:t>rshp.scot</a:t>
            </a:r>
          </a:p>
        </p:txBody>
      </p:sp>
      <p:sp>
        <p:nvSpPr>
          <p:cNvPr id="5" name="Subtitle 2"/>
          <p:cNvSpPr txBox="1">
            <a:spLocks/>
          </p:cNvSpPr>
          <p:nvPr/>
        </p:nvSpPr>
        <p:spPr>
          <a:xfrm>
            <a:off x="590774" y="1438275"/>
            <a:ext cx="7746402" cy="45847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lvl="0"/>
            <a:r>
              <a:rPr lang="en-GB" sz="2400" dirty="0"/>
              <a:t>Don’t show anyone.</a:t>
            </a:r>
            <a:endParaRPr lang="en-US" sz="2400" dirty="0"/>
          </a:p>
          <a:p>
            <a:pPr lvl="0"/>
            <a:r>
              <a:rPr lang="en-GB" sz="2400" dirty="0"/>
              <a:t>Don’t forward it on, you will then be breaking the law.</a:t>
            </a:r>
            <a:endParaRPr lang="en-US" sz="2400" dirty="0"/>
          </a:p>
          <a:p>
            <a:pPr lvl="0"/>
            <a:r>
              <a:rPr lang="en-GB" sz="2400" dirty="0"/>
              <a:t>Don’t use it for revenge or to be mean to someone you are angry with.</a:t>
            </a:r>
            <a:endParaRPr lang="en-US" sz="2400" dirty="0"/>
          </a:p>
          <a:p>
            <a:pPr lvl="0"/>
            <a:r>
              <a:rPr lang="en-GB" sz="2400" dirty="0"/>
              <a:t>Don’t feel you have to respond, you can ignore it.</a:t>
            </a:r>
            <a:endParaRPr lang="en-US" sz="2400" dirty="0"/>
          </a:p>
          <a:p>
            <a:pPr lvl="0"/>
            <a:r>
              <a:rPr lang="en-GB" sz="2400" dirty="0"/>
              <a:t>You could delete it, but it might be best to share it with a trusted adult first.</a:t>
            </a:r>
            <a:endParaRPr lang="en-US" sz="2400" dirty="0"/>
          </a:p>
          <a:p>
            <a:pPr lvl="0"/>
            <a:r>
              <a:rPr lang="en-GB" sz="2400" dirty="0"/>
              <a:t>Block the person who sent you it.</a:t>
            </a:r>
            <a:endParaRPr lang="en-US" sz="2400" dirty="0"/>
          </a:p>
          <a:p>
            <a:pPr lvl="0"/>
            <a:r>
              <a:rPr lang="en-GB" sz="2400" dirty="0"/>
              <a:t>If the person sending you things is older or putting pressure on you to send images, then talk to someone about it.</a:t>
            </a:r>
            <a:endParaRPr lang="en-US" sz="2400" dirty="0"/>
          </a:p>
        </p:txBody>
      </p:sp>
      <p:pic>
        <p:nvPicPr>
          <p:cNvPr id="6" name="Picture 5" descr="A screenshot of a cell phone&#10;&#10;Description automatically generated">
            <a:extLst>
              <a:ext uri="{FF2B5EF4-FFF2-40B4-BE49-F238E27FC236}">
                <a16:creationId xmlns:a16="http://schemas.microsoft.com/office/drawing/2014/main" id="{CF22FB0D-6A6B-4549-AC8B-FF4B537EA41D}"/>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275132" y="835025"/>
            <a:ext cx="3911322" cy="4584700"/>
          </a:xfrm>
          <a:prstGeom prst="rect">
            <a:avLst/>
          </a:prstGeom>
        </p:spPr>
      </p:pic>
    </p:spTree>
    <p:extLst>
      <p:ext uri="{BB962C8B-B14F-4D97-AF65-F5344CB8AC3E}">
        <p14:creationId xmlns:p14="http://schemas.microsoft.com/office/powerpoint/2010/main" val="5012808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658</Words>
  <Application>Microsoft Office PowerPoint</Application>
  <PresentationFormat>Widescreen</PresentationFormat>
  <Paragraphs>63</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Social Media: Sending and sharing Images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Media: Sending and sharing Images</dc:title>
  <dc:creator>Colin Morrison</dc:creator>
  <cp:lastModifiedBy>Colin Morrison</cp:lastModifiedBy>
  <cp:revision>6</cp:revision>
  <dcterms:created xsi:type="dcterms:W3CDTF">2020-02-07T15:23:29Z</dcterms:created>
  <dcterms:modified xsi:type="dcterms:W3CDTF">2020-07-23T15:41:31Z</dcterms:modified>
</cp:coreProperties>
</file>