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9"/>
  </p:notesMasterIdLst>
  <p:sldIdLst>
    <p:sldId id="256" r:id="rId2"/>
    <p:sldId id="261" r:id="rId3"/>
    <p:sldId id="262" r:id="rId4"/>
    <p:sldId id="267" r:id="rId5"/>
    <p:sldId id="268" r:id="rId6"/>
    <p:sldId id="269" r:id="rId7"/>
    <p:sldId id="272" r:id="rId8"/>
    <p:sldId id="273" r:id="rId9"/>
    <p:sldId id="274" r:id="rId10"/>
    <p:sldId id="275" r:id="rId11"/>
    <p:sldId id="270" r:id="rId12"/>
    <p:sldId id="263" r:id="rId13"/>
    <p:sldId id="264" r:id="rId14"/>
    <p:sldId id="265" r:id="rId15"/>
    <p:sldId id="266" r:id="rId16"/>
    <p:sldId id="271"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94407"/>
  </p:normalViewPr>
  <p:slideViewPr>
    <p:cSldViewPr snapToGrid="0" snapToObjects="1">
      <p:cViewPr varScale="1">
        <p:scale>
          <a:sx n="81" d="100"/>
          <a:sy n="81" d="100"/>
        </p:scale>
        <p:origin x="3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19/06/2020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19/06/2020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19/06/2020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19/06/2020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hildlin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200" dirty="0">
                <a:latin typeface="+mn-lt"/>
              </a:rPr>
              <a:t>Romantic and Loving Relationships: </a:t>
            </a:r>
            <a:br>
              <a:rPr lang="en-US" sz="3200" dirty="0">
                <a:latin typeface="+mn-lt"/>
              </a:rPr>
            </a:br>
            <a:r>
              <a:rPr lang="en-US" sz="3200" b="1" kern="1200" dirty="0">
                <a:solidFill>
                  <a:schemeClr val="tx1"/>
                </a:solidFill>
                <a:latin typeface="+mn-lt"/>
                <a:ea typeface="+mj-ea"/>
                <a:cs typeface="+mj-cs"/>
              </a:rPr>
              <a:t>How do you make a relationship work?</a:t>
            </a:r>
            <a:r>
              <a:rPr lang="en-US" sz="3200" kern="1200" dirty="0">
                <a:solidFill>
                  <a:schemeClr val="tx1"/>
                </a:solidFill>
                <a:latin typeface="+mn-lt"/>
                <a:ea typeface="+mj-ea"/>
                <a:cs typeface="+mj-cs"/>
              </a:rPr>
              <a:t>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the importance of communication, honesty and trust in relationships.</a:t>
            </a:r>
          </a:p>
          <a:p>
            <a:pPr marL="342900" lvl="0" indent="-228600" algn="l">
              <a:buFont typeface="Arial" panose="020B0604020202020204" pitchFamily="34" charset="0"/>
              <a:buChar char="•"/>
            </a:pPr>
            <a:r>
              <a:rPr lang="en-US" dirty="0"/>
              <a:t>I can talk about the kind of partner I would want to involved with, and the what I would bring to a relationship.</a:t>
            </a:r>
          </a:p>
          <a:p>
            <a:pPr marL="342900" lvl="0" indent="-228600" algn="l">
              <a:buFont typeface="Arial" panose="020B0604020202020204" pitchFamily="34" charset="0"/>
              <a:buChar char="•"/>
            </a:pPr>
            <a:r>
              <a:rPr lang="en-US" dirty="0"/>
              <a:t>I understand that adults can be married, in a civil partnership or live together. </a:t>
            </a:r>
          </a:p>
          <a:p>
            <a:pPr marL="342900" lvl="0" indent="-228600" algn="l">
              <a:buFont typeface="Arial" panose="020B0604020202020204" pitchFamily="34" charset="0"/>
              <a:buChar char="•"/>
            </a:pPr>
            <a:r>
              <a:rPr lang="en-US" dirty="0"/>
              <a:t>I am developing skills and confidence to make decisions about the relationships I want.</a:t>
            </a:r>
          </a:p>
          <a:p>
            <a:pPr marL="342900" lvl="0"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What do you think you use most when you are communicating </a:t>
            </a:r>
            <a:r>
              <a:rPr lang="en-GB" sz="2400" i="1" dirty="0"/>
              <a:t>your</a:t>
            </a:r>
            <a:r>
              <a:rPr lang="en-GB" sz="2400" dirty="0"/>
              <a:t> feelings?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Content Placeholder 4" descr="A close up of a logo&#10;&#10;Description automatically generated">
            <a:extLst>
              <a:ext uri="{FF2B5EF4-FFF2-40B4-BE49-F238E27FC236}">
                <a16:creationId xmlns:a16="http://schemas.microsoft.com/office/drawing/2014/main" id="{01913B7D-470C-49EF-91FA-B7F9B36E2495}"/>
              </a:ext>
            </a:extLst>
          </p:cNvPr>
          <p:cNvPicPr>
            <a:picLocks/>
          </p:cNvPicPr>
          <p:nvPr/>
        </p:nvPicPr>
        <p:blipFill rotWithShape="1">
          <a:blip r:embed="rId2" cstate="screen">
            <a:extLst>
              <a:ext uri="{28A0092B-C50C-407E-A947-70E740481C1C}">
                <a14:useLocalDpi xmlns:a14="http://schemas.microsoft.com/office/drawing/2010/main"/>
              </a:ext>
            </a:extLst>
          </a:blip>
          <a:srcRect l="4751" r="4158"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71558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4423E8-FD94-4422-85DD-83BE469F3A51}"/>
              </a:ext>
            </a:extLst>
          </p:cNvPr>
          <p:cNvSpPr>
            <a:spLocks noGrp="1"/>
          </p:cNvSpPr>
          <p:nvPr>
            <p:ph idx="1"/>
          </p:nvPr>
        </p:nvSpPr>
        <p:spPr>
          <a:xfrm>
            <a:off x="411479" y="2688336"/>
            <a:ext cx="4498848" cy="3584448"/>
          </a:xfrm>
        </p:spPr>
        <p:txBody>
          <a:bodyPr anchor="t">
            <a:normAutofit/>
          </a:bodyPr>
          <a:lstStyle/>
          <a:p>
            <a:pPr marL="0" indent="0">
              <a:buNone/>
            </a:pPr>
            <a:r>
              <a:rPr lang="en-GB" sz="2400" b="1" dirty="0"/>
              <a:t>Honesty and Trust</a:t>
            </a:r>
          </a:p>
          <a:p>
            <a:pPr marL="0" indent="0">
              <a:buNone/>
            </a:pPr>
            <a:r>
              <a:rPr lang="en-GB" sz="2400" dirty="0"/>
              <a:t>In a Scottish study young people said that after communication the most important things for a good relationship were </a:t>
            </a:r>
            <a:r>
              <a:rPr lang="en-GB" sz="2400" b="1" dirty="0"/>
              <a:t>honesty</a:t>
            </a:r>
            <a:r>
              <a:rPr lang="en-GB" sz="2400" dirty="0"/>
              <a:t> and </a:t>
            </a:r>
            <a:r>
              <a:rPr lang="en-GB" sz="2400" b="1" dirty="0"/>
              <a:t>trust</a:t>
            </a:r>
            <a:r>
              <a:rPr lang="en-GB" sz="2400" dirty="0"/>
              <a:t>.</a:t>
            </a:r>
          </a:p>
        </p:txBody>
      </p:sp>
      <p:sp>
        <p:nvSpPr>
          <p:cNvPr id="4" name="Footer Placeholder 3">
            <a:extLst>
              <a:ext uri="{FF2B5EF4-FFF2-40B4-BE49-F238E27FC236}">
                <a16:creationId xmlns:a16="http://schemas.microsoft.com/office/drawing/2014/main" id="{161B0B54-9D35-4EE9-851E-67F30FDC051F}"/>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Picture 5" descr="A close up of a lock&#10;&#10;Description automatically generated">
            <a:extLst>
              <a:ext uri="{FF2B5EF4-FFF2-40B4-BE49-F238E27FC236}">
                <a16:creationId xmlns:a16="http://schemas.microsoft.com/office/drawing/2014/main" id="{EB63A496-1EDD-48F8-92AD-4766DDD581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50" r="8259"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15653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Trust gets in the way of everything, doesn’t matter even what kind of relationship you are in, trust is like the one thing that just gets between people all the time. If you don’t trust them then you might as well just not bother.  (age </a:t>
            </a:r>
            <a:r>
              <a:rPr lang="en-US" sz="2400" b="1" dirty="0"/>
              <a:t>16)</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descr="A close up of a logo&#10;&#10;Description automatically generated">
            <a:extLst>
              <a:ext uri="{FF2B5EF4-FFF2-40B4-BE49-F238E27FC236}">
                <a16:creationId xmlns:a16="http://schemas.microsoft.com/office/drawing/2014/main" id="{880A434C-08C1-4416-874F-D35140FA50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6" r="495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79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79" y="268833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If you don’t it’s not healthy – you’d be paranoid they’re going with someone else behind your back. You’d be worried. Like honesty, it goes both ways, you need both. (age </a:t>
            </a:r>
            <a:r>
              <a:rPr lang="en-US" sz="2400" b="1" dirty="0"/>
              <a:t>15)</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6" name="Picture 5" descr="A close up of a logo&#10;&#10;Description automatically generated">
            <a:extLst>
              <a:ext uri="{FF2B5EF4-FFF2-40B4-BE49-F238E27FC236}">
                <a16:creationId xmlns:a16="http://schemas.microsoft.com/office/drawing/2014/main" id="{738109DD-5C96-4623-BACF-4BD7A8F7BE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706" r="4951"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7843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400" b="1" i="1" dirty="0">
                <a:ea typeface="+mj-ea"/>
                <a:cs typeface="+mj-cs"/>
              </a:rPr>
              <a:t>Loyal, honest, caring, patient is what trust should mean in sex and relationships. </a:t>
            </a:r>
            <a:r>
              <a:rPr lang="en-US" sz="2400" b="1" dirty="0">
                <a:ea typeface="+mj-ea"/>
                <a:cs typeface="+mj-cs"/>
              </a:rPr>
              <a:t>(age 16)</a:t>
            </a:r>
          </a:p>
        </p:txBody>
      </p:sp>
      <p:sp>
        <p:nvSpPr>
          <p:cNvPr id="41" name="Rectangle 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1906385" y="6356350"/>
            <a:ext cx="2594954"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0EF2599A-0113-4504-9110-49A388D2A7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99" r="2026" b="2"/>
          <a:stretch/>
        </p:blipFill>
        <p:spPr>
          <a:xfrm>
            <a:off x="4868487" y="10"/>
            <a:ext cx="7323513" cy="6857990"/>
          </a:xfrm>
          <a:prstGeom prst="rect">
            <a:avLst/>
          </a:prstGeom>
        </p:spPr>
      </p:pic>
    </p:spTree>
    <p:extLst>
      <p:ext uri="{BB962C8B-B14F-4D97-AF65-F5344CB8AC3E}">
        <p14:creationId xmlns:p14="http://schemas.microsoft.com/office/powerpoint/2010/main" val="36706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411480" y="2684095"/>
            <a:ext cx="4502858"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i="1" dirty="0"/>
              <a:t>I have only had one boyfriend who I trusted. Anyone else I would be scared they would tell their mates about me and worried about what they thought and what they would say. (age 15)</a:t>
            </a:r>
          </a:p>
        </p:txBody>
      </p:sp>
      <p:sp>
        <p:nvSpPr>
          <p:cNvPr id="4" name="Footer Placeholder 3"/>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930F3A13-4847-4053-8A6F-70FBF8CD3F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222" r="5467" b="2"/>
          <a:stretch/>
        </p:blipFill>
        <p:spPr>
          <a:xfrm>
            <a:off x="5385816" y="-2"/>
            <a:ext cx="6806184" cy="6858001"/>
          </a:xfrm>
          <a:prstGeom prst="rect">
            <a:avLst/>
          </a:prstGeom>
        </p:spPr>
      </p:pic>
    </p:spTree>
    <p:extLst>
      <p:ext uri="{BB962C8B-B14F-4D97-AF65-F5344CB8AC3E}">
        <p14:creationId xmlns:p14="http://schemas.microsoft.com/office/powerpoint/2010/main" val="725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6D92F91-96C1-46D9-9C16-2DB78E999DFC}"/>
              </a:ext>
            </a:extLst>
          </p:cNvPr>
          <p:cNvSpPr>
            <a:spLocks noGrp="1"/>
          </p:cNvSpPr>
          <p:nvPr>
            <p:ph idx="1"/>
          </p:nvPr>
        </p:nvSpPr>
        <p:spPr>
          <a:xfrm>
            <a:off x="411479" y="2688336"/>
            <a:ext cx="4498848" cy="3584448"/>
          </a:xfrm>
        </p:spPr>
        <p:txBody>
          <a:bodyPr anchor="t">
            <a:normAutofit/>
          </a:bodyPr>
          <a:lstStyle/>
          <a:p>
            <a:pPr marL="0" indent="0">
              <a:buNone/>
            </a:pPr>
            <a:r>
              <a:rPr lang="en-GB" sz="2400" b="1" dirty="0"/>
              <a:t>Communication, honesty and trust:</a:t>
            </a:r>
          </a:p>
          <a:p>
            <a:pPr marL="0" indent="0">
              <a:buNone/>
            </a:pPr>
            <a:r>
              <a:rPr lang="en-GB" sz="2400" b="1" dirty="0"/>
              <a:t>Things couples should talk about before they live together.</a:t>
            </a:r>
            <a:r>
              <a:rPr lang="en-GB" sz="2400" dirty="0"/>
              <a:t> </a:t>
            </a:r>
          </a:p>
        </p:txBody>
      </p:sp>
      <p:sp>
        <p:nvSpPr>
          <p:cNvPr id="4" name="Footer Placeholder 3">
            <a:extLst>
              <a:ext uri="{FF2B5EF4-FFF2-40B4-BE49-F238E27FC236}">
                <a16:creationId xmlns:a16="http://schemas.microsoft.com/office/drawing/2014/main" id="{BC048F5B-3D56-435F-B2EA-EDF01781043B}"/>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Content Placeholder 4" descr="A close up of a logo&#10;&#10;Description automatically generated">
            <a:extLst>
              <a:ext uri="{FF2B5EF4-FFF2-40B4-BE49-F238E27FC236}">
                <a16:creationId xmlns:a16="http://schemas.microsoft.com/office/drawing/2014/main" id="{A7CA5FDC-59A6-4EDA-8AA0-B1D0F0AAD088}"/>
              </a:ext>
            </a:extLst>
          </p:cNvPr>
          <p:cNvPicPr>
            <a:picLocks/>
          </p:cNvPicPr>
          <p:nvPr/>
        </p:nvPicPr>
        <p:blipFill rotWithShape="1">
          <a:blip r:embed="rId2" cstate="screen">
            <a:extLst>
              <a:ext uri="{28A0092B-C50C-407E-A947-70E740481C1C}">
                <a14:useLocalDpi xmlns:a14="http://schemas.microsoft.com/office/drawing/2010/main"/>
              </a:ext>
            </a:extLst>
          </a:blip>
          <a:srcRect l="1604" r="1532"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9270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11479" y="2412050"/>
            <a:ext cx="4974336" cy="3492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ChildLine </a:t>
            </a:r>
            <a:r>
              <a:rPr lang="en-US" sz="2400" dirty="0">
                <a:hlinkClick r:id="rId2" tooltip="www.childline.org.uk"/>
              </a:rPr>
              <a:t>www.childline.org.uk</a:t>
            </a:r>
            <a:endParaRPr lang="en-US" sz="2400" dirty="0"/>
          </a:p>
          <a:p>
            <a:pPr marL="0" lvl="0" indent="0">
              <a:buNone/>
            </a:pPr>
            <a:r>
              <a:rPr lang="en-US" sz="2400" dirty="0"/>
              <a:t>If you're under 19 you can confidentially call, email or chat online about any problem big or small</a:t>
            </a:r>
          </a:p>
          <a:p>
            <a:pPr marL="0" lvl="0" indent="0">
              <a:buNone/>
            </a:pPr>
            <a:r>
              <a:rPr lang="en-US" sz="2400" dirty="0"/>
              <a:t>Freephone 24h helpline: 0800 1111</a:t>
            </a:r>
          </a:p>
          <a:p>
            <a:pPr marL="0" lvl="0" indent="0">
              <a:buNone/>
            </a:pPr>
            <a:r>
              <a:rPr lang="en-US" sz="2400" dirty="0"/>
              <a:t>Sign up for a ChildLine account on the website to be able to message a counsellor anytime without using your email address.</a:t>
            </a:r>
          </a:p>
          <a:p>
            <a:pPr marL="0" lvl="0" indent="0">
              <a:buNone/>
            </a:pPr>
            <a:r>
              <a:rPr lang="en-US" sz="2400" dirty="0"/>
              <a:t>Chat 1:1 with an online advisor  </a:t>
            </a:r>
          </a:p>
        </p:txBody>
      </p:sp>
      <p:sp>
        <p:nvSpPr>
          <p:cNvPr id="4" name="Footer Placeholder 3"/>
          <p:cNvSpPr>
            <a:spLocks noGrp="1"/>
          </p:cNvSpPr>
          <p:nvPr>
            <p:ph type="ftr" sz="quarter" idx="11"/>
          </p:nvPr>
        </p:nvSpPr>
        <p:spPr>
          <a:xfrm>
            <a:off x="1900871" y="6356350"/>
            <a:ext cx="3013467"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C02E50AA-E9E1-41C5-A3D1-827367D2DF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398"/>
          <a:stretch/>
        </p:blipFill>
        <p:spPr>
          <a:xfrm>
            <a:off x="5418089" y="-75305"/>
            <a:ext cx="6806184" cy="6858001"/>
          </a:xfrm>
          <a:prstGeom prst="rect">
            <a:avLst/>
          </a:prstGeom>
        </p:spPr>
      </p:pic>
    </p:spTree>
    <p:extLst>
      <p:ext uri="{BB962C8B-B14F-4D97-AF65-F5344CB8AC3E}">
        <p14:creationId xmlns:p14="http://schemas.microsoft.com/office/powerpoint/2010/main" val="5684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5B2C66-3678-49D5-A02A-022FDB1772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6175" r="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61" name="Freeform: Shape 6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2400" b="1">
                <a:ea typeface="+mj-ea"/>
                <a:cs typeface="+mj-cs"/>
              </a:rPr>
              <a:t>Today we will be thinking about Communication, Honesty and Trust.</a:t>
            </a:r>
          </a:p>
          <a:p>
            <a:pPr marL="0" indent="0">
              <a:spcBef>
                <a:spcPct val="0"/>
              </a:spcBef>
              <a:spcAft>
                <a:spcPts val="600"/>
              </a:spcAft>
              <a:buNone/>
            </a:pPr>
            <a:endParaRPr lang="en-US" sz="2400" b="1">
              <a:ea typeface="+mj-ea"/>
              <a:cs typeface="+mj-cs"/>
            </a:endParaRPr>
          </a:p>
          <a:p>
            <a:pPr marL="0" indent="0">
              <a:spcBef>
                <a:spcPct val="0"/>
              </a:spcBef>
              <a:spcAft>
                <a:spcPts val="600"/>
              </a:spcAft>
              <a:buNone/>
            </a:pPr>
            <a:r>
              <a:rPr lang="en-US" sz="2400" b="1">
                <a:ea typeface="+mj-ea"/>
                <a:cs typeface="+mj-cs"/>
              </a:rPr>
              <a:t>A communication game. </a:t>
            </a:r>
            <a:endParaRPr lang="en-US" sz="2400">
              <a:ea typeface="+mj-ea"/>
              <a:cs typeface="+mj-cs"/>
            </a:endParaRPr>
          </a:p>
        </p:txBody>
      </p:sp>
      <p:sp>
        <p:nvSpPr>
          <p:cNvPr id="65" name="Rectangle 6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5374178" y="6356350"/>
            <a:ext cx="4114800" cy="365125"/>
          </a:xfrm>
        </p:spPr>
        <p:txBody>
          <a:bodyPr vert="horz" lIns="91440" tIns="45720" rIns="91440" bIns="45720" rtlCol="0" anchor="ctr">
            <a:normAutofit/>
          </a:bodyPr>
          <a:lstStyle/>
          <a:p>
            <a:pPr algn="l">
              <a:spcAft>
                <a:spcPts val="600"/>
              </a:spcAft>
              <a:defRPr/>
            </a:pPr>
            <a:r>
              <a:rPr lang="en-US" kern="1200">
                <a:solidFill>
                  <a:schemeClr val="bg1"/>
                </a:solidFill>
                <a:latin typeface="Calibri" panose="020F0502020204030204"/>
                <a:ea typeface="+mn-ea"/>
                <a:cs typeface="+mn-cs"/>
              </a:rPr>
              <a:t>rshp.scot</a:t>
            </a:r>
          </a:p>
        </p:txBody>
      </p:sp>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A close up of a logo&#10;&#10;Description automatically generated">
            <a:extLst>
              <a:ext uri="{FF2B5EF4-FFF2-40B4-BE49-F238E27FC236}">
                <a16:creationId xmlns:a16="http://schemas.microsoft.com/office/drawing/2014/main" id="{4039AFA6-1F1E-4964-945C-9ABD35AC4A99}"/>
              </a:ext>
            </a:extLst>
          </p:cNvPr>
          <p:cNvPicPr>
            <a:picLocks noGrp="1"/>
          </p:cNvPicPr>
          <p:nvPr>
            <p:ph idx="1"/>
          </p:nvPr>
        </p:nvPicPr>
        <p:blipFill rotWithShape="1">
          <a:blip r:embed="rId2" cstate="screen">
            <a:extLst>
              <a:ext uri="{28A0092B-C50C-407E-A947-70E740481C1C}">
                <a14:useLocalDpi xmlns:a14="http://schemas.microsoft.com/office/drawing/2010/main"/>
              </a:ext>
            </a:extLst>
          </a:blip>
          <a:srcRect t="12066"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47" name="Freeform: Shape 4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2"/>
          <p:cNvSpPr txBox="1">
            <a:spLocks/>
          </p:cNvSpPr>
          <p:nvPr/>
        </p:nvSpPr>
        <p:spPr>
          <a:xfrm>
            <a:off x="477981" y="1122363"/>
            <a:ext cx="4023360" cy="320413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b="1" dirty="0">
                <a:ea typeface="+mj-ea"/>
                <a:cs typeface="+mj-cs"/>
              </a:rPr>
              <a:t>How do we communicate what we think, feel or want?</a:t>
            </a:r>
            <a:endParaRPr lang="en-US" dirty="0">
              <a:ea typeface="+mj-ea"/>
              <a:cs typeface="+mj-cs"/>
            </a:endParaRPr>
          </a:p>
          <a:p>
            <a:pPr marL="0" indent="0">
              <a:spcBef>
                <a:spcPct val="0"/>
              </a:spcBef>
              <a:spcAft>
                <a:spcPts val="600"/>
              </a:spcAft>
              <a:buNone/>
            </a:pPr>
            <a:r>
              <a:rPr lang="en-US" dirty="0">
                <a:ea typeface="+mj-ea"/>
                <a:cs typeface="+mj-cs"/>
              </a:rPr>
              <a:t> </a:t>
            </a:r>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5374178" y="6356350"/>
            <a:ext cx="4114800" cy="365125"/>
          </a:xfrm>
        </p:spPr>
        <p:txBody>
          <a:bodyPr vert="horz" lIns="91440" tIns="45720" rIns="91440" bIns="45720" rtlCol="0" anchor="ctr">
            <a:normAutofit/>
          </a:bodyPr>
          <a:lstStyle/>
          <a:p>
            <a:pPr algn="l">
              <a:spcAft>
                <a:spcPts val="600"/>
              </a:spcAft>
              <a:defRPr/>
            </a:pPr>
            <a:r>
              <a:rPr lang="en-US" kern="1200">
                <a:solidFill>
                  <a:schemeClr val="bg1"/>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D65232B2-EDB6-4084-B47B-C1E260F869E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8908" r="-2" b="1483"/>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5" name="Freeform: Shape 4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Freeform: Shape 4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1" name="Rectangle 5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ubtitle 2"/>
          <p:cNvSpPr txBox="1">
            <a:spLocks/>
          </p:cNvSpPr>
          <p:nvPr/>
        </p:nvSpPr>
        <p:spPr>
          <a:xfrm>
            <a:off x="374904" y="2383099"/>
            <a:ext cx="5065776" cy="34023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How do we communicate what we think, feel or want?</a:t>
            </a:r>
            <a:endParaRPr lang="en-US" sz="2400" dirty="0"/>
          </a:p>
          <a:p>
            <a:pPr>
              <a:buFont typeface="Arial" panose="020B0604020202020204" pitchFamily="34" charset="0"/>
              <a:buChar char="•"/>
            </a:pPr>
            <a:r>
              <a:rPr lang="en-US" sz="2400" dirty="0"/>
              <a:t>7% of what we communicate is done by the words we use. </a:t>
            </a:r>
          </a:p>
          <a:p>
            <a:pPr>
              <a:buFont typeface="Arial" panose="020B0604020202020204" pitchFamily="34" charset="0"/>
              <a:buChar char="•"/>
            </a:pPr>
            <a:r>
              <a:rPr lang="en-US" sz="2400" dirty="0"/>
              <a:t>38% of what we communicate is done by our tone of voice.</a:t>
            </a:r>
          </a:p>
          <a:p>
            <a:pPr>
              <a:buFont typeface="Arial" panose="020B0604020202020204" pitchFamily="34" charset="0"/>
              <a:buChar char="•"/>
            </a:pPr>
            <a:r>
              <a:rPr lang="en-US" sz="2400" dirty="0"/>
              <a:t>55% of what we communicate is done by our facial expressions and other body language. </a:t>
            </a:r>
          </a:p>
          <a:p>
            <a:pPr marL="0">
              <a:buFont typeface="Arial" panose="020B0604020202020204" pitchFamily="34" charset="0"/>
              <a:buChar char="•"/>
            </a:pPr>
            <a:endParaRPr lang="en-US" sz="2400" dirty="0"/>
          </a:p>
        </p:txBody>
      </p:sp>
      <p:sp>
        <p:nvSpPr>
          <p:cNvPr id="4" name="Footer Placeholder 3"/>
          <p:cNvSpPr>
            <a:spLocks noGrp="1"/>
          </p:cNvSpPr>
          <p:nvPr>
            <p:ph type="ftr" sz="quarter" idx="11"/>
          </p:nvPr>
        </p:nvSpPr>
        <p:spPr>
          <a:xfrm>
            <a:off x="1756880" y="6356350"/>
            <a:ext cx="2943135"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271107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3988FF2-A0A7-4C89-8993-53FF377F5AB3}"/>
              </a:ext>
            </a:extLst>
          </p:cNvPr>
          <p:cNvSpPr>
            <a:spLocks noGrp="1"/>
          </p:cNvSpPr>
          <p:nvPr>
            <p:ph idx="1"/>
          </p:nvPr>
        </p:nvSpPr>
        <p:spPr>
          <a:xfrm>
            <a:off x="411479" y="2688336"/>
            <a:ext cx="4498848" cy="3584448"/>
          </a:xfrm>
        </p:spPr>
        <p:txBody>
          <a:bodyPr anchor="t">
            <a:normAutofit/>
          </a:bodyPr>
          <a:lstStyle/>
          <a:p>
            <a:pPr marL="0" indent="0">
              <a:buNone/>
            </a:pPr>
            <a:r>
              <a:rPr lang="en-GB" b="1"/>
              <a:t>Feelings charades</a:t>
            </a:r>
          </a:p>
        </p:txBody>
      </p:sp>
      <p:sp>
        <p:nvSpPr>
          <p:cNvPr id="4" name="Footer Placeholder 3">
            <a:extLst>
              <a:ext uri="{FF2B5EF4-FFF2-40B4-BE49-F238E27FC236}">
                <a16:creationId xmlns:a16="http://schemas.microsoft.com/office/drawing/2014/main" id="{40EBD9B5-0DC6-4C93-A257-A927B68EA3BB}"/>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7" name="Picture 6" descr="A picture containing indoor, table&#10;&#10;Description automatically generated">
            <a:extLst>
              <a:ext uri="{FF2B5EF4-FFF2-40B4-BE49-F238E27FC236}">
                <a16:creationId xmlns:a16="http://schemas.microsoft.com/office/drawing/2014/main" id="{D88956C4-B16C-4C57-A408-919E8D9AE2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018" r="5731"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595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a:t>Thinking about </a:t>
            </a:r>
            <a:r>
              <a:rPr lang="en-GB" sz="2400" b="1"/>
              <a:t>communication</a:t>
            </a:r>
          </a:p>
          <a:p>
            <a:pPr marL="0" lvl="0" indent="0">
              <a:buNone/>
            </a:pPr>
            <a:endParaRPr lang="en-GB" sz="2400"/>
          </a:p>
          <a:p>
            <a:pPr marL="0" lvl="0" indent="0">
              <a:buNone/>
            </a:pPr>
            <a:r>
              <a:rPr lang="en-GB" sz="2400"/>
              <a:t>How do you know when a baby is happy?</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baby posing for the camera&#10;&#10;Description automatically generated">
            <a:extLst>
              <a:ext uri="{FF2B5EF4-FFF2-40B4-BE49-F238E27FC236}">
                <a16:creationId xmlns:a16="http://schemas.microsoft.com/office/drawing/2014/main" id="{6C00BC8B-4B1C-467F-99A1-D1B707F223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3" r="44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96908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posing for the camera&#10;&#10;Description automatically generated">
            <a:extLst>
              <a:ext uri="{FF2B5EF4-FFF2-40B4-BE49-F238E27FC236}">
                <a16:creationId xmlns:a16="http://schemas.microsoft.com/office/drawing/2014/main" id="{3285FB16-94BF-42CF-B0CB-9EFD6F7EB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3102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C01F0D43-D930-4204-A126-050A9B435F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599" r="-2" b="2366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48056" y="2512611"/>
            <a:ext cx="4832803" cy="3664351"/>
          </a:xfrm>
        </p:spPr>
        <p:txBody>
          <a:bodyPr>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How do you know when a friend is either happy or a bit upset with you?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773936" y="6356350"/>
            <a:ext cx="2994766" cy="365125"/>
          </a:xfrm>
        </p:spPr>
        <p:txBody>
          <a:bodyPr>
            <a:normAutofit/>
          </a:bodyPr>
          <a:lstStyle/>
          <a:p>
            <a:pPr algn="r">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52538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20624" y="2688336"/>
            <a:ext cx="4498848" cy="3584448"/>
          </a:xfrm>
        </p:spPr>
        <p:txBody>
          <a:bodyPr anchor="t">
            <a:normAutofit/>
          </a:bodyPr>
          <a:lstStyle/>
          <a:p>
            <a:pPr marL="0" indent="0">
              <a:buNone/>
            </a:pPr>
            <a:r>
              <a:rPr lang="en-GB" sz="2400"/>
              <a:t>Thinking about </a:t>
            </a:r>
            <a:r>
              <a:rPr lang="en-GB" sz="2400" b="1"/>
              <a:t>communication</a:t>
            </a:r>
          </a:p>
          <a:p>
            <a:pPr marL="0" lvl="0" indent="0">
              <a:buNone/>
            </a:pPr>
            <a:endParaRPr lang="en-GB" sz="2400"/>
          </a:p>
          <a:p>
            <a:pPr marL="0" lvl="0" indent="0">
              <a:buNone/>
            </a:pPr>
            <a:r>
              <a:rPr lang="en-GB" sz="2400"/>
              <a:t>How do you know when someone at home is unhappy about something you have done?</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picture containing person, glasses, man, sitting&#10;&#10;Description automatically generated">
            <a:extLst>
              <a:ext uri="{FF2B5EF4-FFF2-40B4-BE49-F238E27FC236}">
                <a16:creationId xmlns:a16="http://schemas.microsoft.com/office/drawing/2014/main" id="{E1D8888F-8845-4F6C-A706-7D69569A61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53" r="49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24132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9C725C-F425-4529-863D-F5C70AEFF739}"/>
              </a:ext>
            </a:extLst>
          </p:cNvPr>
          <p:cNvSpPr>
            <a:spLocks noGrp="1"/>
          </p:cNvSpPr>
          <p:nvPr>
            <p:ph idx="1"/>
          </p:nvPr>
        </p:nvSpPr>
        <p:spPr>
          <a:xfrm>
            <a:off x="411479" y="2688336"/>
            <a:ext cx="4498848" cy="3584448"/>
          </a:xfrm>
        </p:spPr>
        <p:txBody>
          <a:bodyPr anchor="t">
            <a:normAutofit/>
          </a:bodyPr>
          <a:lstStyle/>
          <a:p>
            <a:pPr marL="0" indent="0">
              <a:buNone/>
            </a:pPr>
            <a:r>
              <a:rPr lang="en-GB" sz="2400" dirty="0"/>
              <a:t>Thinking about </a:t>
            </a:r>
            <a:r>
              <a:rPr lang="en-GB" sz="2400" b="1" dirty="0"/>
              <a:t>communication</a:t>
            </a:r>
          </a:p>
          <a:p>
            <a:pPr marL="0" lvl="0" indent="0">
              <a:buNone/>
            </a:pPr>
            <a:endParaRPr lang="en-GB" sz="2400" dirty="0"/>
          </a:p>
          <a:p>
            <a:pPr marL="0" lvl="0" indent="0">
              <a:buNone/>
            </a:pPr>
            <a:r>
              <a:rPr lang="en-GB" sz="2400" dirty="0"/>
              <a:t>Who do you know that’s really good at communicating by just facial expressions or body language? </a:t>
            </a:r>
          </a:p>
        </p:txBody>
      </p:sp>
      <p:sp>
        <p:nvSpPr>
          <p:cNvPr id="4" name="Footer Placeholder 3">
            <a:extLst>
              <a:ext uri="{FF2B5EF4-FFF2-40B4-BE49-F238E27FC236}">
                <a16:creationId xmlns:a16="http://schemas.microsoft.com/office/drawing/2014/main" id="{6AF01C89-3C35-4FD5-ADD9-839BA87F5336}"/>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5" name="Picture 4" descr="A person posing for the camera&#10;&#10;Description automatically generated">
            <a:extLst>
              <a:ext uri="{FF2B5EF4-FFF2-40B4-BE49-F238E27FC236}">
                <a16:creationId xmlns:a16="http://schemas.microsoft.com/office/drawing/2014/main" id="{CDF59460-6CF1-46C1-9205-1C9883C3E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453" r="4456"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98903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Widescreen</PresentationFormat>
  <Paragraphs>61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Romantic and Loving Relationships:  How do you make a relationship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make a relationship work?</dc:title>
  <dc:creator>Colin Morrison</dc:creator>
  <cp:lastModifiedBy>Colin Morrison</cp:lastModifiedBy>
  <cp:revision>3</cp:revision>
  <dcterms:created xsi:type="dcterms:W3CDTF">2020-04-15T08:08:25Z</dcterms:created>
  <dcterms:modified xsi:type="dcterms:W3CDTF">2020-06-19T08:23:21Z</dcterms:modified>
</cp:coreProperties>
</file>