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6" r:id="rId2"/>
    <p:sldId id="304" r:id="rId3"/>
    <p:sldId id="298" r:id="rId4"/>
    <p:sldId id="258" r:id="rId5"/>
    <p:sldId id="302" r:id="rId6"/>
    <p:sldId id="289" r:id="rId7"/>
    <p:sldId id="257" r:id="rId8"/>
    <p:sldId id="299" r:id="rId9"/>
    <p:sldId id="265" r:id="rId10"/>
    <p:sldId id="266" r:id="rId11"/>
    <p:sldId id="292" r:id="rId12"/>
    <p:sldId id="260" r:id="rId13"/>
    <p:sldId id="296" r:id="rId14"/>
    <p:sldId id="297" r:id="rId15"/>
    <p:sldId id="301" r:id="rId16"/>
    <p:sldId id="294" r:id="rId17"/>
    <p:sldId id="268" r:id="rId18"/>
    <p:sldId id="303" r:id="rId19"/>
    <p:sldId id="30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BD64E2-CDB3-9F4F-909E-0D361E37C529}" v="1" dt="2020-06-25T13:45:41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6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" userId="9e8379d8aac75974" providerId="LiveId" clId="{AC8D7727-10B8-433E-948A-0BBED0DA882F}"/>
    <pc:docChg chg="modSld">
      <pc:chgData name="Colin Morrison" userId="9e8379d8aac75974" providerId="LiveId" clId="{AC8D7727-10B8-433E-948A-0BBED0DA882F}" dt="2020-06-25T09:08:18.383" v="4" actId="20577"/>
      <pc:docMkLst>
        <pc:docMk/>
      </pc:docMkLst>
      <pc:sldChg chg="modSp mod">
        <pc:chgData name="Colin Morrison" userId="9e8379d8aac75974" providerId="LiveId" clId="{AC8D7727-10B8-433E-948A-0BBED0DA882F}" dt="2020-06-25T09:08:18.383" v="4" actId="20577"/>
        <pc:sldMkLst>
          <pc:docMk/>
          <pc:sldMk cId="979449192" sldId="306"/>
        </pc:sldMkLst>
        <pc:spChg chg="mod">
          <ac:chgData name="Colin Morrison" userId="9e8379d8aac75974" providerId="LiveId" clId="{AC8D7727-10B8-433E-948A-0BBED0DA882F}" dt="2020-06-25T09:08:18.383" v="4" actId="20577"/>
          <ac:spMkLst>
            <pc:docMk/>
            <pc:sldMk cId="979449192" sldId="30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FD96C-9B06-40F2-A9E8-3D5A14F3E6B1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C8A80-EEEA-4725-A0D8-B8C03F3E0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9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Teachers/Facilitators should read the Activity Plan that accompanies this PowerPoint. The Activity Plan explains the purpose of this lesson, essential reading before you deliver the session.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C8A80-EEEA-4725-A0D8-B8C03F3E0E0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424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78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New page. Photos from Workbook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C7C77-6896-4462-93CA-EED128E182B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528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New page. Photo’s </a:t>
            </a:r>
            <a:r>
              <a:rPr lang="en-GB"/>
              <a:t>from Workbook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C7C77-6896-4462-93CA-EED128E182B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73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7DFB4-6F80-439A-AC95-AAAAB46E8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5B278B-3B3F-4434-B3A3-82A43557F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75E99-6899-4FE0-9898-8401F65A0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B38C-10CD-47BE-A578-2D66C86511F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56427-CF38-4931-8CB0-CFAE4E41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28D65-3879-4097-AB3D-BDFF725F0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194D-88C8-49EE-88E4-3854E722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962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3739A-3550-49D2-920B-5130BA836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0E52A3-9D7E-409C-85CB-366C34872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4ED66-F1BF-4854-80E9-8CC901938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B38C-10CD-47BE-A578-2D66C86511F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D1DBA-A0D3-4179-85AB-BE0C19BA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130F9-E0D3-4250-8435-5271DE6A5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194D-88C8-49EE-88E4-3854E722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06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05A37-3686-4EAD-BAE0-6C0A694C2E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9F4E5-31B9-4946-A172-3354BE2FF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14ABF-D4C2-4378-9641-9BB81E3A6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B38C-10CD-47BE-A578-2D66C86511F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CE33A-3EE8-4310-A738-DEFC3D878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4322F-F3F0-4867-A3D0-0C3C8B1EC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194D-88C8-49EE-88E4-3854E722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31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4C53B-EFFA-4639-8D47-77DBB4C5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6E297-300E-4C2C-86CE-E9DA503EA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56C2F-5A9D-47E9-8534-4D907944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B38C-10CD-47BE-A578-2D66C86511F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2055E-B201-4838-8434-9B0F0742D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F6DEC-C5BB-468E-82EB-5CB1E3D6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194D-88C8-49EE-88E4-3854E722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61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1B2F2-A0B7-499E-AD1F-CCA57AAF5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592EB-C7EB-40AD-A37D-4A6E99500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1B1FC-13EA-4C3E-BE5C-89C58780A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B38C-10CD-47BE-A578-2D66C86511F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3D19A-4E51-4720-A9C0-B1C16076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3D7E8-A4AA-4DDF-A9FA-C3B81A0E4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194D-88C8-49EE-88E4-3854E722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9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0342C-98BA-4E1F-A7EE-A29BF516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3D75D-608F-4FA2-A0FD-1B5754AD2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70739-0982-43FC-B12F-7F1B81420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FE3FF-B5D2-4C81-A743-3E54D7AF2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B38C-10CD-47BE-A578-2D66C86511F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3955A-DC76-4CA1-B6FC-0AE300827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3E92B-82CA-4BA8-B237-E748C1B7E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194D-88C8-49EE-88E4-3854E722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92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46CAB-A301-40AA-BE91-89CD785AF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CD6AC-C357-45C1-B3E5-96984CCB6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112FE-AA57-42BB-B5B9-3CF76A0D1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7C0E5A-659A-446E-88A0-4775940D69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A0DD78-2EDA-4EF3-8826-D78C3F768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345D5C-8C92-4AF3-AA6E-DB9FC63C2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B38C-10CD-47BE-A578-2D66C86511F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B6E773-0DF5-44C2-9F18-C892AB56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7BF406-DCB1-4638-B79F-9581FEDBC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194D-88C8-49EE-88E4-3854E722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70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D7938-3A6E-4C72-8E10-E962106C9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5E0216-5B80-4510-83E3-B9C14DD59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B38C-10CD-47BE-A578-2D66C86511F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10A9BE-FDAE-4876-B0F1-D7D60C0A5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A7FC8-1CA4-4E93-8963-5A583A0C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194D-88C8-49EE-88E4-3854E722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27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0C9391-BA32-462F-A491-9FCFC4029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B38C-10CD-47BE-A578-2D66C86511F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B5F196-1378-4214-8C08-CB68D684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1872C-F9BF-4E0C-B61E-3DCCAE932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194D-88C8-49EE-88E4-3854E722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53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067CE-DFEE-4710-AD45-17EFCF80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26278-C8B9-41E6-91AF-758014274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DD5D6-87BB-488D-B7AA-63A182E45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8AC7E-A7A2-4C4D-9EF4-9B45C371D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B38C-10CD-47BE-A578-2D66C86511F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E3A77-3FB1-4CA4-A07C-D84B3D5D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0C47A-7F82-4790-A9F9-FC5B5EFD3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194D-88C8-49EE-88E4-3854E722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70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77FD8-C3A8-470B-BE5C-A6EFD0F7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0DE028-1034-49BA-895D-0EB8B89AE6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AAE16F-EF7B-4CB5-BD10-9F4026F15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4B237-ADBF-49B3-A1CD-9C58874F1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B38C-10CD-47BE-A578-2D66C86511F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97FAD-9FBD-4AE4-9D07-B2F4D9789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3ACF7-D97C-4E70-A83E-31DCDB7E9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194D-88C8-49EE-88E4-3854E722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65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AE2FCB-5EFF-42F7-BC20-7B754B6D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E3A11-EC01-4896-B50B-18075E9A9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915F0-6362-410E-945F-84CFC063C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BB38C-10CD-47BE-A578-2D66C86511F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3E67E-20CB-44E2-BEB6-2903F48A1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AD1CC-AE32-4D61-9A2B-DA2746316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6194D-88C8-49EE-88E4-3854E722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47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easyhealth.org.uk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2C7A71F-A746-4AB2-8FF5-03D4135FA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7FF8914-DDE9-46F8-AF0A-54FD0AC09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853" y="1533525"/>
            <a:ext cx="10917063" cy="3790950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4419" y="1933575"/>
            <a:ext cx="7013448" cy="2990849"/>
          </a:xfrm>
        </p:spPr>
        <p:txBody>
          <a:bodyPr anchor="ctr">
            <a:normAutofit/>
          </a:bodyPr>
          <a:lstStyle/>
          <a:p>
            <a:pPr algn="l"/>
            <a:r>
              <a:rPr lang="en-GB" sz="3200" b="1" dirty="0">
                <a:latin typeface="+mn-lt"/>
              </a:rPr>
              <a:t>Disability and Relationships: </a:t>
            </a:r>
            <a:br>
              <a:rPr lang="en-GB" sz="3200" b="1" dirty="0">
                <a:latin typeface="+mn-lt"/>
              </a:rPr>
            </a:br>
            <a:r>
              <a:rPr lang="en-GB" sz="3200" b="1" dirty="0">
                <a:latin typeface="+mn-lt"/>
              </a:rPr>
              <a:t>An introduction to our RSHP learning this year</a:t>
            </a:r>
            <a:br>
              <a:rPr lang="en-GB" sz="3200" dirty="0"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1933574"/>
            <a:ext cx="2686812" cy="2990849"/>
          </a:xfrm>
        </p:spPr>
        <p:txBody>
          <a:bodyPr anchor="ctr">
            <a:normAutofit/>
          </a:bodyPr>
          <a:lstStyle/>
          <a:p>
            <a:pPr marL="342900" lvl="0" indent="-342900" algn="l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I know that I will be taking part in RSHP education this school year and I have a general idea about what this will be about.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I am able to ask questions about this learning.</a:t>
            </a:r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4C1DE0-31FE-4AD0-95EA-B65CA6B89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84" y="2965074"/>
            <a:ext cx="128016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736409-6C07-4CE8-86F8-1174E2235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60539" y="3424428"/>
            <a:ext cx="2103120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855A890-B60B-4670-9DC2-69DC05015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466" y="2023110"/>
            <a:ext cx="2754259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r>
              <a:rPr lang="en-US" sz="2400" dirty="0">
                <a:latin typeface="+mn-lt"/>
              </a:rPr>
              <a:t>What might these people be thinking about each other?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22480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042549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283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299x192 Speech Bubble Kg Clip Art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93212" y="600770"/>
            <a:ext cx="3703320" cy="2378051"/>
          </a:xfrm>
          <a:prstGeom prst="rect">
            <a:avLst/>
          </a:prstGeom>
          <a:noFill/>
        </p:spPr>
      </p:pic>
      <p:pic>
        <p:nvPicPr>
          <p:cNvPr id="7" name="Picture 6" descr="299x192 Speech Bubble Kg Clip Art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700495" y="609952"/>
            <a:ext cx="3703320" cy="2378051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AC7DC0-061D-4F4E-8887-9EFC6CD094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7482" y="3192280"/>
            <a:ext cx="3016573" cy="2853698"/>
          </a:xfrm>
          <a:prstGeom prst="rect">
            <a:avLst/>
          </a:prstGeom>
        </p:spPr>
      </p:pic>
      <p:pic>
        <p:nvPicPr>
          <p:cNvPr id="14" name="Content Placeholder 7" descr="A picture containing person, man, outdoor&#10;&#10;Description automatically generated">
            <a:extLst>
              <a:ext uri="{FF2B5EF4-FFF2-40B4-BE49-F238E27FC236}">
                <a16:creationId xmlns:a16="http://schemas.microsoft.com/office/drawing/2014/main" id="{D4B45265-79D3-46B0-AA6A-3E6D24A63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0537" y="3156063"/>
            <a:ext cx="2926341" cy="28899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5135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D94CFA-00C6-4F3C-8F72-37142EAF6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endParaRPr lang="en-GB" sz="400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FA41-16FF-4AA9-8681-2618C0976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902" y="2609057"/>
            <a:ext cx="5278066" cy="269279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2400" dirty="0"/>
              <a:t>Sometimes, when a person has a disability their parents or carers or other people can worry about them being in a relationship.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Why do you think that they would worry?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9693D73-172A-44E7-AC84-F666FE8370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8321" y="172152"/>
            <a:ext cx="2064487" cy="2905028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in a blue shirt&#10;&#10;Description automatically generated">
            <a:extLst>
              <a:ext uri="{FF2B5EF4-FFF2-40B4-BE49-F238E27FC236}">
                <a16:creationId xmlns:a16="http://schemas.microsoft.com/office/drawing/2014/main" id="{775FE330-D732-46E1-B08C-D0D7037B2F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083423" y="3955456"/>
            <a:ext cx="4395569" cy="20236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FFA8FE-9682-4617-9AAA-27ECCFC09B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7210" y="691918"/>
            <a:ext cx="2212848" cy="213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31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12433-0203-47A4-A6D0-C2B00BC69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79" y="2081126"/>
            <a:ext cx="41660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When we learn together, we will also say that it is okay if you don’t want to be in a relationship with someone.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Do you think young people can feel under pressure to have a boyfriend or girlfriend?</a:t>
            </a:r>
          </a:p>
          <a:p>
            <a:pPr marL="0" indent="0">
              <a:buNone/>
            </a:pPr>
            <a:endParaRPr lang="en-US" sz="2400" b="1" dirty="0"/>
          </a:p>
          <a:p>
            <a:pPr marL="0"/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/>
            <a:endParaRPr lang="en-US" sz="2400" b="1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B3A28AE-C076-41D9-AE32-19C378EFC9F2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924042-2756-455F-88FF-2A2FE94E04AA}"/>
              </a:ext>
            </a:extLst>
          </p:cNvPr>
          <p:cNvSpPr/>
          <p:nvPr/>
        </p:nvSpPr>
        <p:spPr>
          <a:xfrm>
            <a:off x="324736" y="1382291"/>
            <a:ext cx="4729590" cy="7615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3592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1A042C51-0ACE-419E-A039-04AD72522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CE4101-4F18-4A6E-8553-534B3D1B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209" y="873940"/>
            <a:ext cx="4950713" cy="1035781"/>
          </a:xfrm>
        </p:spPr>
        <p:txBody>
          <a:bodyPr anchor="ctr">
            <a:normAutofit/>
          </a:bodyPr>
          <a:lstStyle/>
          <a:p>
            <a:r>
              <a:rPr lang="en-GB" sz="2400" dirty="0">
                <a:latin typeface="+mn-lt"/>
              </a:rPr>
              <a:t>Disability and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00D04-36EF-4D38-8292-36BAA47E4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473" y="2350769"/>
            <a:ext cx="5274394" cy="367710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/>
              <a:t>Sometimes when you have a disability there are important things you have to think about.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2400" dirty="0"/>
              <a:t>Some of these things will affect relationships.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2400" dirty="0"/>
              <a:t>How do you think having a disability can affect relationships?</a:t>
            </a:r>
          </a:p>
        </p:txBody>
      </p:sp>
      <p:pic>
        <p:nvPicPr>
          <p:cNvPr id="7" name="Picture 6" descr="A picture containing person, outdoor, cellphone, phone&#10;&#10;Description automatically generated">
            <a:extLst>
              <a:ext uri="{FF2B5EF4-FFF2-40B4-BE49-F238E27FC236}">
                <a16:creationId xmlns:a16="http://schemas.microsoft.com/office/drawing/2014/main" id="{A098AEB6-B119-4C7C-8018-CABCFB6F53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6788384" y="613148"/>
            <a:ext cx="2212848" cy="2130052"/>
          </a:xfrm>
          <a:prstGeom prst="rect">
            <a:avLst/>
          </a:prstGeom>
        </p:spPr>
      </p:pic>
      <p:pic>
        <p:nvPicPr>
          <p:cNvPr id="11" name="Picture 10" descr="A picture containing person, young, little, child&#10;&#10;Description automatically generated">
            <a:extLst>
              <a:ext uri="{FF2B5EF4-FFF2-40B4-BE49-F238E27FC236}">
                <a16:creationId xmlns:a16="http://schemas.microsoft.com/office/drawing/2014/main" id="{07458930-E740-41B9-9D30-8F9878A708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0952" y="613147"/>
            <a:ext cx="2212848" cy="2130052"/>
          </a:xfrm>
          <a:prstGeom prst="rect">
            <a:avLst/>
          </a:prstGeom>
        </p:spPr>
      </p:pic>
      <p:pic>
        <p:nvPicPr>
          <p:cNvPr id="5" name="Picture 4" descr="A person in glasses looking at the camera&#10;&#10;Description automatically generated">
            <a:extLst>
              <a:ext uri="{FF2B5EF4-FFF2-40B4-BE49-F238E27FC236}">
                <a16:creationId xmlns:a16="http://schemas.microsoft.com/office/drawing/2014/main" id="{0A5F6D16-8843-4DD8-95C5-9B8C24FFB5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8383" y="2884516"/>
            <a:ext cx="4565417" cy="3323430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907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7412B8E-484B-4452-8644-AD263F593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D3666C8-56BE-4203-98EC-83AE49EDDF0E}"/>
              </a:ext>
            </a:extLst>
          </p:cNvPr>
          <p:cNvSpPr txBox="1">
            <a:spLocks/>
          </p:cNvSpPr>
          <p:nvPr/>
        </p:nvSpPr>
        <p:spPr>
          <a:xfrm>
            <a:off x="1043631" y="873940"/>
            <a:ext cx="4928291" cy="1035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400" dirty="0">
                <a:ea typeface="+mj-ea"/>
                <a:cs typeface="+mj-cs"/>
              </a:rPr>
              <a:t>Do you think these things happen to people with disabilities?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sz="2400" dirty="0"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5BECD-8CC5-4CE6-84FC-C04146058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606" y="2266836"/>
            <a:ext cx="5291207" cy="367712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/>
              <a:t>Because of how our society is, a person with disabilities can be made to feel bad about themselves. </a:t>
            </a:r>
          </a:p>
          <a:p>
            <a:r>
              <a:rPr lang="en-US" sz="2400" dirty="0"/>
              <a:t>They can be put down by others. </a:t>
            </a:r>
          </a:p>
          <a:p>
            <a:r>
              <a:rPr lang="en-US" sz="2400" dirty="0"/>
              <a:t>This can leave the person feeling lonely or down. They can lack confidence.</a:t>
            </a:r>
          </a:p>
          <a:p>
            <a:r>
              <a:rPr lang="en-US" sz="2400" dirty="0"/>
              <a:t>When you have these experiences or feelings it is hard to socialise and meet others.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FD95D09-2666-454C-AE57-F5C7D8660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9" y="650054"/>
            <a:ext cx="4719382" cy="55964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looking at each other&#10;&#10;Description automatically generated">
            <a:extLst>
              <a:ext uri="{FF2B5EF4-FFF2-40B4-BE49-F238E27FC236}">
                <a16:creationId xmlns:a16="http://schemas.microsoft.com/office/drawing/2014/main" id="{B1FCE147-F671-46A9-A4D3-DFFA0F1A5F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678" y="873941"/>
            <a:ext cx="1490139" cy="19868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E555FF-8CC8-4133-8605-5A0394014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6116" y="873940"/>
            <a:ext cx="2064082" cy="1742626"/>
          </a:xfrm>
          <a:prstGeom prst="rect">
            <a:avLst/>
          </a:prstGeom>
        </p:spPr>
      </p:pic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9AD364CC-FE15-4950-BAFD-7F09847377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1706" y="2992610"/>
            <a:ext cx="4258492" cy="2746727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725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CE4101-4F18-4A6E-8553-534B3D1B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GB" sz="2400" dirty="0">
                <a:latin typeface="+mn-lt"/>
              </a:rPr>
              <a:t>When we learn together we will talk about sexual relationships.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00D04-36EF-4D38-8292-36BAA47E4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2" y="2524727"/>
            <a:ext cx="5590787" cy="367712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2400" dirty="0"/>
              <a:t>When they are old enough (and if they want to) people with disabilities can have sex, they can marry and have a family.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2400" dirty="0"/>
              <a:t>Sometimes when you have a disability there are important things you have to think about when it comes to having a sexual relationship. </a:t>
            </a:r>
          </a:p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r>
              <a:rPr lang="en-GB" sz="2400" dirty="0"/>
              <a:t>How do you think having a disability can affect sexual relationships?</a:t>
            </a:r>
          </a:p>
        </p:txBody>
      </p:sp>
      <p:pic>
        <p:nvPicPr>
          <p:cNvPr id="6" name="Picture 5" descr="A picture containing text, drawing&#10;&#10;Description automatically generated">
            <a:extLst>
              <a:ext uri="{FF2B5EF4-FFF2-40B4-BE49-F238E27FC236}">
                <a16:creationId xmlns:a16="http://schemas.microsoft.com/office/drawing/2014/main" id="{B1C02A70-2F1B-42DD-9F4A-8D74F45342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788383" y="1062849"/>
            <a:ext cx="4565417" cy="514374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90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5" y="2298514"/>
            <a:ext cx="5499342" cy="3985325"/>
          </a:xfrm>
        </p:spPr>
        <p:txBody>
          <a:bodyPr anchor="ctr">
            <a:noAutofit/>
          </a:bodyPr>
          <a:lstStyle/>
          <a:p>
            <a:r>
              <a:rPr lang="en-GB" sz="2400" dirty="0"/>
              <a:t>It might be harder to meet people or to get into some places where people meet.</a:t>
            </a:r>
          </a:p>
          <a:p>
            <a:r>
              <a:rPr lang="en-GB" sz="2400" dirty="0"/>
              <a:t>Mobility can affect how someone has sex. </a:t>
            </a:r>
          </a:p>
          <a:p>
            <a:r>
              <a:rPr lang="en-GB" sz="2400" dirty="0"/>
              <a:t>Communication difficulties can mean its harder to express yourself or be understood.</a:t>
            </a:r>
          </a:p>
          <a:p>
            <a:r>
              <a:rPr lang="en-GB" sz="2400" dirty="0"/>
              <a:t>Some medication can affect erections, contraception, pregnancy and plans to have children.</a:t>
            </a:r>
          </a:p>
        </p:txBody>
      </p:sp>
      <p:pic>
        <p:nvPicPr>
          <p:cNvPr id="4" name="Picture 3" descr="A group of people posing for the camera&#10;&#10;Description automatically generated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8383" y="613147"/>
            <a:ext cx="4565417" cy="5593443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813F972-969B-42DE-A89A-6EB223B6A28B}"/>
              </a:ext>
            </a:extLst>
          </p:cNvPr>
          <p:cNvSpPr/>
          <p:nvPr/>
        </p:nvSpPr>
        <p:spPr>
          <a:xfrm>
            <a:off x="774947" y="868662"/>
            <a:ext cx="50843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How might a ‘physical impairment’ affect relationships and sex?</a:t>
            </a:r>
          </a:p>
        </p:txBody>
      </p:sp>
    </p:spTree>
    <p:extLst>
      <p:ext uri="{BB962C8B-B14F-4D97-AF65-F5344CB8AC3E}">
        <p14:creationId xmlns:p14="http://schemas.microsoft.com/office/powerpoint/2010/main" val="847666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D1209E-B5B5-4B4F-AC62-643AF9D18E74}"/>
              </a:ext>
            </a:extLst>
          </p:cNvPr>
          <p:cNvSpPr/>
          <p:nvPr/>
        </p:nvSpPr>
        <p:spPr>
          <a:xfrm>
            <a:off x="1057025" y="922644"/>
            <a:ext cx="5040285" cy="11695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ea typeface="+mj-ea"/>
                <a:cs typeface="+mj-cs"/>
              </a:rPr>
              <a:t>How might a ‘mental impairment’ or learning disability affect relationships and sex?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5BCDE2A-5993-485A-A419-A88AD7B9E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014" y="2722922"/>
            <a:ext cx="7113181" cy="317241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/>
              <a:t>A person might not have opportunities to meet people.</a:t>
            </a:r>
          </a:p>
          <a:p>
            <a:r>
              <a:rPr lang="en-US" sz="2400" dirty="0"/>
              <a:t>It might be difficult to communicate or chat to new people.</a:t>
            </a:r>
          </a:p>
          <a:p>
            <a:r>
              <a:rPr lang="en-US" sz="2400" dirty="0"/>
              <a:t>They may need extra support to learn about sex and relationships. </a:t>
            </a:r>
          </a:p>
          <a:p>
            <a:r>
              <a:rPr lang="en-US" sz="2400" dirty="0"/>
              <a:t>Some people might need easy-read information on relationships, sex, contraception and parenthood. </a:t>
            </a:r>
          </a:p>
          <a:p>
            <a:r>
              <a:rPr lang="en-US" sz="2400" dirty="0"/>
              <a:t>Some medication can affect erections, contraception, pregnancy and plans to have children.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9347" y="801642"/>
            <a:ext cx="2681521" cy="2581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9D25C5-2F83-4844-8089-94CC51C023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3222" y="3446880"/>
            <a:ext cx="3545764" cy="25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17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4A752-AC91-4FA9-932F-C47A99BF2B03}"/>
              </a:ext>
            </a:extLst>
          </p:cNvPr>
          <p:cNvSpPr/>
          <p:nvPr/>
        </p:nvSpPr>
        <p:spPr>
          <a:xfrm>
            <a:off x="589227" y="2561383"/>
            <a:ext cx="4559425" cy="3302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/>
              <a:t>When we are learning together it is important to remember that if you have a question or a worry about friendships or relationships you can speak to someone.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1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/>
              <a:t>Who would you speak to?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/>
              <a:t>You can also find lots of information here: </a:t>
            </a:r>
            <a:r>
              <a:rPr lang="en-US" sz="2400" dirty="0">
                <a:hlinkClick r:id="rId2"/>
              </a:rPr>
              <a:t>https://www.easyhealth.org.uk/</a:t>
            </a:r>
            <a:r>
              <a:rPr lang="en-US" sz="2400" dirty="0"/>
              <a:t>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lose up of a toy&#10;&#10;Description automatically generated">
            <a:extLst>
              <a:ext uri="{FF2B5EF4-FFF2-40B4-BE49-F238E27FC236}">
                <a16:creationId xmlns:a16="http://schemas.microsoft.com/office/drawing/2014/main" id="{8BE1E6DF-306F-460A-B123-C7D6A6F0F70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7CF39A2-61AB-4648-BD5D-57954114A022}"/>
              </a:ext>
            </a:extLst>
          </p:cNvPr>
          <p:cNvSpPr/>
          <p:nvPr/>
        </p:nvSpPr>
        <p:spPr>
          <a:xfrm>
            <a:off x="589227" y="495862"/>
            <a:ext cx="49660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This has been a short introduction into the learning we will do about relationships, sexual health and parenthood. </a:t>
            </a:r>
          </a:p>
        </p:txBody>
      </p:sp>
    </p:spTree>
    <p:extLst>
      <p:ext uri="{BB962C8B-B14F-4D97-AF65-F5344CB8AC3E}">
        <p14:creationId xmlns:p14="http://schemas.microsoft.com/office/powerpoint/2010/main" val="553612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CF39A2-61AB-4648-BD5D-57954114A022}"/>
              </a:ext>
            </a:extLst>
          </p:cNvPr>
          <p:cNvSpPr/>
          <p:nvPr/>
        </p:nvSpPr>
        <p:spPr>
          <a:xfrm>
            <a:off x="604708" y="646733"/>
            <a:ext cx="4527115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ea typeface="+mj-ea"/>
                <a:cs typeface="+mj-cs"/>
              </a:rPr>
              <a:t>This has been a short introduction into the learning we will do about relationships, sexual health and parenthood.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9922A3-40D0-4A4E-9B06-2C25EA35D6D3}"/>
              </a:ext>
            </a:extLst>
          </p:cNvPr>
          <p:cNvSpPr/>
          <p:nvPr/>
        </p:nvSpPr>
        <p:spPr>
          <a:xfrm>
            <a:off x="590719" y="2330505"/>
            <a:ext cx="4559425" cy="1835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/>
              <a:t>Do you have any questions about the RSHP learning we will do this year?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lose up of a toy&#10;&#10;Description automatically generated">
            <a:extLst>
              <a:ext uri="{FF2B5EF4-FFF2-40B4-BE49-F238E27FC236}">
                <a16:creationId xmlns:a16="http://schemas.microsoft.com/office/drawing/2014/main" id="{8BE1E6DF-306F-460A-B123-C7D6A6F0F70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54A752-AC91-4FA9-932F-C47A99BF2B03}"/>
              </a:ext>
            </a:extLst>
          </p:cNvPr>
          <p:cNvSpPr/>
          <p:nvPr/>
        </p:nvSpPr>
        <p:spPr>
          <a:xfrm>
            <a:off x="589227" y="2561384"/>
            <a:ext cx="4559425" cy="3302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048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FC27DD-020D-4C1F-8FED-18E6C3B59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GB" sz="2800" b="1" dirty="0">
                <a:latin typeface="+mn-lt"/>
              </a:rPr>
              <a:t>Disability and Relationships: </a:t>
            </a:r>
            <a:br>
              <a:rPr lang="en-GB" sz="2800" b="1" dirty="0">
                <a:latin typeface="+mn-lt"/>
              </a:rPr>
            </a:br>
            <a:r>
              <a:rPr lang="en-GB" sz="2800" b="1" dirty="0">
                <a:latin typeface="+mn-lt"/>
              </a:rPr>
              <a:t>An introduction to our learning this year</a:t>
            </a:r>
            <a:endParaRPr lang="en-GB" sz="28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B7C23-3F41-49E4-9530-85501DB53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anchor="ctr"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GB"/>
          </a:p>
          <a:p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232C05F-FEBD-43AD-B89D-65B4F83F53F4}"/>
              </a:ext>
            </a:extLst>
          </p:cNvPr>
          <p:cNvSpPr/>
          <p:nvPr/>
        </p:nvSpPr>
        <p:spPr>
          <a:xfrm>
            <a:off x="3047999" y="35393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 know that I will be taking part in RSHP education this school year, and have a general idea about what this will be about.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 am able to ask questions about this learning. 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3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ACECE1-B187-46B0-BEFF-22923DAD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endParaRPr lang="en-GB" sz="400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2CE7A-FF93-452A-8A03-799E44DD3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957" y="1438889"/>
            <a:ext cx="5278066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/>
              <a:t>This lesson is an introduction to the learning we will do about the topic we call: </a:t>
            </a:r>
            <a:r>
              <a:rPr lang="en-GB" sz="2400" b="1" dirty="0"/>
              <a:t>Relationships, sexual health and parenthood education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person&#10;&#10;Description automatically generated">
            <a:extLst>
              <a:ext uri="{FF2B5EF4-FFF2-40B4-BE49-F238E27FC236}">
                <a16:creationId xmlns:a16="http://schemas.microsoft.com/office/drawing/2014/main" id="{A396D380-FE5D-46EB-9AB7-7A029E9CD5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  <p:sp>
        <p:nvSpPr>
          <p:cNvPr id="113" name="Rectangle 112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persons hand&#10;&#10;Description automatically generated">
            <a:extLst>
              <a:ext uri="{FF2B5EF4-FFF2-40B4-BE49-F238E27FC236}">
                <a16:creationId xmlns:a16="http://schemas.microsoft.com/office/drawing/2014/main" id="{65B0AE4C-9997-4B9C-93BA-B2802A07F6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3423" y="3707894"/>
            <a:ext cx="4395569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7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0FE2D22C-409B-48AF-B24F-7988A8F7F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535110" y="627954"/>
            <a:ext cx="4235516" cy="53533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5401" y="2222253"/>
            <a:ext cx="5837750" cy="302370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We will do our lessons on relationships, sexual health and parenthood education because people with disabilities have the same human rights as everyone else.</a:t>
            </a:r>
          </a:p>
          <a:p>
            <a:endParaRPr lang="en-GB" sz="240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36BD75A-C387-493E-AAA8-4A67C8EE9C9F}"/>
              </a:ext>
            </a:extLst>
          </p:cNvPr>
          <p:cNvSpPr txBox="1">
            <a:spLocks/>
          </p:cNvSpPr>
          <p:nvPr/>
        </p:nvSpPr>
        <p:spPr>
          <a:xfrm>
            <a:off x="1003199" y="595168"/>
            <a:ext cx="4991629" cy="1431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8141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7FA57D-2B56-45DC-B8F3-23E61B99A1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44" y="650494"/>
            <a:ext cx="5628018" cy="5324142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451" y="1843689"/>
            <a:ext cx="5356998" cy="351194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And because:</a:t>
            </a:r>
          </a:p>
          <a:p>
            <a:r>
              <a:rPr lang="en-GB" sz="2400" dirty="0"/>
              <a:t>People with disabilities have relationships and fall in love.</a:t>
            </a:r>
          </a:p>
          <a:p>
            <a:r>
              <a:rPr lang="en-GB" sz="2400" dirty="0"/>
              <a:t>When they are old enough (and if they want to) people with disabilities can have sex, they can marry and have a family.</a:t>
            </a:r>
          </a:p>
          <a:p>
            <a:r>
              <a:rPr lang="en-GB" sz="2400" dirty="0"/>
              <a:t>In a relationship everyone has the right to be healthy, happy and safe.</a:t>
            </a:r>
          </a:p>
          <a:p>
            <a:endParaRPr lang="en-GB" sz="240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EB708185-20C0-40F2-8F2D-8EB9E34B3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C7CF3C-F412-4959-8B7B-6568A14E2A2E}"/>
              </a:ext>
            </a:extLst>
          </p:cNvPr>
          <p:cNvSpPr/>
          <p:nvPr/>
        </p:nvSpPr>
        <p:spPr>
          <a:xfrm>
            <a:off x="1057025" y="922644"/>
            <a:ext cx="5040285" cy="11695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ea typeface="+mj-ea"/>
                <a:cs typeface="+mj-cs"/>
              </a:rPr>
              <a:t>In our lessons we will talk about being attracted to someone.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702" y="2290797"/>
            <a:ext cx="5040285" cy="36324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When you like someone </a:t>
            </a:r>
            <a:r>
              <a:rPr lang="en-US" sz="2400" dirty="0"/>
              <a:t>you can start to have feelings of </a:t>
            </a:r>
            <a:r>
              <a:rPr lang="en-US" sz="2400" b="1" dirty="0"/>
              <a:t>attraction</a:t>
            </a:r>
            <a:r>
              <a:rPr lang="en-US" sz="2400" dirty="0"/>
              <a:t> to them.</a:t>
            </a:r>
          </a:p>
          <a:p>
            <a:pPr marL="0"/>
            <a:r>
              <a:rPr lang="en-US" sz="2400" dirty="0"/>
              <a:t>You might ‘fancy’ someone.</a:t>
            </a:r>
          </a:p>
          <a:p>
            <a:pPr marL="0"/>
            <a:r>
              <a:rPr lang="en-US" sz="2400" dirty="0"/>
              <a:t>You might go out with them. </a:t>
            </a:r>
          </a:p>
          <a:p>
            <a:pPr marL="0"/>
            <a:r>
              <a:rPr lang="en-US" sz="2400" dirty="0"/>
              <a:t>You might say you are in a relationship. </a:t>
            </a:r>
          </a:p>
          <a:p>
            <a:pPr marL="0"/>
            <a:r>
              <a:rPr lang="en-US" sz="2400" dirty="0"/>
              <a:t>You might feel like you are in love!</a:t>
            </a:r>
          </a:p>
        </p:txBody>
      </p:sp>
      <p:pic>
        <p:nvPicPr>
          <p:cNvPr id="5" name="Picture 4" descr="A person sitting on a bench next to a body of water&#10;&#10;Description automatically generated">
            <a:extLst>
              <a:ext uri="{FF2B5EF4-FFF2-40B4-BE49-F238E27FC236}">
                <a16:creationId xmlns:a16="http://schemas.microsoft.com/office/drawing/2014/main" id="{51959AE2-8FFB-4A3E-98CA-8ABEB73B4D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6666" y="774285"/>
            <a:ext cx="2112264" cy="1999673"/>
          </a:xfrm>
          <a:prstGeom prst="rect">
            <a:avLst/>
          </a:prstGeom>
        </p:spPr>
      </p:pic>
      <p:pic>
        <p:nvPicPr>
          <p:cNvPr id="43" name="Picture 42" descr="A group of people looking at each other&#10;&#10;Description automatically generated">
            <a:extLst>
              <a:ext uri="{FF2B5EF4-FFF2-40B4-BE49-F238E27FC236}">
                <a16:creationId xmlns:a16="http://schemas.microsoft.com/office/drawing/2014/main" id="{F665EA3E-19A9-4309-9E92-38ED653C7E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3523" y="774285"/>
            <a:ext cx="2112264" cy="1999673"/>
          </a:xfrm>
          <a:prstGeom prst="rect">
            <a:avLst/>
          </a:prstGeom>
        </p:spPr>
      </p:pic>
      <p:pic>
        <p:nvPicPr>
          <p:cNvPr id="4" name="Picture 3" descr="A person sitting on a motorcycle&#10;&#10;Description automatically generated">
            <a:extLst>
              <a:ext uri="{FF2B5EF4-FFF2-40B4-BE49-F238E27FC236}">
                <a16:creationId xmlns:a16="http://schemas.microsoft.com/office/drawing/2014/main" id="{8F1FE5C1-399D-4D61-B107-2FD4D7E360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6667" y="2942704"/>
            <a:ext cx="4389120" cy="32135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61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82E2-332A-48D6-A7C5-1B16F2696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0068" y="410865"/>
            <a:ext cx="3584241" cy="21018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/>
              <a:t>What songs, poems, movies and stories can you think of that are about relationships or love?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37357F-0B80-4FF9-A87B-F4C26BC7CA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5" b="36229"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</p:spPr>
      </p:pic>
      <p:pic>
        <p:nvPicPr>
          <p:cNvPr id="5" name="Picture 4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FDF1225B-2702-412B-94E8-6679A3997870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63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7F307E1-26FA-4252-94D1-9711C451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person&#10;&#10;Description automatically generated">
            <a:extLst>
              <a:ext uri="{FF2B5EF4-FFF2-40B4-BE49-F238E27FC236}">
                <a16:creationId xmlns:a16="http://schemas.microsoft.com/office/drawing/2014/main" id="{A396D380-FE5D-46EB-9AB7-7A029E9CD5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FE0E86-6D3A-4EDC-9339-46D8B8D09E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0121" y="3456433"/>
            <a:ext cx="3661880" cy="3401568"/>
          </a:xfrm>
          <a:custGeom>
            <a:avLst/>
            <a:gdLst/>
            <a:ahLst/>
            <a:cxnLst/>
            <a:rect l="l" t="t" r="r" b="b"/>
            <a:pathLst>
              <a:path w="3661880" h="3401568">
                <a:moveTo>
                  <a:pt x="774544" y="0"/>
                </a:moveTo>
                <a:lnTo>
                  <a:pt x="3661880" y="0"/>
                </a:lnTo>
                <a:lnTo>
                  <a:pt x="3661880" y="3401568"/>
                </a:lnTo>
                <a:lnTo>
                  <a:pt x="0" y="3401568"/>
                </a:lnTo>
                <a:lnTo>
                  <a:pt x="104462" y="3186501"/>
                </a:lnTo>
                <a:cubicBezTo>
                  <a:pt x="492537" y="2345513"/>
                  <a:pt x="732594" y="1346092"/>
                  <a:pt x="769909" y="268359"/>
                </a:cubicBezTo>
                <a:close/>
              </a:path>
            </a:pathLst>
          </a:custGeom>
        </p:spPr>
      </p:pic>
      <p:pic>
        <p:nvPicPr>
          <p:cNvPr id="8" name="Picture 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F4279B1C-0501-4192-8306-3539E7B305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/>
          <a:stretch/>
        </p:blipFill>
        <p:spPr>
          <a:xfrm>
            <a:off x="5168353" y="3456432"/>
            <a:ext cx="4064598" cy="3401568"/>
          </a:xfrm>
          <a:custGeom>
            <a:avLst/>
            <a:gdLst/>
            <a:ahLst/>
            <a:cxnLst/>
            <a:rect l="l" t="t" r="r" b="b"/>
            <a:pathLst>
              <a:path w="4064598" h="3401568">
                <a:moveTo>
                  <a:pt x="749132" y="0"/>
                </a:moveTo>
                <a:lnTo>
                  <a:pt x="4064598" y="0"/>
                </a:lnTo>
                <a:lnTo>
                  <a:pt x="4059963" y="268360"/>
                </a:lnTo>
                <a:cubicBezTo>
                  <a:pt x="4022649" y="1346093"/>
                  <a:pt x="3782591" y="2345514"/>
                  <a:pt x="3394516" y="3186502"/>
                </a:cubicBezTo>
                <a:lnTo>
                  <a:pt x="3290055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398DFB7A-5FB9-4FBB-8BD1-0DBC6A365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357E4EC5-5150-4D8A-B97F-668E9075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ACECE1-B187-46B0-BEFF-22923DAD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endParaRPr lang="en-GB" sz="34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2CE7A-FF93-452A-8A03-799E44DD3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When we learn together we will think and talk about how young people with disabilities experience love and relationships. </a:t>
            </a:r>
          </a:p>
        </p:txBody>
      </p:sp>
      <p:pic>
        <p:nvPicPr>
          <p:cNvPr id="5" name="Picture 4" descr="A close up of a persons hand&#10;&#10;Description automatically generated">
            <a:extLst>
              <a:ext uri="{FF2B5EF4-FFF2-40B4-BE49-F238E27FC236}">
                <a16:creationId xmlns:a16="http://schemas.microsoft.com/office/drawing/2014/main" id="{65B0AE4C-9997-4B9C-93BA-B2802A07F6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9013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55A890-B60B-4670-9DC2-69DC05015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466" y="2023110"/>
            <a:ext cx="2700989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What might these people be thinking about each other?</a:t>
            </a: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22480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042549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283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299x192 Speech Bubble Kg Clip Art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27428" y="864310"/>
            <a:ext cx="3703320" cy="2378051"/>
          </a:xfrm>
          <a:prstGeom prst="rect">
            <a:avLst/>
          </a:prstGeom>
          <a:noFill/>
        </p:spPr>
      </p:pic>
      <p:pic>
        <p:nvPicPr>
          <p:cNvPr id="7" name="Picture 6" descr="299x192 Speech Bubble Kg Clip Art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681117" y="899587"/>
            <a:ext cx="3703320" cy="2378051"/>
          </a:xfrm>
          <a:prstGeom prst="rect">
            <a:avLst/>
          </a:prstGeom>
          <a:noFill/>
        </p:spPr>
      </p:pic>
      <p:pic>
        <p:nvPicPr>
          <p:cNvPr id="11" name="Picture 10" descr="A person wearing glasses and looking at the camera&#10;&#10;Description automatically generated">
            <a:extLst>
              <a:ext uri="{FF2B5EF4-FFF2-40B4-BE49-F238E27FC236}">
                <a16:creationId xmlns:a16="http://schemas.microsoft.com/office/drawing/2014/main" id="{7F7A3764-A9D7-458E-BA6A-E911D2EE06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599" y="3332733"/>
            <a:ext cx="3637435" cy="2495496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BA1593C4-B56E-4F38-A9FF-47E39B080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45926" y="3359447"/>
            <a:ext cx="3703320" cy="2518257"/>
          </a:xfrm>
          <a:prstGeom prst="rect">
            <a:avLst/>
          </a:prstGeom>
          <a:noFill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DAF3769-8A91-490D-B98C-BDB8A5F7B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89579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889</Words>
  <Application>Microsoft Macintosh PowerPoint</Application>
  <PresentationFormat>Widescreen</PresentationFormat>
  <Paragraphs>80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Office Theme</vt:lpstr>
      <vt:lpstr>Disability and Relationships:  An introduction to our RSHP learning this year </vt:lpstr>
      <vt:lpstr>Disability and Relationships:  An introduction to our learning this year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What might these people be thinking about each other? </vt:lpstr>
      <vt:lpstr>What might these people be thinking about each other?</vt:lpstr>
      <vt:lpstr>PowerPoint Presentation</vt:lpstr>
      <vt:lpstr>PowerPoint Presentation</vt:lpstr>
      <vt:lpstr>Disability and relationships</vt:lpstr>
      <vt:lpstr>PowerPoint Presentation</vt:lpstr>
      <vt:lpstr>When we learn together we will talk about sexual relationships.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 and Relationships:  An introduction to our learning this year </dc:title>
  <dc:creator>Colin Morrison</dc:creator>
  <cp:lastModifiedBy>Ross Robertson</cp:lastModifiedBy>
  <cp:revision>1</cp:revision>
  <dcterms:created xsi:type="dcterms:W3CDTF">2020-06-25T09:05:36Z</dcterms:created>
  <dcterms:modified xsi:type="dcterms:W3CDTF">2020-06-25T13:45:44Z</dcterms:modified>
</cp:coreProperties>
</file>