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7"/>
  </p:notesMasterIdLst>
  <p:sldIdLst>
    <p:sldId id="256" r:id="rId2"/>
    <p:sldId id="261" r:id="rId3"/>
    <p:sldId id="300" r:id="rId4"/>
    <p:sldId id="301" r:id="rId5"/>
    <p:sldId id="291" r:id="rId6"/>
    <p:sldId id="295" r:id="rId7"/>
    <p:sldId id="304" r:id="rId8"/>
    <p:sldId id="303" r:id="rId9"/>
    <p:sldId id="292" r:id="rId10"/>
    <p:sldId id="302" r:id="rId11"/>
    <p:sldId id="297" r:id="rId12"/>
    <p:sldId id="298" r:id="rId13"/>
    <p:sldId id="293" r:id="rId14"/>
    <p:sldId id="294" r:id="rId15"/>
    <p:sldId id="29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94407"/>
  </p:normalViewPr>
  <p:slideViewPr>
    <p:cSldViewPr snapToGrid="0" snapToObjects="1">
      <p:cViewPr varScale="1">
        <p:scale>
          <a:sx n="79" d="100"/>
          <a:sy n="79" d="100"/>
        </p:scale>
        <p:origin x="101"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5</a:t>
            </a:fld>
            <a:endParaRPr lang="en-US"/>
          </a:p>
        </p:txBody>
      </p:sp>
    </p:spTree>
    <p:extLst>
      <p:ext uri="{BB962C8B-B14F-4D97-AF65-F5344CB8AC3E}">
        <p14:creationId xmlns:p14="http://schemas.microsoft.com/office/powerpoint/2010/main" val="272657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19/06/2020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19/06/2020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19/06/2020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19/06/2020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abycentre.co.uk/v25007241/how-to-get-a-comfy-attachment-vide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youtu.be/qzSB_4rOlJ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abycentre.co.uk/v25023732/seven-reasons-babies-cry-vide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ct.org.uk/parenting/coping-crying-bab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3200" kern="1200" dirty="0">
                <a:solidFill>
                  <a:schemeClr val="tx1"/>
                </a:solidFill>
                <a:latin typeface="+mn-lt"/>
                <a:ea typeface="+mj-ea"/>
                <a:cs typeface="+mj-cs"/>
              </a:rPr>
              <a:t>Being a parent/</a:t>
            </a:r>
            <a:r>
              <a:rPr lang="en-US" sz="3200" kern="1200" dirty="0" err="1">
                <a:solidFill>
                  <a:schemeClr val="tx1"/>
                </a:solidFill>
                <a:latin typeface="+mn-lt"/>
                <a:ea typeface="+mj-ea"/>
                <a:cs typeface="+mj-cs"/>
              </a:rPr>
              <a:t>carer</a:t>
            </a:r>
            <a:r>
              <a:rPr lang="en-US" sz="3200" kern="1200" dirty="0">
                <a:solidFill>
                  <a:schemeClr val="tx1"/>
                </a:solidFill>
                <a:latin typeface="+mn-lt"/>
                <a:ea typeface="+mj-ea"/>
                <a:cs typeface="+mj-cs"/>
              </a:rPr>
              <a:t>: </a:t>
            </a:r>
            <a:br>
              <a:rPr lang="en-US" sz="3200" kern="1200" dirty="0">
                <a:solidFill>
                  <a:schemeClr val="tx1"/>
                </a:solidFill>
                <a:latin typeface="+mn-lt"/>
                <a:ea typeface="+mj-ea"/>
                <a:cs typeface="+mj-cs"/>
              </a:rPr>
            </a:br>
            <a:r>
              <a:rPr lang="en-US" sz="3200" b="1" kern="1200" dirty="0">
                <a:solidFill>
                  <a:schemeClr val="tx1"/>
                </a:solidFill>
                <a:latin typeface="+mn-lt"/>
                <a:ea typeface="+mj-ea"/>
                <a:cs typeface="+mj-cs"/>
              </a:rPr>
              <a:t>What babies need/the best start in life</a:t>
            </a:r>
            <a:r>
              <a:rPr lang="en-US" sz="3200" kern="1200" dirty="0">
                <a:solidFill>
                  <a:schemeClr val="tx1"/>
                </a:solidFill>
                <a:latin typeface="+mn-lt"/>
                <a:ea typeface="+mj-ea"/>
                <a:cs typeface="+mj-cs"/>
              </a:rPr>
              <a:t> </a:t>
            </a:r>
            <a:endParaRPr lang="en-US" sz="3200" b="1"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228600" algn="l">
              <a:buFont typeface="Arial" panose="020B0604020202020204" pitchFamily="34" charset="0"/>
              <a:buChar char="•"/>
            </a:pPr>
            <a:r>
              <a:rPr lang="en-US" dirty="0"/>
              <a:t>I can talk about what a parent/</a:t>
            </a:r>
            <a:r>
              <a:rPr lang="en-US" dirty="0" err="1"/>
              <a:t>carer</a:t>
            </a:r>
            <a:r>
              <a:rPr lang="en-US" dirty="0"/>
              <a:t> does to make sure their child is healthy, happy and safe.</a:t>
            </a:r>
          </a:p>
          <a:p>
            <a:pPr marL="342900" lvl="0" indent="-228600" algn="l">
              <a:buFont typeface="Arial" panose="020B0604020202020204" pitchFamily="34" charset="0"/>
              <a:buChar char="•"/>
            </a:pPr>
            <a:r>
              <a:rPr lang="en-US" dirty="0"/>
              <a:t>I understand the challenges of being a parent/</a:t>
            </a:r>
            <a:r>
              <a:rPr lang="en-US" dirty="0" err="1"/>
              <a:t>carer</a:t>
            </a:r>
            <a:r>
              <a:rPr lang="en-US" dirty="0"/>
              <a:t>.</a:t>
            </a:r>
          </a:p>
          <a:p>
            <a:pPr marL="342900" lvl="0" indent="-228600" algn="l">
              <a:buFont typeface="Arial" panose="020B0604020202020204" pitchFamily="34" charset="0"/>
              <a:buChar char="•"/>
            </a:pPr>
            <a:r>
              <a:rPr lang="en-US" dirty="0"/>
              <a:t>I know that all families are different.</a:t>
            </a:r>
          </a:p>
          <a:p>
            <a:pPr marL="342900" lvl="0" indent="-228600" algn="l">
              <a:buFont typeface="Arial" panose="020B0604020202020204" pitchFamily="34" charset="0"/>
              <a:buChar char="•"/>
            </a:pPr>
            <a:r>
              <a:rPr lang="en-US" dirty="0"/>
              <a:t>I talk about the kind of parent or </a:t>
            </a:r>
            <a:r>
              <a:rPr lang="en-US" dirty="0" err="1"/>
              <a:t>carer</a:t>
            </a:r>
            <a:r>
              <a:rPr lang="en-US" dirty="0"/>
              <a:t> I would be.</a:t>
            </a:r>
          </a:p>
          <a:p>
            <a:pPr marL="342900" lvl="0" indent="-228600" algn="l">
              <a:buFont typeface="Arial" panose="020B0604020202020204" pitchFamily="34" charset="0"/>
              <a:buChar char="•"/>
            </a:pPr>
            <a:r>
              <a:rPr lang="en-US" dirty="0"/>
              <a:t>I understand that parents/carers need support and help. </a:t>
            </a:r>
          </a:p>
          <a:p>
            <a:pPr indent="-228600" algn="l">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82D2C12-BE37-43A0-9523-23949D0EEE6E}"/>
              </a:ext>
            </a:extLst>
          </p:cNvPr>
          <p:cNvSpPr>
            <a:spLocks noGrp="1"/>
          </p:cNvSpPr>
          <p:nvPr>
            <p:ph idx="1"/>
          </p:nvPr>
        </p:nvSpPr>
        <p:spPr>
          <a:xfrm>
            <a:off x="411479" y="2688336"/>
            <a:ext cx="4498848" cy="3584448"/>
          </a:xfrm>
        </p:spPr>
        <p:txBody>
          <a:bodyPr anchor="t">
            <a:normAutofit/>
          </a:bodyPr>
          <a:lstStyle/>
          <a:p>
            <a:pPr marL="0" indent="0">
              <a:buNone/>
            </a:pPr>
            <a:r>
              <a:rPr lang="en-GB" sz="2400" b="1" dirty="0"/>
              <a:t>What do you think are the benefits of breastfeeding a baby? </a:t>
            </a:r>
          </a:p>
        </p:txBody>
      </p:sp>
      <p:sp>
        <p:nvSpPr>
          <p:cNvPr id="4" name="Footer Placeholder 3">
            <a:extLst>
              <a:ext uri="{FF2B5EF4-FFF2-40B4-BE49-F238E27FC236}">
                <a16:creationId xmlns:a16="http://schemas.microsoft.com/office/drawing/2014/main" id="{C4770667-846B-4FD8-9392-D3544D39E96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close up of a logo&#10;&#10;Description automatically generated">
            <a:extLst>
              <a:ext uri="{FF2B5EF4-FFF2-40B4-BE49-F238E27FC236}">
                <a16:creationId xmlns:a16="http://schemas.microsoft.com/office/drawing/2014/main" id="{68DD6D5C-DECD-435F-AACF-20D8EA172637}"/>
              </a:ext>
            </a:extLst>
          </p:cNvPr>
          <p:cNvPicPr/>
          <p:nvPr/>
        </p:nvPicPr>
        <p:blipFill rotWithShape="1">
          <a:blip r:embed="rId2" cstate="screen">
            <a:extLst>
              <a:ext uri="{28A0092B-C50C-407E-A947-70E740481C1C}">
                <a14:useLocalDpi xmlns:a14="http://schemas.microsoft.com/office/drawing/2010/main"/>
              </a:ext>
            </a:extLst>
          </a:blip>
          <a:srcRect t="2370"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85231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A875D5-E88D-4E19-B3E7-666936C476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47"/>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3" name="Rectangle 1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7227767" y="2397476"/>
            <a:ext cx="4452533" cy="37173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buFont typeface="Arial" panose="020B0604020202020204" pitchFamily="34" charset="0"/>
              <a:buChar char="•"/>
            </a:pPr>
            <a:r>
              <a:rPr lang="en-US" sz="2000" dirty="0"/>
              <a:t>Breast milk is tailor-made for your baby and gives them all the nutrients they need in the first 6 months, and alongside other foods thereafter.</a:t>
            </a:r>
          </a:p>
          <a:p>
            <a:pPr lvl="0">
              <a:buFont typeface="Arial" panose="020B0604020202020204" pitchFamily="34" charset="0"/>
              <a:buChar char="•"/>
            </a:pPr>
            <a:r>
              <a:rPr lang="en-US" sz="2000" dirty="0"/>
              <a:t>Breast milk boosts your baby’s ability to fight illness and infection.</a:t>
            </a:r>
          </a:p>
          <a:p>
            <a:pPr lvl="0">
              <a:buFont typeface="Arial" panose="020B0604020202020204" pitchFamily="34" charset="0"/>
              <a:buChar char="•"/>
            </a:pPr>
            <a:r>
              <a:rPr lang="en-US" sz="2000" dirty="0"/>
              <a:t>Breastfeeding lowers your risk of breast cancer and ovarian cancer and burns about 500 calories a day.</a:t>
            </a:r>
          </a:p>
          <a:p>
            <a:pPr lvl="0">
              <a:buFont typeface="Arial" panose="020B0604020202020204" pitchFamily="34" charset="0"/>
              <a:buChar char="•"/>
            </a:pPr>
            <a:r>
              <a:rPr lang="en-US" sz="2000" dirty="0"/>
              <a:t>Breastfeeding is a great way to strengthen the bond between you and your baby.</a:t>
            </a:r>
          </a:p>
        </p:txBody>
      </p:sp>
      <p:sp>
        <p:nvSpPr>
          <p:cNvPr id="4" name="Footer Placeholder 3"/>
          <p:cNvSpPr>
            <a:spLocks noGrp="1"/>
          </p:cNvSpPr>
          <p:nvPr>
            <p:ph type="ftr" sz="quarter" idx="11"/>
          </p:nvPr>
        </p:nvSpPr>
        <p:spPr>
          <a:xfrm>
            <a:off x="7255563" y="6356350"/>
            <a:ext cx="3077157" cy="365125"/>
          </a:xfrm>
        </p:spPr>
        <p:txBody>
          <a:bodyPr vert="horz" lIns="91440" tIns="45720" rIns="91440" bIns="45720" rtlCol="0" anchor="ctr">
            <a:normAutofit/>
          </a:bodyPr>
          <a:lstStyle/>
          <a:p>
            <a:pPr algn="l">
              <a:spcAft>
                <a:spcPts val="600"/>
              </a:spcAft>
              <a:defRPr/>
            </a:pPr>
            <a:r>
              <a:rPr lang="en-US" kern="1200">
                <a:solidFill>
                  <a:schemeClr val="tx1">
                    <a:lumMod val="50000"/>
                    <a:lumOff val="50000"/>
                  </a:schemeClr>
                </a:solidFill>
                <a:latin typeface="Calibri" panose="020F0502020204030204"/>
                <a:ea typeface="+mn-ea"/>
                <a:cs typeface="+mn-cs"/>
              </a:rPr>
              <a:t>rshp.scot</a:t>
            </a:r>
          </a:p>
        </p:txBody>
      </p:sp>
      <p:sp>
        <p:nvSpPr>
          <p:cNvPr id="2" name="Rectangle 1">
            <a:extLst>
              <a:ext uri="{FF2B5EF4-FFF2-40B4-BE49-F238E27FC236}">
                <a16:creationId xmlns:a16="http://schemas.microsoft.com/office/drawing/2014/main" id="{3D554A74-9245-4A8D-A8E5-9601262EA143}"/>
              </a:ext>
            </a:extLst>
          </p:cNvPr>
          <p:cNvSpPr/>
          <p:nvPr/>
        </p:nvSpPr>
        <p:spPr>
          <a:xfrm>
            <a:off x="7255563" y="1284937"/>
            <a:ext cx="4452533" cy="707886"/>
          </a:xfrm>
          <a:prstGeom prst="rect">
            <a:avLst/>
          </a:prstGeom>
        </p:spPr>
        <p:txBody>
          <a:bodyPr wrap="square">
            <a:spAutoFit/>
          </a:bodyPr>
          <a:lstStyle/>
          <a:p>
            <a:r>
              <a:rPr lang="en-US" sz="2000" b="1" dirty="0"/>
              <a:t>Breastfeeding is good news for baby and you</a:t>
            </a:r>
            <a:endParaRPr lang="en-US" sz="2000" dirty="0"/>
          </a:p>
        </p:txBody>
      </p:sp>
    </p:spTree>
    <p:extLst>
      <p:ext uri="{BB962C8B-B14F-4D97-AF65-F5344CB8AC3E}">
        <p14:creationId xmlns:p14="http://schemas.microsoft.com/office/powerpoint/2010/main" val="46784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47A3059-69F2-4E12-ACD8-A5FE28191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86F8E96-46D5-4A4C-8A60-D36C28B35B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595" y="625683"/>
            <a:ext cx="5767563" cy="5551280"/>
          </a:xfrm>
          <a:prstGeom prst="rect">
            <a:avLst/>
          </a:prstGeom>
        </p:spPr>
      </p:pic>
      <p:sp>
        <p:nvSpPr>
          <p:cNvPr id="22" name="Rectangle 2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26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7145654" y="2684095"/>
            <a:ext cx="4603001" cy="3492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None/>
            </a:pPr>
            <a:r>
              <a:rPr lang="en-US" sz="2400" b="1" dirty="0"/>
              <a:t>Breastfeeding</a:t>
            </a:r>
          </a:p>
          <a:p>
            <a:pPr marL="0" indent="0">
              <a:spcBef>
                <a:spcPts val="0"/>
              </a:spcBef>
              <a:spcAft>
                <a:spcPts val="600"/>
              </a:spcAft>
              <a:buNone/>
            </a:pPr>
            <a:r>
              <a:rPr lang="en-US" sz="1800" b="1" dirty="0"/>
              <a:t>Choice of films</a:t>
            </a:r>
          </a:p>
          <a:p>
            <a:pPr marL="0">
              <a:spcBef>
                <a:spcPts val="0"/>
              </a:spcBef>
              <a:spcAft>
                <a:spcPts val="600"/>
              </a:spcAft>
              <a:buFont typeface="Arial" panose="020B0604020202020204" pitchFamily="34" charset="0"/>
              <a:buChar char="•"/>
            </a:pPr>
            <a:endParaRPr lang="en-US" sz="1800" b="1" dirty="0"/>
          </a:p>
          <a:p>
            <a:pPr marL="0" indent="0">
              <a:spcBef>
                <a:spcPts val="0"/>
              </a:spcBef>
              <a:spcAft>
                <a:spcPts val="600"/>
              </a:spcAft>
              <a:buNone/>
            </a:pPr>
            <a:r>
              <a:rPr lang="en-US" sz="1800" u="sng" dirty="0">
                <a:hlinkClick r:id="rId3">
                  <a:extLst>
                    <a:ext uri="{A12FA001-AC4F-418D-AE19-62706E023703}">
                      <ahyp:hlinkClr xmlns:ahyp="http://schemas.microsoft.com/office/drawing/2018/hyperlinkcolor" val="tx"/>
                    </a:ext>
                  </a:extLst>
                </a:hlinkClick>
              </a:rPr>
              <a:t>https://www.babycentre.co.uk/v25007241/how-to-get-a-comfy-attachment-video</a:t>
            </a:r>
            <a:r>
              <a:rPr lang="en-US" sz="1800" dirty="0"/>
              <a:t>  </a:t>
            </a:r>
          </a:p>
          <a:p>
            <a:pPr marL="0" indent="0">
              <a:spcBef>
                <a:spcPts val="0"/>
              </a:spcBef>
              <a:spcAft>
                <a:spcPts val="600"/>
              </a:spcAft>
              <a:buNone/>
            </a:pPr>
            <a:r>
              <a:rPr lang="en-US" sz="1800" dirty="0"/>
              <a:t>(duration 2 minutes)</a:t>
            </a:r>
          </a:p>
          <a:p>
            <a:pPr marL="0">
              <a:spcBef>
                <a:spcPts val="0"/>
              </a:spcBef>
              <a:spcAft>
                <a:spcPts val="600"/>
              </a:spcAft>
              <a:buFont typeface="Arial" panose="020B0604020202020204" pitchFamily="34" charset="0"/>
              <a:buChar char="•"/>
            </a:pPr>
            <a:endParaRPr lang="en-US" sz="1800" dirty="0"/>
          </a:p>
          <a:p>
            <a:pPr marL="0" indent="0">
              <a:spcBef>
                <a:spcPts val="0"/>
              </a:spcBef>
              <a:spcAft>
                <a:spcPts val="600"/>
              </a:spcAft>
              <a:buNone/>
            </a:pPr>
            <a:r>
              <a:rPr lang="en-US" sz="1800" u="sng" dirty="0">
                <a:hlinkClick r:id="rId4"/>
              </a:rPr>
              <a:t>https://youtu.be/qzSB_4rOlJU</a:t>
            </a:r>
            <a:endParaRPr lang="en-US" sz="1800" u="sng" dirty="0"/>
          </a:p>
          <a:p>
            <a:pPr marL="0" indent="0">
              <a:spcBef>
                <a:spcPts val="0"/>
              </a:spcBef>
              <a:spcAft>
                <a:spcPts val="600"/>
              </a:spcAft>
              <a:buNone/>
            </a:pPr>
            <a:r>
              <a:rPr lang="en-US" sz="1800" dirty="0"/>
              <a:t>(duration 2 minutes 13)</a:t>
            </a:r>
          </a:p>
          <a:p>
            <a:pPr marL="0">
              <a:spcBef>
                <a:spcPts val="0"/>
              </a:spcBef>
              <a:spcAft>
                <a:spcPts val="600"/>
              </a:spcAft>
              <a:buFont typeface="Arial" panose="020B0604020202020204" pitchFamily="34" charset="0"/>
              <a:buChar char="•"/>
            </a:pPr>
            <a:endParaRPr lang="en-US" sz="1800" u="sng" dirty="0"/>
          </a:p>
          <a:p>
            <a:pPr marL="0">
              <a:spcBef>
                <a:spcPts val="0"/>
              </a:spcBef>
              <a:spcAft>
                <a:spcPts val="600"/>
              </a:spcAft>
              <a:buFont typeface="Arial" panose="020B0604020202020204" pitchFamily="34" charset="0"/>
              <a:buChar char="•"/>
            </a:pPr>
            <a:endParaRPr lang="en-US" sz="1800" dirty="0"/>
          </a:p>
        </p:txBody>
      </p:sp>
      <p:sp>
        <p:nvSpPr>
          <p:cNvPr id="4" name="Footer Placeholder 3"/>
          <p:cNvSpPr>
            <a:spLocks noGrp="1"/>
          </p:cNvSpPr>
          <p:nvPr>
            <p:ph type="ftr" sz="quarter" idx="11"/>
          </p:nvPr>
        </p:nvSpPr>
        <p:spPr>
          <a:xfrm>
            <a:off x="7145654" y="6356350"/>
            <a:ext cx="3803083"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34488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b="1" dirty="0">
                <a:ea typeface="+mj-ea"/>
                <a:cs typeface="+mj-cs"/>
              </a:rPr>
              <a:t>Breastfeeding: </a:t>
            </a:r>
          </a:p>
          <a:p>
            <a:pPr marL="0" indent="0">
              <a:spcBef>
                <a:spcPct val="0"/>
              </a:spcBef>
              <a:spcAft>
                <a:spcPts val="600"/>
              </a:spcAft>
              <a:buNone/>
            </a:pPr>
            <a:r>
              <a:rPr lang="en-US" b="1" dirty="0">
                <a:ea typeface="+mj-ea"/>
                <a:cs typeface="+mj-cs"/>
              </a:rPr>
              <a:t>What Mums can do </a:t>
            </a:r>
            <a:endParaRPr lang="en-US" dirty="0">
              <a:ea typeface="+mj-ea"/>
              <a:cs typeface="+mj-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1906385" y="6356350"/>
            <a:ext cx="2594954"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Picture 4" descr="http://www.who.int/topics/breastfeeding/WHO_breastfeeding_mum.jpg?ua=1">
            <a:extLst>
              <a:ext uri="{FF2B5EF4-FFF2-40B4-BE49-F238E27FC236}">
                <a16:creationId xmlns:a16="http://schemas.microsoft.com/office/drawing/2014/main" id="{4600C47F-91A9-7747-B883-797ABB638A48}"/>
              </a:ext>
            </a:extLst>
          </p:cNvPr>
          <p:cNvPicPr/>
          <p:nvPr/>
        </p:nvPicPr>
        <p:blipFill rotWithShape="1">
          <a:blip r:embed="rId2">
            <a:extLst>
              <a:ext uri="{28A0092B-C50C-407E-A947-70E740481C1C}">
                <a14:useLocalDpi xmlns:a14="http://schemas.microsoft.com/office/drawing/2010/main"/>
              </a:ext>
            </a:extLst>
          </a:blip>
          <a:srcRect r="1" b="6358"/>
          <a:stretch/>
        </p:blipFill>
        <p:spPr bwMode="auto">
          <a:xfrm>
            <a:off x="4868487" y="10"/>
            <a:ext cx="7323513" cy="6857990"/>
          </a:xfrm>
          <a:prstGeom prst="rect">
            <a:avLst/>
          </a:prstGeom>
          <a:noFill/>
        </p:spPr>
      </p:pic>
    </p:spTree>
    <p:extLst>
      <p:ext uri="{BB962C8B-B14F-4D97-AF65-F5344CB8AC3E}">
        <p14:creationId xmlns:p14="http://schemas.microsoft.com/office/powerpoint/2010/main" val="370835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3200" b="1" dirty="0">
                <a:ea typeface="+mj-ea"/>
                <a:cs typeface="+mj-cs"/>
              </a:rPr>
              <a:t>Breastfeeding: </a:t>
            </a:r>
          </a:p>
          <a:p>
            <a:pPr marL="0" indent="0">
              <a:spcBef>
                <a:spcPct val="0"/>
              </a:spcBef>
              <a:spcAft>
                <a:spcPts val="600"/>
              </a:spcAft>
              <a:buNone/>
            </a:pPr>
            <a:r>
              <a:rPr lang="en-US" sz="3200" b="1" dirty="0">
                <a:ea typeface="+mj-ea"/>
                <a:cs typeface="+mj-cs"/>
              </a:rPr>
              <a:t>What Dads can do </a:t>
            </a:r>
            <a:endParaRPr lang="en-US" sz="3200" dirty="0">
              <a:ea typeface="+mj-ea"/>
              <a:cs typeface="+mj-cs"/>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1906385" y="6356350"/>
            <a:ext cx="2594954"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7" name="Picture 6">
            <a:extLst>
              <a:ext uri="{FF2B5EF4-FFF2-40B4-BE49-F238E27FC236}">
                <a16:creationId xmlns:a16="http://schemas.microsoft.com/office/drawing/2014/main" id="{AE1A5810-BFA3-504B-9104-09202F0A6F71}"/>
              </a:ext>
            </a:extLst>
          </p:cNvPr>
          <p:cNvPicPr/>
          <p:nvPr/>
        </p:nvPicPr>
        <p:blipFill rotWithShape="1">
          <a:blip r:embed="rId2"/>
          <a:srcRect r="1" b="6358"/>
          <a:stretch/>
        </p:blipFill>
        <p:spPr>
          <a:xfrm>
            <a:off x="4868487" y="10"/>
            <a:ext cx="7323513" cy="6857990"/>
          </a:xfrm>
          <a:prstGeom prst="rect">
            <a:avLst/>
          </a:prstGeom>
        </p:spPr>
      </p:pic>
    </p:spTree>
    <p:extLst>
      <p:ext uri="{BB962C8B-B14F-4D97-AF65-F5344CB8AC3E}">
        <p14:creationId xmlns:p14="http://schemas.microsoft.com/office/powerpoint/2010/main" val="385610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FADD6A4D-DF23-43DC-8530-C41D3A5551C4}"/>
              </a:ext>
            </a:extLst>
          </p:cNvPr>
          <p:cNvPicPr/>
          <p:nvPr/>
        </p:nvPicPr>
        <p:blipFill rotWithShape="1">
          <a:blip r:embed="rId2" cstate="screen">
            <a:extLst>
              <a:ext uri="{28A0092B-C50C-407E-A947-70E740481C1C}">
                <a14:useLocalDpi xmlns:a14="http://schemas.microsoft.com/office/drawing/2010/main"/>
              </a:ext>
            </a:extLst>
          </a:blip>
          <a:srcRect r="430" b="-1"/>
          <a:stretch/>
        </p:blipFill>
        <p:spPr>
          <a:xfrm>
            <a:off x="838199" y="566928"/>
            <a:ext cx="5157216" cy="5285232"/>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378661" y="1321308"/>
            <a:ext cx="4572000" cy="3776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We grow up loved, safe and respected so that we realise our full potential. We do all we can to ensure our children grow up in an atmosphere of happiness, love and understanding.</a:t>
            </a:r>
          </a:p>
          <a:p>
            <a:pPr marL="0">
              <a:buFont typeface="Arial" panose="020B0604020202020204" pitchFamily="34" charset="0"/>
              <a:buChar char="•"/>
            </a:pPr>
            <a:endParaRPr lang="en-US" sz="2400" dirty="0"/>
          </a:p>
          <a:p>
            <a:pPr marL="0" indent="0">
              <a:buNone/>
            </a:pPr>
            <a:r>
              <a:rPr lang="en-US" sz="2400" b="1" dirty="0"/>
              <a:t>What advice would you give to a parent or </a:t>
            </a:r>
            <a:r>
              <a:rPr lang="en-US" sz="2400" b="1" dirty="0" err="1"/>
              <a:t>carer</a:t>
            </a:r>
            <a:r>
              <a:rPr lang="en-US" sz="2400" b="1" dirty="0"/>
              <a:t> about what they can do to help make this happen for their child?</a:t>
            </a:r>
          </a:p>
        </p:txBody>
      </p:sp>
      <p:sp>
        <p:nvSpPr>
          <p:cNvPr id="14" name="Rectangle 13">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303257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356616" y="1636776"/>
            <a:ext cx="4498848" cy="35844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A National Outcome for Scotland</a:t>
            </a:r>
          </a:p>
          <a:p>
            <a:pPr marL="0">
              <a:buFont typeface="Arial" panose="020B0604020202020204" pitchFamily="34" charset="0"/>
              <a:buChar char="•"/>
            </a:pPr>
            <a:endParaRPr lang="en-US" sz="2400" b="1" dirty="0"/>
          </a:p>
          <a:p>
            <a:pPr marL="0" indent="0">
              <a:buNone/>
            </a:pPr>
            <a:r>
              <a:rPr lang="en-US" sz="2400" dirty="0"/>
              <a:t>We grow up loved, safe and respected so that we realise our full potential. </a:t>
            </a:r>
          </a:p>
          <a:p>
            <a:pPr marL="0" indent="0">
              <a:buNone/>
            </a:pPr>
            <a:r>
              <a:rPr lang="en-US" sz="2400" dirty="0"/>
              <a:t>We do all we can to ensure our children grow up in an atmosphere of happiness, love and understanding.</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a:extLst>
              <a:ext uri="{FF2B5EF4-FFF2-40B4-BE49-F238E27FC236}">
                <a16:creationId xmlns:a16="http://schemas.microsoft.com/office/drawing/2014/main" id="{0F1275FA-FF0D-47F1-B47F-DD1CB15F42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486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53907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D8B3E4B-1B66-4C72-97B1-E4AD15C3C70D}"/>
              </a:ext>
            </a:extLst>
          </p:cNvPr>
          <p:cNvSpPr>
            <a:spLocks noGrp="1"/>
          </p:cNvSpPr>
          <p:nvPr>
            <p:ph idx="1"/>
          </p:nvPr>
        </p:nvSpPr>
        <p:spPr>
          <a:xfrm>
            <a:off x="411479" y="2688336"/>
            <a:ext cx="4498848" cy="3584448"/>
          </a:xfrm>
        </p:spPr>
        <p:txBody>
          <a:bodyPr anchor="t">
            <a:normAutofit/>
          </a:bodyPr>
          <a:lstStyle/>
          <a:p>
            <a:pPr marL="0" indent="0">
              <a:buNone/>
            </a:pPr>
            <a:r>
              <a:rPr lang="en-GB" sz="2400" dirty="0"/>
              <a:t>If babies and toddlers are to have the best start, and be loved, safe and respected, what can their parents and carers do? </a:t>
            </a:r>
          </a:p>
        </p:txBody>
      </p:sp>
      <p:sp>
        <p:nvSpPr>
          <p:cNvPr id="4" name="Footer Placeholder 3">
            <a:extLst>
              <a:ext uri="{FF2B5EF4-FFF2-40B4-BE49-F238E27FC236}">
                <a16:creationId xmlns:a16="http://schemas.microsoft.com/office/drawing/2014/main" id="{A73FFF67-1336-4112-9570-8A5547171A98}"/>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t="2370"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40033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C5E3451-7D6D-4D4C-AB12-EF55F3CA19C1}"/>
              </a:ext>
            </a:extLst>
          </p:cNvPr>
          <p:cNvSpPr>
            <a:spLocks noGrp="1"/>
          </p:cNvSpPr>
          <p:nvPr>
            <p:ph idx="1"/>
          </p:nvPr>
        </p:nvSpPr>
        <p:spPr>
          <a:xfrm>
            <a:off x="411479" y="2688336"/>
            <a:ext cx="4498848" cy="3584448"/>
          </a:xfrm>
        </p:spPr>
        <p:txBody>
          <a:bodyPr anchor="t">
            <a:normAutofit/>
          </a:bodyPr>
          <a:lstStyle/>
          <a:p>
            <a:pPr marL="0" indent="0">
              <a:buNone/>
            </a:pPr>
            <a:r>
              <a:rPr lang="en-GB" sz="2400" dirty="0"/>
              <a:t>What do parents and cares do for their baby every day? </a:t>
            </a:r>
          </a:p>
        </p:txBody>
      </p:sp>
      <p:sp>
        <p:nvSpPr>
          <p:cNvPr id="4" name="Footer Placeholder 3">
            <a:extLst>
              <a:ext uri="{FF2B5EF4-FFF2-40B4-BE49-F238E27FC236}">
                <a16:creationId xmlns:a16="http://schemas.microsoft.com/office/drawing/2014/main" id="{5887C6F1-CF23-4944-95EA-9836F0BE74C5}"/>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t="2370"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49898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holding a baby&#10;&#10;Description automatically generated">
            <a:extLst>
              <a:ext uri="{FF2B5EF4-FFF2-40B4-BE49-F238E27FC236}">
                <a16:creationId xmlns:a16="http://schemas.microsoft.com/office/drawing/2014/main" id="{1552DB84-9260-4D47-99A6-AA0FFDDB4E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782" r="9090" b="14712"/>
          <a:stretch/>
        </p:blipFill>
        <p:spPr>
          <a:xfrm>
            <a:off x="3523488" y="10"/>
            <a:ext cx="8668512" cy="6857990"/>
          </a:xfrm>
          <a:prstGeom prst="rect">
            <a:avLst/>
          </a:prstGeom>
        </p:spPr>
      </p:pic>
      <p:sp>
        <p:nvSpPr>
          <p:cNvPr id="31" name="Rectangle 3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371094" y="2718054"/>
            <a:ext cx="3438906" cy="3207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0"/>
              </a:spcBef>
              <a:buFont typeface="Arial" panose="020B0604020202020204" pitchFamily="34" charset="0"/>
              <a:buChar char="•"/>
            </a:pPr>
            <a:r>
              <a:rPr lang="en-US" sz="2000" dirty="0"/>
              <a:t>Changing nappies</a:t>
            </a:r>
          </a:p>
          <a:p>
            <a:pPr lvl="0">
              <a:lnSpc>
                <a:spcPct val="100000"/>
              </a:lnSpc>
              <a:spcBef>
                <a:spcPts val="0"/>
              </a:spcBef>
              <a:buFont typeface="Arial" panose="020B0604020202020204" pitchFamily="34" charset="0"/>
              <a:buChar char="•"/>
            </a:pPr>
            <a:r>
              <a:rPr lang="en-US" sz="2000" dirty="0"/>
              <a:t>Cleaning/washing</a:t>
            </a:r>
          </a:p>
          <a:p>
            <a:pPr lvl="0">
              <a:lnSpc>
                <a:spcPct val="100000"/>
              </a:lnSpc>
              <a:spcBef>
                <a:spcPts val="0"/>
              </a:spcBef>
              <a:buFont typeface="Arial" panose="020B0604020202020204" pitchFamily="34" charset="0"/>
              <a:buChar char="•"/>
            </a:pPr>
            <a:r>
              <a:rPr lang="en-US" sz="2000" dirty="0"/>
              <a:t>Responding to crying</a:t>
            </a:r>
          </a:p>
          <a:p>
            <a:pPr lvl="0">
              <a:lnSpc>
                <a:spcPct val="100000"/>
              </a:lnSpc>
              <a:spcBef>
                <a:spcPts val="0"/>
              </a:spcBef>
              <a:buFont typeface="Arial" panose="020B0604020202020204" pitchFamily="34" charset="0"/>
              <a:buChar char="•"/>
            </a:pPr>
            <a:r>
              <a:rPr lang="en-US" sz="2000" dirty="0"/>
              <a:t>Dressing</a:t>
            </a:r>
          </a:p>
          <a:p>
            <a:pPr lvl="0">
              <a:lnSpc>
                <a:spcPct val="100000"/>
              </a:lnSpc>
              <a:spcBef>
                <a:spcPts val="0"/>
              </a:spcBef>
              <a:buFont typeface="Arial" panose="020B0604020202020204" pitchFamily="34" charset="0"/>
              <a:buChar char="•"/>
            </a:pPr>
            <a:r>
              <a:rPr lang="en-US" sz="2000" dirty="0"/>
              <a:t>Feeding/winding</a:t>
            </a:r>
          </a:p>
          <a:p>
            <a:pPr lvl="0">
              <a:lnSpc>
                <a:spcPct val="100000"/>
              </a:lnSpc>
              <a:spcBef>
                <a:spcPts val="0"/>
              </a:spcBef>
              <a:buFont typeface="Arial" panose="020B0604020202020204" pitchFamily="34" charset="0"/>
              <a:buChar char="•"/>
            </a:pPr>
            <a:r>
              <a:rPr lang="en-US" sz="2000" dirty="0"/>
              <a:t>Keep the child safe</a:t>
            </a:r>
          </a:p>
          <a:p>
            <a:pPr lvl="0">
              <a:lnSpc>
                <a:spcPct val="100000"/>
              </a:lnSpc>
              <a:spcBef>
                <a:spcPts val="0"/>
              </a:spcBef>
              <a:buFont typeface="Arial" panose="020B0604020202020204" pitchFamily="34" charset="0"/>
              <a:buChar char="•"/>
            </a:pPr>
            <a:r>
              <a:rPr lang="en-US" sz="2000" dirty="0"/>
              <a:t>Sleeping</a:t>
            </a:r>
          </a:p>
          <a:p>
            <a:pPr lvl="0">
              <a:lnSpc>
                <a:spcPct val="100000"/>
              </a:lnSpc>
              <a:spcBef>
                <a:spcPts val="0"/>
              </a:spcBef>
              <a:buFont typeface="Arial" panose="020B0604020202020204" pitchFamily="34" charset="0"/>
              <a:buChar char="•"/>
            </a:pPr>
            <a:r>
              <a:rPr lang="en-US" sz="2000" dirty="0"/>
              <a:t>Bonding</a:t>
            </a:r>
          </a:p>
          <a:p>
            <a:pPr lvl="0">
              <a:lnSpc>
                <a:spcPct val="100000"/>
              </a:lnSpc>
              <a:spcBef>
                <a:spcPts val="0"/>
              </a:spcBef>
              <a:buFont typeface="Arial" panose="020B0604020202020204" pitchFamily="34" charset="0"/>
              <a:buChar char="•"/>
            </a:pPr>
            <a:r>
              <a:rPr lang="en-US" sz="2000" dirty="0"/>
              <a:t>Talking and playing </a:t>
            </a:r>
          </a:p>
        </p:txBody>
      </p:sp>
      <p:sp>
        <p:nvSpPr>
          <p:cNvPr id="14" name="Content Placeholder 2">
            <a:extLst>
              <a:ext uri="{FF2B5EF4-FFF2-40B4-BE49-F238E27FC236}">
                <a16:creationId xmlns:a16="http://schemas.microsoft.com/office/drawing/2014/main" id="{6F6DC295-1386-467B-9E5A-8972815174AB}"/>
              </a:ext>
            </a:extLst>
          </p:cNvPr>
          <p:cNvSpPr txBox="1">
            <a:spLocks/>
          </p:cNvSpPr>
          <p:nvPr/>
        </p:nvSpPr>
        <p:spPr>
          <a:xfrm>
            <a:off x="374803" y="1060705"/>
            <a:ext cx="4401478" cy="11747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Things parents do every day for a baby:</a:t>
            </a:r>
            <a:endParaRPr lang="en-US" sz="2000" dirty="0"/>
          </a:p>
          <a:p>
            <a:pPr marL="0" lvl="0" indent="0">
              <a:buNone/>
            </a:pPr>
            <a:r>
              <a:rPr lang="en-US" sz="2000" b="1" dirty="0"/>
              <a:t>Of all these tasks, what do you think would be the most difficult, and why?</a:t>
            </a:r>
            <a:r>
              <a:rPr lang="en-US" sz="2000" i="1" dirty="0"/>
              <a:t> </a:t>
            </a:r>
            <a:endParaRPr lang="en-US" sz="2000" dirty="0"/>
          </a:p>
        </p:txBody>
      </p:sp>
    </p:spTree>
    <p:extLst>
      <p:ext uri="{BB962C8B-B14F-4D97-AF65-F5344CB8AC3E}">
        <p14:creationId xmlns:p14="http://schemas.microsoft.com/office/powerpoint/2010/main" val="222787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11480" y="2684095"/>
            <a:ext cx="4443154" cy="3492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Why do babies cry? </a:t>
            </a:r>
          </a:p>
          <a:p>
            <a:pPr marL="0" indent="0">
              <a:buNone/>
            </a:pPr>
            <a:r>
              <a:rPr lang="en-US" sz="1800" b="1" u="sng" dirty="0">
                <a:hlinkClick r:id="rId2"/>
              </a:rPr>
              <a:t>www.babycentre.co.uk/v25023732/seven-reasons-babies-cry-video</a:t>
            </a:r>
            <a:r>
              <a:rPr lang="en-US" sz="1800" b="1" dirty="0"/>
              <a:t> </a:t>
            </a:r>
          </a:p>
          <a:p>
            <a:pPr marL="0" indent="0">
              <a:buNone/>
            </a:pPr>
            <a:r>
              <a:rPr lang="en-US" sz="1800" dirty="0"/>
              <a:t>(duration 2 minutes 10 seconds)</a:t>
            </a:r>
          </a:p>
          <a:p>
            <a:pPr marL="0">
              <a:buFont typeface="Arial" panose="020B0604020202020204" pitchFamily="34" charset="0"/>
              <a:buChar char="•"/>
            </a:pPr>
            <a:endParaRPr lang="en-US" sz="1800" b="1" dirty="0"/>
          </a:p>
          <a:p>
            <a:pPr marL="0">
              <a:buFont typeface="Arial" panose="020B0604020202020204" pitchFamily="34" charset="0"/>
              <a:buChar char="•"/>
            </a:pPr>
            <a:endParaRPr lang="en-US" sz="1800" dirty="0"/>
          </a:p>
        </p:txBody>
      </p:sp>
      <p:pic>
        <p:nvPicPr>
          <p:cNvPr id="5" name="Picture 4">
            <a:extLst>
              <a:ext uri="{FF2B5EF4-FFF2-40B4-BE49-F238E27FC236}">
                <a16:creationId xmlns:a16="http://schemas.microsoft.com/office/drawing/2014/main" id="{A754702C-59C7-4E9D-935D-7C5495C46A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246" y="625683"/>
            <a:ext cx="5767563" cy="5551280"/>
          </a:xfrm>
          <a:prstGeom prst="rect">
            <a:avLst/>
          </a:prstGeom>
        </p:spPr>
      </p:pic>
      <p:sp>
        <p:nvSpPr>
          <p:cNvPr id="4" name="Footer Placeholder 3"/>
          <p:cNvSpPr>
            <a:spLocks noGrp="1"/>
          </p:cNvSpPr>
          <p:nvPr>
            <p:ph type="ftr" sz="quarter" idx="11"/>
          </p:nvPr>
        </p:nvSpPr>
        <p:spPr>
          <a:xfrm>
            <a:off x="1828800" y="6356350"/>
            <a:ext cx="302583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359665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3CD6F09-29F1-47AC-A062-92671C6622C8}"/>
              </a:ext>
            </a:extLst>
          </p:cNvPr>
          <p:cNvSpPr/>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ea typeface="+mj-ea"/>
                <a:cs typeface="+mj-cs"/>
              </a:rPr>
              <a:t>What would you do if your baby was crying?</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a:extLst>
              <a:ext uri="{FF2B5EF4-FFF2-40B4-BE49-F238E27FC236}">
                <a16:creationId xmlns:a16="http://schemas.microsoft.com/office/drawing/2014/main" id="{4C1C828D-9F01-43D2-8ED8-AC1A4170A3C8}"/>
              </a:ext>
            </a:extLst>
          </p:cNvPr>
          <p:cNvSpPr>
            <a:spLocks noGrp="1"/>
          </p:cNvSpPr>
          <p:nvPr>
            <p:ph type="ftr" sz="quarter" idx="11"/>
          </p:nvPr>
        </p:nvSpPr>
        <p:spPr>
          <a:xfrm>
            <a:off x="1906385" y="6356350"/>
            <a:ext cx="2594954"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6" name="Picture 5" descr="A close up of a logo&#10;&#10;Description automatically generated">
            <a:extLst>
              <a:ext uri="{FF2B5EF4-FFF2-40B4-BE49-F238E27FC236}">
                <a16:creationId xmlns:a16="http://schemas.microsoft.com/office/drawing/2014/main" id="{8BEDC446-EE4B-479C-8664-38EFF7A21D02}"/>
              </a:ext>
            </a:extLst>
          </p:cNvPr>
          <p:cNvPicPr/>
          <p:nvPr/>
        </p:nvPicPr>
        <p:blipFill rotWithShape="1">
          <a:blip r:embed="rId2" cstate="screen">
            <a:extLst>
              <a:ext uri="{28A0092B-C50C-407E-A947-70E740481C1C}">
                <a14:useLocalDpi xmlns:a14="http://schemas.microsoft.com/office/drawing/2010/main"/>
              </a:ext>
            </a:extLst>
          </a:blip>
          <a:srcRect t="8230" r="-2" b="-2"/>
          <a:stretch/>
        </p:blipFill>
        <p:spPr>
          <a:xfrm>
            <a:off x="4868487" y="10"/>
            <a:ext cx="7323513" cy="6857990"/>
          </a:xfrm>
          <a:prstGeom prst="rect">
            <a:avLst/>
          </a:prstGeom>
        </p:spPr>
      </p:pic>
    </p:spTree>
    <p:extLst>
      <p:ext uri="{BB962C8B-B14F-4D97-AF65-F5344CB8AC3E}">
        <p14:creationId xmlns:p14="http://schemas.microsoft.com/office/powerpoint/2010/main" val="170293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11480" y="2684095"/>
            <a:ext cx="4443154" cy="3492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spcBef>
                <a:spcPts val="0"/>
              </a:spcBef>
              <a:spcAft>
                <a:spcPts val="600"/>
              </a:spcAft>
              <a:buFont typeface="Arial" panose="020B0604020202020204" pitchFamily="34" charset="0"/>
              <a:buChar char="•"/>
            </a:pPr>
            <a:endParaRPr lang="en-US" sz="1800" b="1" dirty="0"/>
          </a:p>
          <a:p>
            <a:pPr marL="0" indent="0">
              <a:spcBef>
                <a:spcPts val="0"/>
              </a:spcBef>
              <a:spcAft>
                <a:spcPts val="600"/>
              </a:spcAft>
              <a:buNone/>
            </a:pPr>
            <a:r>
              <a:rPr lang="en-US" sz="2400" b="1" dirty="0"/>
              <a:t>How to cope with a crying baby</a:t>
            </a:r>
            <a:r>
              <a:rPr lang="en-US" sz="2400" dirty="0"/>
              <a:t> </a:t>
            </a:r>
            <a:r>
              <a:rPr lang="en-US" sz="1800" u="sng" dirty="0">
                <a:hlinkClick r:id="rId2"/>
              </a:rPr>
              <a:t>https://www.nct.org.uk/parenting/coping-crying-baby</a:t>
            </a:r>
            <a:r>
              <a:rPr lang="en-US" sz="1800" dirty="0"/>
              <a:t>  </a:t>
            </a:r>
          </a:p>
          <a:p>
            <a:pPr marL="0" indent="0">
              <a:spcBef>
                <a:spcPts val="0"/>
              </a:spcBef>
              <a:spcAft>
                <a:spcPts val="600"/>
              </a:spcAft>
              <a:buNone/>
            </a:pPr>
            <a:r>
              <a:rPr lang="en-US" sz="1800" dirty="0"/>
              <a:t>(duration 2 minutes 39 seconds)</a:t>
            </a:r>
          </a:p>
        </p:txBody>
      </p:sp>
      <p:pic>
        <p:nvPicPr>
          <p:cNvPr id="5" name="Picture 4">
            <a:extLst>
              <a:ext uri="{FF2B5EF4-FFF2-40B4-BE49-F238E27FC236}">
                <a16:creationId xmlns:a16="http://schemas.microsoft.com/office/drawing/2014/main" id="{394C0810-3BF9-4C5D-BAF4-97DE15353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246" y="625683"/>
            <a:ext cx="5767563" cy="5551280"/>
          </a:xfrm>
          <a:prstGeom prst="rect">
            <a:avLst/>
          </a:prstGeom>
        </p:spPr>
      </p:pic>
      <p:sp>
        <p:nvSpPr>
          <p:cNvPr id="4" name="Footer Placeholder 3"/>
          <p:cNvSpPr>
            <a:spLocks noGrp="1"/>
          </p:cNvSpPr>
          <p:nvPr>
            <p:ph type="ftr" sz="quarter" idx="11"/>
          </p:nvPr>
        </p:nvSpPr>
        <p:spPr>
          <a:xfrm>
            <a:off x="1828800" y="6356350"/>
            <a:ext cx="302583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6302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285345" y="2456362"/>
            <a:ext cx="5078098" cy="3492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Health professionals recommend that breastfeeding begin within the first hour of a baby's life and continue as often and as much as the baby wants. </a:t>
            </a:r>
          </a:p>
          <a:p>
            <a:r>
              <a:rPr lang="en-US" sz="1800" dirty="0"/>
              <a:t>During the first few weeks of life, babies may nurse roughly every two to three hours and the duration of a feeding is usually ten to fifteen minutes on each breast. Older children feed less often. </a:t>
            </a:r>
          </a:p>
          <a:p>
            <a:r>
              <a:rPr lang="en-US" sz="1800" dirty="0"/>
              <a:t>Mothers can express milk (using a breast pump) so that it can be used later if they can’t be there to breastfeed. </a:t>
            </a:r>
          </a:p>
          <a:p>
            <a:r>
              <a:rPr lang="en-US" sz="1800" dirty="0"/>
              <a:t>Breastfeeding has a number of benefits to both mother and baby.</a:t>
            </a:r>
          </a:p>
        </p:txBody>
      </p:sp>
      <p:sp>
        <p:nvSpPr>
          <p:cNvPr id="4" name="Footer Placeholder 3"/>
          <p:cNvSpPr>
            <a:spLocks noGrp="1"/>
          </p:cNvSpPr>
          <p:nvPr>
            <p:ph type="ftr" sz="quarter" idx="11"/>
          </p:nvPr>
        </p:nvSpPr>
        <p:spPr>
          <a:xfrm>
            <a:off x="1900871" y="6356350"/>
            <a:ext cx="3013467"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a:extLst>
              <a:ext uri="{FF2B5EF4-FFF2-40B4-BE49-F238E27FC236}">
                <a16:creationId xmlns:a16="http://schemas.microsoft.com/office/drawing/2014/main" id="{CF7574A2-B3FB-7847-B158-8EC3E3B9AF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742" r="-1" b="6999"/>
          <a:stretch/>
        </p:blipFill>
        <p:spPr>
          <a:xfrm>
            <a:off x="5385816" y="-2"/>
            <a:ext cx="6806184" cy="6858001"/>
          </a:xfrm>
          <a:prstGeom prst="rect">
            <a:avLst/>
          </a:prstGeom>
        </p:spPr>
      </p:pic>
      <p:sp>
        <p:nvSpPr>
          <p:cNvPr id="2" name="Rectangle 1">
            <a:extLst>
              <a:ext uri="{FF2B5EF4-FFF2-40B4-BE49-F238E27FC236}">
                <a16:creationId xmlns:a16="http://schemas.microsoft.com/office/drawing/2014/main" id="{A72E02B1-1013-41DE-99B2-E903DBFBD0AE}"/>
              </a:ext>
            </a:extLst>
          </p:cNvPr>
          <p:cNvSpPr/>
          <p:nvPr/>
        </p:nvSpPr>
        <p:spPr>
          <a:xfrm>
            <a:off x="285345" y="1125912"/>
            <a:ext cx="4743855" cy="923330"/>
          </a:xfrm>
          <a:prstGeom prst="rect">
            <a:avLst/>
          </a:prstGeom>
        </p:spPr>
        <p:txBody>
          <a:bodyPr wrap="square">
            <a:spAutoFit/>
          </a:bodyPr>
          <a:lstStyle/>
          <a:p>
            <a:r>
              <a:rPr lang="en-US" b="1" dirty="0"/>
              <a:t>Breastfeeding</a:t>
            </a:r>
            <a:r>
              <a:rPr lang="en-US" dirty="0"/>
              <a:t> can also be called </a:t>
            </a:r>
            <a:r>
              <a:rPr lang="en-US" b="1" dirty="0"/>
              <a:t>nursing</a:t>
            </a:r>
            <a:r>
              <a:rPr lang="en-US" dirty="0"/>
              <a:t>. It is the feeding of babies and young children with milk from a woman’s breast. </a:t>
            </a:r>
          </a:p>
        </p:txBody>
      </p:sp>
    </p:spTree>
    <p:extLst>
      <p:ext uri="{BB962C8B-B14F-4D97-AF65-F5344CB8AC3E}">
        <p14:creationId xmlns:p14="http://schemas.microsoft.com/office/powerpoint/2010/main" val="2847094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Widescreen</PresentationFormat>
  <Paragraphs>72</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Being a parent/carer:  What babies need/the best start in life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parent/carer:  What babies need/the best start in life </dc:title>
  <dc:creator>Colin Morrison</dc:creator>
  <cp:lastModifiedBy>Colin Morrison</cp:lastModifiedBy>
  <cp:revision>2</cp:revision>
  <dcterms:created xsi:type="dcterms:W3CDTF">2020-06-19T07:46:16Z</dcterms:created>
  <dcterms:modified xsi:type="dcterms:W3CDTF">2020-06-19T07:51:50Z</dcterms:modified>
</cp:coreProperties>
</file>