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notesMasterIdLst>
    <p:notesMasterId r:id="rId19"/>
  </p:notesMasterIdLst>
  <p:sldIdLst>
    <p:sldId id="256" r:id="rId2"/>
    <p:sldId id="262" r:id="rId3"/>
    <p:sldId id="263" r:id="rId4"/>
    <p:sldId id="299" r:id="rId5"/>
    <p:sldId id="292" r:id="rId6"/>
    <p:sldId id="300" r:id="rId7"/>
    <p:sldId id="294" r:id="rId8"/>
    <p:sldId id="293" r:id="rId9"/>
    <p:sldId id="295" r:id="rId10"/>
    <p:sldId id="290" r:id="rId11"/>
    <p:sldId id="291" r:id="rId12"/>
    <p:sldId id="286" r:id="rId13"/>
    <p:sldId id="296" r:id="rId14"/>
    <p:sldId id="297" r:id="rId15"/>
    <p:sldId id="298" r:id="rId16"/>
    <p:sldId id="275" r:id="rId17"/>
    <p:sldId id="28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 autoAdjust="0"/>
    <p:restoredTop sz="94407"/>
  </p:normalViewPr>
  <p:slideViewPr>
    <p:cSldViewPr snapToGrid="0" snapToObjects="1">
      <p:cViewPr varScale="1">
        <p:scale>
          <a:sx n="64" d="100"/>
          <a:sy n="64" d="100"/>
        </p:scale>
        <p:origin x="86" y="43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C4DEC2-D373-C144-9989-E48E3CF07E99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FF0F7F-A767-6F44-8124-CE485D4C9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738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257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388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12EAA-BA00-2147-ABD6-74B03946A8D6}" type="datetime1">
              <a:rPr lang="en-GB" smtClean="0"/>
              <a:t>25/03/2020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0A56C-63C6-2C4E-A356-F272D297E791}" type="datetime1">
              <a:rPr lang="en-GB" smtClean="0"/>
              <a:t>25/03/2020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F4B7-5C40-B147-BA95-9C339BAB8859}" type="datetime1">
              <a:rPr lang="en-GB" smtClean="0"/>
              <a:t>25/03/2020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6705F-C3EB-FF4F-87E5-9C46E36743D0}" type="datetime1">
              <a:rPr lang="en-GB" smtClean="0"/>
              <a:t>25/03/2020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DC1C7-0CCE-9F40-AD83-72FAAD15F1AB}" type="datetime1">
              <a:rPr lang="en-GB" smtClean="0"/>
              <a:t>25/03/2020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9FA1B-12CC-2041-8555-EC33A6D58207}" type="datetime1">
              <a:rPr lang="en-GB" smtClean="0"/>
              <a:t>25/03/2020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E377C-CC5F-A249-8F15-9711F1AB9308}" type="datetime1">
              <a:rPr lang="en-GB" smtClean="0"/>
              <a:t>25/03/2020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B2607-D85E-5542-928B-D3CCCE2355D1}" type="datetime1">
              <a:rPr lang="en-GB" smtClean="0"/>
              <a:t>25/03/2020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9C97-0E73-5743-AB91-3CA412E8CD33}" type="datetime1">
              <a:rPr lang="en-GB" smtClean="0"/>
              <a:t>25/03/2020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252E4-20F1-EA48-8DD4-61F9E212110B}" type="datetime1">
              <a:rPr lang="en-GB" smtClean="0"/>
              <a:t>25/03/2020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153BB-8561-924D-A6E8-6BB383B31666}" type="datetime1">
              <a:rPr lang="en-GB" smtClean="0"/>
              <a:t>25/03/2020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7B188-933C-F54B-A7A5-8CEBDC99A23F}" type="datetime1">
              <a:rPr lang="en-GB" smtClean="0"/>
              <a:t>25/03/2020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988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s://www.childline.org.uk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38847"/>
            <a:ext cx="9144000" cy="2016534"/>
          </a:xfrm>
        </p:spPr>
        <p:txBody>
          <a:bodyPr>
            <a:normAutofit/>
          </a:bodyPr>
          <a:lstStyle/>
          <a:p>
            <a:r>
              <a:rPr lang="en-GB" sz="4800" b="1" dirty="0"/>
              <a:t>More about Gender</a:t>
            </a:r>
            <a:endParaRPr lang="en-US" sz="4800" b="1" dirty="0">
              <a:latin typeface="Futura Medium" charset="0"/>
              <a:ea typeface="Futura Medium" charset="0"/>
              <a:cs typeface="Futura Medium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2489" y="3023065"/>
            <a:ext cx="9480331" cy="2480441"/>
          </a:xfrm>
        </p:spPr>
        <p:txBody>
          <a:bodyPr>
            <a:normAutofit/>
          </a:bodyPr>
          <a:lstStyle/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dirty="0"/>
              <a:t>I understand that how I look, how I behave, or my aspirations should not be limited by stereotypes, my sex or expectations of what boys and girls should do.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dirty="0"/>
              <a:t>I can give examples of, and can challenge, stereotypes.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dirty="0"/>
              <a:t>I show respect for others and I understand and accept diversity amongst my peers.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rshp.scot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449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4ADBE6-17D8-4A4B-8A57-27FA376EF5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3158" y="1267934"/>
            <a:ext cx="4411187" cy="4393982"/>
          </a:xfrm>
        </p:spPr>
        <p:txBody>
          <a:bodyPr>
            <a:normAutofit/>
          </a:bodyPr>
          <a:lstStyle/>
          <a:p>
            <a:pPr marL="0" indent="0">
              <a:buClr>
                <a:srgbClr val="2C2E55"/>
              </a:buClr>
              <a:buNone/>
            </a:pPr>
            <a:r>
              <a:rPr lang="en-GB" sz="2400" dirty="0"/>
              <a:t>Most people describe themselves as girls/women or boys/men simply as a result of being born female or male (so because of their sex). </a:t>
            </a:r>
          </a:p>
          <a:p>
            <a:pPr marL="0" indent="0">
              <a:buClr>
                <a:srgbClr val="2C2E55"/>
              </a:buClr>
              <a:buNone/>
            </a:pPr>
            <a:r>
              <a:rPr lang="en-GB" sz="2400" dirty="0"/>
              <a:t>Some people see themselves in a different way because of how they feel about, or choose to express their gender. </a:t>
            </a:r>
          </a:p>
          <a:p>
            <a:pPr marL="0" indent="0">
              <a:buClr>
                <a:srgbClr val="2C2E55"/>
              </a:buClr>
              <a:buNone/>
            </a:pPr>
            <a:r>
              <a:rPr lang="en-GB" sz="2400" dirty="0"/>
              <a:t>When we talk about gender, there are lots of different terms people might use.</a:t>
            </a:r>
          </a:p>
          <a:p>
            <a:pPr marL="0" indent="0">
              <a:buClr>
                <a:srgbClr val="2C2E55"/>
              </a:buClr>
              <a:buNone/>
            </a:pPr>
            <a:endParaRPr lang="en-GB" sz="2400" dirty="0"/>
          </a:p>
        </p:txBody>
      </p:sp>
      <p:pic>
        <p:nvPicPr>
          <p:cNvPr id="12" name="Picture 11" descr="A person standing in front of a brick building&#10;&#10;Description automatically generated">
            <a:extLst>
              <a:ext uri="{FF2B5EF4-FFF2-40B4-BE49-F238E27FC236}">
                <a16:creationId xmlns:a16="http://schemas.microsoft.com/office/drawing/2014/main" id="{6A3A3E8A-166F-4603-8448-EEE0809547B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469" r="10729" b="-1"/>
          <a:stretch/>
        </p:blipFill>
        <p:spPr>
          <a:xfrm>
            <a:off x="5888729" y="10"/>
            <a:ext cx="4058489" cy="3267641"/>
          </a:xfrm>
          <a:custGeom>
            <a:avLst/>
            <a:gdLst/>
            <a:ahLst/>
            <a:cxnLst/>
            <a:rect l="l" t="t" r="r" b="b"/>
            <a:pathLst>
              <a:path w="4058489" h="3267651">
                <a:moveTo>
                  <a:pt x="1238407" y="0"/>
                </a:moveTo>
                <a:lnTo>
                  <a:pt x="2820083" y="0"/>
                </a:lnTo>
                <a:lnTo>
                  <a:pt x="4058489" y="1238407"/>
                </a:lnTo>
                <a:lnTo>
                  <a:pt x="2029245" y="3267651"/>
                </a:lnTo>
                <a:lnTo>
                  <a:pt x="0" y="1238407"/>
                </a:lnTo>
                <a:close/>
              </a:path>
            </a:pathLst>
          </a:cu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07EAA094-9CF6-4695-958A-33D9BCAA9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23132" y="713128"/>
            <a:ext cx="1068867" cy="2126625"/>
            <a:chOff x="10918968" y="713127"/>
            <a:chExt cx="1273032" cy="2532832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E80C965-DB6D-4F81-9E9E-B027384D0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A580F890-B085-4E95-96AA-55AEBEC5C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5" name="Picture 4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0439EEBC-4740-45F5-95CC-F18AD0A614A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813" r="-1" b="30687"/>
          <a:stretch/>
        </p:blipFill>
        <p:spPr>
          <a:xfrm>
            <a:off x="8741045" y="1998110"/>
            <a:ext cx="2539082" cy="2539082"/>
          </a:xfrm>
          <a:custGeom>
            <a:avLst/>
            <a:gdLst/>
            <a:ahLst/>
            <a:cxnLst/>
            <a:rect l="l" t="t" r="r" b="b"/>
            <a:pathLst>
              <a:path w="4291285" h="4291285">
                <a:moveTo>
                  <a:pt x="2145643" y="0"/>
                </a:moveTo>
                <a:lnTo>
                  <a:pt x="4291285" y="2145643"/>
                </a:lnTo>
                <a:lnTo>
                  <a:pt x="2145643" y="4291285"/>
                </a:lnTo>
                <a:lnTo>
                  <a:pt x="0" y="2145643"/>
                </a:lnTo>
                <a:close/>
              </a:path>
            </a:pathLst>
          </a:custGeom>
        </p:spPr>
      </p:pic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5A1820-DA2A-4CA9-BE70-B71179254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rshp.scot</a:t>
            </a:r>
          </a:p>
        </p:txBody>
      </p:sp>
      <p:pic>
        <p:nvPicPr>
          <p:cNvPr id="10" name="Picture 9" descr="A person wearing a blue hat&#10;&#10;Description automatically generated">
            <a:extLst>
              <a:ext uri="{FF2B5EF4-FFF2-40B4-BE49-F238E27FC236}">
                <a16:creationId xmlns:a16="http://schemas.microsoft.com/office/drawing/2014/main" id="{6C59FCFE-F634-4089-8415-80032F2C039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56" r="2622" b="5"/>
          <a:stretch/>
        </p:blipFill>
        <p:spPr>
          <a:xfrm>
            <a:off x="7165300" y="3844117"/>
            <a:ext cx="2877358" cy="2877358"/>
          </a:xfrm>
          <a:custGeom>
            <a:avLst/>
            <a:gdLst/>
            <a:ahLst/>
            <a:cxnLst/>
            <a:rect l="l" t="t" r="r" b="b"/>
            <a:pathLst>
              <a:path w="4291285" h="4291285">
                <a:moveTo>
                  <a:pt x="2145643" y="0"/>
                </a:moveTo>
                <a:lnTo>
                  <a:pt x="4291285" y="2145643"/>
                </a:lnTo>
                <a:lnTo>
                  <a:pt x="2145643" y="4291285"/>
                </a:lnTo>
                <a:lnTo>
                  <a:pt x="0" y="2145643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63169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06C55-9E01-4F1C-8FD4-6E16CF75C6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5618" y="1216305"/>
            <a:ext cx="4363061" cy="4393982"/>
          </a:xfrm>
        </p:spPr>
        <p:txBody>
          <a:bodyPr>
            <a:normAutofit/>
          </a:bodyPr>
          <a:lstStyle/>
          <a:p>
            <a:pPr marL="0" indent="0">
              <a:buClr>
                <a:srgbClr val="95665A"/>
              </a:buClr>
              <a:buNone/>
            </a:pPr>
            <a:r>
              <a:rPr lang="en-GB" sz="2400" dirty="0"/>
              <a:t>For some people their gender is not fixed, they don’t want to be defined by being either a man or a woman. </a:t>
            </a:r>
          </a:p>
          <a:p>
            <a:pPr marL="0" indent="0">
              <a:buClr>
                <a:srgbClr val="95665A"/>
              </a:buClr>
              <a:buNone/>
            </a:pPr>
            <a:r>
              <a:rPr lang="en-GB" sz="2400" dirty="0"/>
              <a:t>They might choose a different way to describe their gender, this might or might not match their sex, they might use the term </a:t>
            </a:r>
            <a:r>
              <a:rPr lang="en-GB" sz="2400" b="1" dirty="0"/>
              <a:t>gender fluid </a:t>
            </a:r>
            <a:r>
              <a:rPr lang="en-GB" sz="2400" dirty="0"/>
              <a:t>or </a:t>
            </a:r>
            <a:r>
              <a:rPr lang="en-GB" sz="2400" b="1" dirty="0"/>
              <a:t>gender non-binary</a:t>
            </a:r>
            <a:r>
              <a:rPr lang="en-GB" sz="2400" dirty="0"/>
              <a:t>.</a:t>
            </a:r>
          </a:p>
          <a:p>
            <a:pPr marL="0" indent="0">
              <a:buClr>
                <a:srgbClr val="95665A"/>
              </a:buClr>
              <a:buNone/>
            </a:pPr>
            <a:endParaRPr lang="en-GB" sz="2400" dirty="0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07EAA094-9CF6-4695-958A-33D9BCAA9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23132" y="713128"/>
            <a:ext cx="1068867" cy="2126625"/>
            <a:chOff x="10918968" y="713127"/>
            <a:chExt cx="1273032" cy="2532832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2E80C965-DB6D-4F81-9E9E-B027384D0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Isosceles Triangle 43">
              <a:extLst>
                <a:ext uri="{FF2B5EF4-FFF2-40B4-BE49-F238E27FC236}">
                  <a16:creationId xmlns:a16="http://schemas.microsoft.com/office/drawing/2014/main" id="{A580F890-B085-4E95-96AA-55AEBEC5C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Isosceles Triangle 45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young person wearing a black shirt&#10;&#10;Description automatically generated">
            <a:extLst>
              <a:ext uri="{FF2B5EF4-FFF2-40B4-BE49-F238E27FC236}">
                <a16:creationId xmlns:a16="http://schemas.microsoft.com/office/drawing/2014/main" id="{D4D9178B-360F-4301-BAE1-F6EB0023230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124" r="3" b="19627"/>
          <a:stretch/>
        </p:blipFill>
        <p:spPr>
          <a:xfrm>
            <a:off x="7932021" y="1798114"/>
            <a:ext cx="3265223" cy="3265223"/>
          </a:xfrm>
          <a:custGeom>
            <a:avLst/>
            <a:gdLst/>
            <a:ahLst/>
            <a:cxnLst/>
            <a:rect l="l" t="t" r="r" b="b"/>
            <a:pathLst>
              <a:path w="4291285" h="4291285">
                <a:moveTo>
                  <a:pt x="2145643" y="0"/>
                </a:moveTo>
                <a:lnTo>
                  <a:pt x="4291285" y="2145643"/>
                </a:lnTo>
                <a:lnTo>
                  <a:pt x="2145643" y="4291285"/>
                </a:lnTo>
                <a:lnTo>
                  <a:pt x="0" y="2145643"/>
                </a:lnTo>
                <a:close/>
              </a:path>
            </a:pathLst>
          </a:custGeom>
        </p:spPr>
      </p:pic>
      <p:pic>
        <p:nvPicPr>
          <p:cNvPr id="8" name="Picture 7" descr="A person standing in front of a door&#10;&#10;Description automatically generated">
            <a:extLst>
              <a:ext uri="{FF2B5EF4-FFF2-40B4-BE49-F238E27FC236}">
                <a16:creationId xmlns:a16="http://schemas.microsoft.com/office/drawing/2014/main" id="{294D5E06-6646-49CB-AD55-E3F692EBBF7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19" r="2895" b="-4"/>
          <a:stretch/>
        </p:blipFill>
        <p:spPr>
          <a:xfrm>
            <a:off x="6305090" y="163777"/>
            <a:ext cx="3265223" cy="3265223"/>
          </a:xfrm>
          <a:custGeom>
            <a:avLst/>
            <a:gdLst/>
            <a:ahLst/>
            <a:cxnLst/>
            <a:rect l="l" t="t" r="r" b="b"/>
            <a:pathLst>
              <a:path w="4291285" h="4291285">
                <a:moveTo>
                  <a:pt x="2145643" y="0"/>
                </a:moveTo>
                <a:lnTo>
                  <a:pt x="4291285" y="2145643"/>
                </a:lnTo>
                <a:lnTo>
                  <a:pt x="2145643" y="4291285"/>
                </a:lnTo>
                <a:lnTo>
                  <a:pt x="0" y="2145643"/>
                </a:lnTo>
                <a:close/>
              </a:path>
            </a:pathLst>
          </a:cu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7CD25A-AE98-41D4-A38D-EBC495A2A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rshp.scot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E24CE9-20E1-4B1B-815D-A9C453D9517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932" r="18455" b="-1"/>
          <a:stretch/>
        </p:blipFill>
        <p:spPr>
          <a:xfrm>
            <a:off x="6305089" y="3429000"/>
            <a:ext cx="3265223" cy="3265223"/>
          </a:xfrm>
          <a:custGeom>
            <a:avLst/>
            <a:gdLst/>
            <a:ahLst/>
            <a:cxnLst/>
            <a:rect l="l" t="t" r="r" b="b"/>
            <a:pathLst>
              <a:path w="4291285" h="4291285">
                <a:moveTo>
                  <a:pt x="2145643" y="0"/>
                </a:moveTo>
                <a:lnTo>
                  <a:pt x="4291285" y="2145643"/>
                </a:lnTo>
                <a:lnTo>
                  <a:pt x="2145643" y="4291285"/>
                </a:lnTo>
                <a:lnTo>
                  <a:pt x="0" y="2145643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062728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29197DB-772A-F645-852F-9F89894FAC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1169" y="1298162"/>
            <a:ext cx="4388326" cy="43939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If a person describes themselves as </a:t>
            </a:r>
            <a:r>
              <a:rPr lang="en-GB" sz="2400" b="1" dirty="0"/>
              <a:t>transgender </a:t>
            </a:r>
            <a:r>
              <a:rPr lang="en-GB" sz="2400" dirty="0"/>
              <a:t>(sometimes people just say </a:t>
            </a:r>
            <a:r>
              <a:rPr lang="en-GB" sz="2400" b="1" dirty="0"/>
              <a:t>trans</a:t>
            </a:r>
            <a:r>
              <a:rPr lang="en-GB" sz="2400" dirty="0"/>
              <a:t>)</a:t>
            </a:r>
            <a:r>
              <a:rPr lang="en-GB" sz="2400" b="1" dirty="0"/>
              <a:t> </a:t>
            </a:r>
            <a:r>
              <a:rPr lang="en-GB" sz="2400" dirty="0"/>
              <a:t>they feel that the sex they were born does not fit with how they feel inside. </a:t>
            </a:r>
          </a:p>
          <a:p>
            <a:pPr marL="0" indent="0">
              <a:buNone/>
            </a:pPr>
            <a:r>
              <a:rPr lang="en-GB" sz="2400" dirty="0"/>
              <a:t>So, a transgender woman lives as a female/woman today, but was born a boy. A transgender man lives as a male/man today, but was born a girl.</a:t>
            </a:r>
          </a:p>
          <a:p>
            <a:pPr marL="0" indent="0">
              <a:buNone/>
            </a:pPr>
            <a:endParaRPr lang="en-GB" sz="2400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7EAA094-9CF6-4695-958A-33D9BCAA9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23132" y="713128"/>
            <a:ext cx="1068867" cy="2126625"/>
            <a:chOff x="10918968" y="713127"/>
            <a:chExt cx="1273032" cy="2532832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E80C965-DB6D-4F81-9E9E-B027384D0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A580F890-B085-4E95-96AA-55AEBEC5C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erson wearing glasses posing for the camera&#10;&#10;Description automatically generated">
            <a:extLst>
              <a:ext uri="{FF2B5EF4-FFF2-40B4-BE49-F238E27FC236}">
                <a16:creationId xmlns:a16="http://schemas.microsoft.com/office/drawing/2014/main" id="{B3245217-4157-4491-AA07-52E6809607D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75" r="-3" b="19372"/>
          <a:stretch/>
        </p:blipFill>
        <p:spPr>
          <a:xfrm>
            <a:off x="7517608" y="3495153"/>
            <a:ext cx="2877358" cy="2877358"/>
          </a:xfrm>
          <a:custGeom>
            <a:avLst/>
            <a:gdLst/>
            <a:ahLst/>
            <a:cxnLst/>
            <a:rect l="l" t="t" r="r" b="b"/>
            <a:pathLst>
              <a:path w="4291285" h="4291285">
                <a:moveTo>
                  <a:pt x="2145643" y="0"/>
                </a:moveTo>
                <a:lnTo>
                  <a:pt x="4291285" y="2145643"/>
                </a:lnTo>
                <a:lnTo>
                  <a:pt x="2145643" y="4291285"/>
                </a:lnTo>
                <a:lnTo>
                  <a:pt x="0" y="2145643"/>
                </a:lnTo>
                <a:close/>
              </a:path>
            </a:pathLst>
          </a:custGeom>
        </p:spPr>
      </p:pic>
      <p:pic>
        <p:nvPicPr>
          <p:cNvPr id="7" name="Picture 6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A08B8E20-2FCA-40BF-A520-70339FB3A22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375" r="2" b="20127"/>
          <a:stretch/>
        </p:blipFill>
        <p:spPr>
          <a:xfrm>
            <a:off x="5976604" y="1942723"/>
            <a:ext cx="2877358" cy="2877358"/>
          </a:xfrm>
          <a:custGeom>
            <a:avLst/>
            <a:gdLst/>
            <a:ahLst/>
            <a:cxnLst/>
            <a:rect l="l" t="t" r="r" b="b"/>
            <a:pathLst>
              <a:path w="4291285" h="4291285">
                <a:moveTo>
                  <a:pt x="2145643" y="0"/>
                </a:moveTo>
                <a:lnTo>
                  <a:pt x="4291285" y="2145643"/>
                </a:lnTo>
                <a:lnTo>
                  <a:pt x="2145643" y="4291285"/>
                </a:lnTo>
                <a:lnTo>
                  <a:pt x="0" y="2145643"/>
                </a:lnTo>
                <a:close/>
              </a:path>
            </a:pathLst>
          </a:custGeom>
        </p:spPr>
      </p:pic>
      <p:pic>
        <p:nvPicPr>
          <p:cNvPr id="3" name="Picture 2" descr="A person standing in front of a building&#10;&#10;Description automatically generated">
            <a:extLst>
              <a:ext uri="{FF2B5EF4-FFF2-40B4-BE49-F238E27FC236}">
                <a16:creationId xmlns:a16="http://schemas.microsoft.com/office/drawing/2014/main" id="{2CF85378-B5BE-47EB-9608-C4C89176E40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500" r="11999" b="-2"/>
          <a:stretch/>
        </p:blipFill>
        <p:spPr>
          <a:xfrm>
            <a:off x="9065921" y="1942723"/>
            <a:ext cx="2877358" cy="2877358"/>
          </a:xfrm>
          <a:custGeom>
            <a:avLst/>
            <a:gdLst/>
            <a:ahLst/>
            <a:cxnLst/>
            <a:rect l="l" t="t" r="r" b="b"/>
            <a:pathLst>
              <a:path w="4291285" h="4291285">
                <a:moveTo>
                  <a:pt x="2145643" y="0"/>
                </a:moveTo>
                <a:lnTo>
                  <a:pt x="4291285" y="2145643"/>
                </a:lnTo>
                <a:lnTo>
                  <a:pt x="2145643" y="4291285"/>
                </a:lnTo>
                <a:lnTo>
                  <a:pt x="0" y="2145643"/>
                </a:lnTo>
                <a:close/>
              </a:path>
            </a:pathLst>
          </a:custGeom>
        </p:spPr>
      </p:pic>
      <p:pic>
        <p:nvPicPr>
          <p:cNvPr id="10" name="Picture 9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B11FE59F-D7E2-45A8-B295-3A94B97416D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 b="2143"/>
          <a:stretch/>
        </p:blipFill>
        <p:spPr>
          <a:xfrm>
            <a:off x="7517608" y="390293"/>
            <a:ext cx="2877358" cy="2877358"/>
          </a:xfrm>
          <a:custGeom>
            <a:avLst/>
            <a:gdLst/>
            <a:ahLst/>
            <a:cxnLst/>
            <a:rect l="l" t="t" r="r" b="b"/>
            <a:pathLst>
              <a:path w="4291285" h="4291285">
                <a:moveTo>
                  <a:pt x="2145643" y="0"/>
                </a:moveTo>
                <a:lnTo>
                  <a:pt x="4291285" y="2145643"/>
                </a:lnTo>
                <a:lnTo>
                  <a:pt x="2145643" y="4291285"/>
                </a:lnTo>
                <a:lnTo>
                  <a:pt x="0" y="2145643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902534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4ADBE6-17D8-4A4B-8A57-27FA376EF5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1782981"/>
            <a:ext cx="4970877" cy="43939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A person might describe themselves as </a:t>
            </a:r>
            <a:r>
              <a:rPr lang="en-GB" sz="2400" b="1" dirty="0"/>
              <a:t>cisgender</a:t>
            </a:r>
            <a:r>
              <a:rPr lang="en-GB" sz="2400" dirty="0"/>
              <a:t> if they identify with, or express themselves in line with gender expectations associated with their sex (so they would say their gender matches their sex).</a:t>
            </a:r>
          </a:p>
        </p:txBody>
      </p:sp>
      <p:pic>
        <p:nvPicPr>
          <p:cNvPr id="12" name="Picture 11" descr="A person standing in front of a brick building&#10;&#10;Description automatically generated">
            <a:extLst>
              <a:ext uri="{FF2B5EF4-FFF2-40B4-BE49-F238E27FC236}">
                <a16:creationId xmlns:a16="http://schemas.microsoft.com/office/drawing/2014/main" id="{6A3A3E8A-166F-4603-8448-EEE0809547B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469" r="10729" b="-1"/>
          <a:stretch/>
        </p:blipFill>
        <p:spPr>
          <a:xfrm>
            <a:off x="5888729" y="10"/>
            <a:ext cx="4058489" cy="3267641"/>
          </a:xfrm>
          <a:custGeom>
            <a:avLst/>
            <a:gdLst/>
            <a:ahLst/>
            <a:cxnLst/>
            <a:rect l="l" t="t" r="r" b="b"/>
            <a:pathLst>
              <a:path w="4058489" h="3267651">
                <a:moveTo>
                  <a:pt x="1238407" y="0"/>
                </a:moveTo>
                <a:lnTo>
                  <a:pt x="2820083" y="0"/>
                </a:lnTo>
                <a:lnTo>
                  <a:pt x="4058489" y="1238407"/>
                </a:lnTo>
                <a:lnTo>
                  <a:pt x="2029245" y="3267651"/>
                </a:lnTo>
                <a:lnTo>
                  <a:pt x="0" y="1238407"/>
                </a:lnTo>
                <a:close/>
              </a:path>
            </a:pathLst>
          </a:cu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07EAA094-9CF6-4695-958A-33D9BCAA9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23132" y="713128"/>
            <a:ext cx="1068867" cy="2126625"/>
            <a:chOff x="10918968" y="713127"/>
            <a:chExt cx="1273032" cy="2532832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E80C965-DB6D-4F81-9E9E-B027384D0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id="{A580F890-B085-4E95-96AA-55AEBEC5C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8" name="Picture 7" descr="A person in a blue shirt&#10;&#10;Description automatically generated">
            <a:extLst>
              <a:ext uri="{FF2B5EF4-FFF2-40B4-BE49-F238E27FC236}">
                <a16:creationId xmlns:a16="http://schemas.microsoft.com/office/drawing/2014/main" id="{BECD709A-B649-4647-AB7D-CE68769FC86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375" r="-1" b="30124"/>
          <a:stretch/>
        </p:blipFill>
        <p:spPr>
          <a:xfrm>
            <a:off x="8741045" y="1998110"/>
            <a:ext cx="2539082" cy="2539082"/>
          </a:xfrm>
          <a:custGeom>
            <a:avLst/>
            <a:gdLst/>
            <a:ahLst/>
            <a:cxnLst/>
            <a:rect l="l" t="t" r="r" b="b"/>
            <a:pathLst>
              <a:path w="4291285" h="4291285">
                <a:moveTo>
                  <a:pt x="2145643" y="0"/>
                </a:moveTo>
                <a:lnTo>
                  <a:pt x="4291285" y="2145643"/>
                </a:lnTo>
                <a:lnTo>
                  <a:pt x="2145643" y="4291285"/>
                </a:lnTo>
                <a:lnTo>
                  <a:pt x="0" y="2145643"/>
                </a:lnTo>
                <a:close/>
              </a:path>
            </a:pathLst>
          </a:custGeom>
        </p:spPr>
      </p:pic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5A1820-DA2A-4CA9-BE70-B71179254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rshp.scot</a:t>
            </a:r>
          </a:p>
        </p:txBody>
      </p:sp>
      <p:pic>
        <p:nvPicPr>
          <p:cNvPr id="10" name="Picture 9" descr="A person wearing a blue hat&#10;&#10;Description automatically generated">
            <a:extLst>
              <a:ext uri="{FF2B5EF4-FFF2-40B4-BE49-F238E27FC236}">
                <a16:creationId xmlns:a16="http://schemas.microsoft.com/office/drawing/2014/main" id="{6C59FCFE-F634-4089-8415-80032F2C039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56" r="2622" b="5"/>
          <a:stretch/>
        </p:blipFill>
        <p:spPr>
          <a:xfrm>
            <a:off x="7165300" y="3844117"/>
            <a:ext cx="2877358" cy="2877358"/>
          </a:xfrm>
          <a:custGeom>
            <a:avLst/>
            <a:gdLst/>
            <a:ahLst/>
            <a:cxnLst/>
            <a:rect l="l" t="t" r="r" b="b"/>
            <a:pathLst>
              <a:path w="4291285" h="4291285">
                <a:moveTo>
                  <a:pt x="2145643" y="0"/>
                </a:moveTo>
                <a:lnTo>
                  <a:pt x="4291285" y="2145643"/>
                </a:lnTo>
                <a:lnTo>
                  <a:pt x="2145643" y="4291285"/>
                </a:lnTo>
                <a:lnTo>
                  <a:pt x="0" y="2145643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152301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06C55-9E01-4F1C-8FD4-6E16CF75C6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1782981"/>
            <a:ext cx="4970877" cy="4393982"/>
          </a:xfrm>
        </p:spPr>
        <p:txBody>
          <a:bodyPr>
            <a:normAutofit/>
          </a:bodyPr>
          <a:lstStyle/>
          <a:p>
            <a:pPr marL="0" indent="0">
              <a:buClr>
                <a:srgbClr val="5E3343"/>
              </a:buClr>
              <a:buNone/>
            </a:pPr>
            <a:r>
              <a:rPr lang="en-GB" sz="2400" dirty="0"/>
              <a:t>A person might describe themselves as </a:t>
            </a:r>
            <a:r>
              <a:rPr lang="en-GB" sz="2400" b="1" dirty="0"/>
              <a:t>gender non-conforming </a:t>
            </a:r>
            <a:r>
              <a:rPr lang="en-GB" sz="2400" dirty="0"/>
              <a:t>if they do not identify as trans or gender non-binary / gender fluid and they also do not identify with gender expectations associated with their sex.</a:t>
            </a:r>
          </a:p>
          <a:p>
            <a:pPr marL="0" indent="0">
              <a:buClr>
                <a:srgbClr val="5E3343"/>
              </a:buClr>
              <a:buNone/>
            </a:pPr>
            <a:endParaRPr lang="en-GB" sz="2400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7EAA094-9CF6-4695-958A-33D9BCAA9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23132" y="713128"/>
            <a:ext cx="1068867" cy="2126625"/>
            <a:chOff x="10918968" y="713127"/>
            <a:chExt cx="1273032" cy="2532832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E80C965-DB6D-4F81-9E9E-B027384D0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id="{A580F890-B085-4E95-96AA-55AEBEC5C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erson looking at the camera&#10;&#10;Description automatically generated">
            <a:extLst>
              <a:ext uri="{FF2B5EF4-FFF2-40B4-BE49-F238E27FC236}">
                <a16:creationId xmlns:a16="http://schemas.microsoft.com/office/drawing/2014/main" id="{5653A53E-8AD4-416B-8B67-BC7F0B20BC6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750" r="3" b="23752"/>
          <a:stretch/>
        </p:blipFill>
        <p:spPr>
          <a:xfrm>
            <a:off x="7932021" y="1798114"/>
            <a:ext cx="3265223" cy="3265223"/>
          </a:xfrm>
          <a:custGeom>
            <a:avLst/>
            <a:gdLst/>
            <a:ahLst/>
            <a:cxnLst/>
            <a:rect l="l" t="t" r="r" b="b"/>
            <a:pathLst>
              <a:path w="4291285" h="4291285">
                <a:moveTo>
                  <a:pt x="2145643" y="0"/>
                </a:moveTo>
                <a:lnTo>
                  <a:pt x="4291285" y="2145643"/>
                </a:lnTo>
                <a:lnTo>
                  <a:pt x="2145643" y="4291285"/>
                </a:lnTo>
                <a:lnTo>
                  <a:pt x="0" y="2145643"/>
                </a:lnTo>
                <a:close/>
              </a:path>
            </a:pathLst>
          </a:custGeom>
        </p:spPr>
      </p:pic>
      <p:pic>
        <p:nvPicPr>
          <p:cNvPr id="5" name="Picture 4" descr="A young person wearing a suit and tie&#10;&#10;Description automatically generated">
            <a:extLst>
              <a:ext uri="{FF2B5EF4-FFF2-40B4-BE49-F238E27FC236}">
                <a16:creationId xmlns:a16="http://schemas.microsoft.com/office/drawing/2014/main" id="{B094F64E-D622-4A1E-91E5-329E051ADA7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3" r="4580" b="-1"/>
          <a:stretch/>
        </p:blipFill>
        <p:spPr>
          <a:xfrm>
            <a:off x="6305090" y="163777"/>
            <a:ext cx="3265223" cy="3265223"/>
          </a:xfrm>
          <a:custGeom>
            <a:avLst/>
            <a:gdLst/>
            <a:ahLst/>
            <a:cxnLst/>
            <a:rect l="l" t="t" r="r" b="b"/>
            <a:pathLst>
              <a:path w="4291285" h="4291285">
                <a:moveTo>
                  <a:pt x="2145643" y="0"/>
                </a:moveTo>
                <a:lnTo>
                  <a:pt x="4291285" y="2145643"/>
                </a:lnTo>
                <a:lnTo>
                  <a:pt x="2145643" y="4291285"/>
                </a:lnTo>
                <a:lnTo>
                  <a:pt x="0" y="2145643"/>
                </a:lnTo>
                <a:close/>
              </a:path>
            </a:pathLst>
          </a:cu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7CD25A-AE98-41D4-A38D-EBC495A2A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rshp.scot</a:t>
            </a:r>
          </a:p>
        </p:txBody>
      </p:sp>
      <p:pic>
        <p:nvPicPr>
          <p:cNvPr id="12" name="Picture 11" descr="A person wearing a white shirt&#10;&#10;Description automatically generated">
            <a:extLst>
              <a:ext uri="{FF2B5EF4-FFF2-40B4-BE49-F238E27FC236}">
                <a16:creationId xmlns:a16="http://schemas.microsoft.com/office/drawing/2014/main" id="{EC34540A-8309-4358-B3D2-3DA1F41660F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833" r="9554" b="-1"/>
          <a:stretch/>
        </p:blipFill>
        <p:spPr>
          <a:xfrm>
            <a:off x="6305089" y="3429000"/>
            <a:ext cx="3265223" cy="3265223"/>
          </a:xfrm>
          <a:custGeom>
            <a:avLst/>
            <a:gdLst/>
            <a:ahLst/>
            <a:cxnLst/>
            <a:rect l="l" t="t" r="r" b="b"/>
            <a:pathLst>
              <a:path w="4291285" h="4291285">
                <a:moveTo>
                  <a:pt x="2145643" y="0"/>
                </a:moveTo>
                <a:lnTo>
                  <a:pt x="4291285" y="2145643"/>
                </a:lnTo>
                <a:lnTo>
                  <a:pt x="2145643" y="4291285"/>
                </a:lnTo>
                <a:lnTo>
                  <a:pt x="0" y="2145643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616045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AB3C23-2DEB-496E-AB1A-86D6DC522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4970877" cy="1135737"/>
          </a:xfrm>
        </p:spPr>
        <p:txBody>
          <a:bodyPr>
            <a:normAutofit/>
          </a:bodyPr>
          <a:lstStyle/>
          <a:p>
            <a:endParaRPr lang="en-GB" sz="36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99648-3D49-4204-8A76-423C3C07E3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1782981"/>
            <a:ext cx="4970877" cy="43939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Do you follow anyone who is exploring ideas of gender</a:t>
            </a:r>
            <a:r>
              <a:rPr lang="en-US" sz="2400" i="1" dirty="0"/>
              <a:t>?</a:t>
            </a:r>
            <a:r>
              <a:rPr lang="en-US" sz="2400" dirty="0"/>
              <a:t> </a:t>
            </a:r>
          </a:p>
          <a:p>
            <a:pPr marL="0" indent="0">
              <a:buNone/>
            </a:pPr>
            <a:r>
              <a:rPr lang="en-US" sz="2400" dirty="0"/>
              <a:t>What are people talking about and sharing through social media? </a:t>
            </a:r>
          </a:p>
          <a:p>
            <a:pPr marL="0" indent="0">
              <a:buNone/>
            </a:pPr>
            <a:r>
              <a:rPr lang="en-US" sz="2400" dirty="0"/>
              <a:t>How does this influence how young people feel about gender?</a:t>
            </a:r>
            <a:endParaRPr lang="en-GB" sz="2400" dirty="0"/>
          </a:p>
          <a:p>
            <a:pPr marL="0" indent="0">
              <a:buNone/>
            </a:pPr>
            <a:endParaRPr lang="en-GB" sz="240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7EAA094-9CF6-4695-958A-33D9BCAA9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23132" y="713128"/>
            <a:ext cx="1068867" cy="2126625"/>
            <a:chOff x="10918968" y="713127"/>
            <a:chExt cx="1273032" cy="253283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E80C965-DB6D-4F81-9E9E-B027384D0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A580F890-B085-4E95-96AA-55AEBEC5C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B1F4DD62-0EFA-4160-95C3-C682298E47A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812" r="3" b="30689"/>
          <a:stretch/>
        </p:blipFill>
        <p:spPr>
          <a:xfrm>
            <a:off x="7932021" y="1798114"/>
            <a:ext cx="3265223" cy="3265223"/>
          </a:xfrm>
          <a:custGeom>
            <a:avLst/>
            <a:gdLst/>
            <a:ahLst/>
            <a:cxnLst/>
            <a:rect l="l" t="t" r="r" b="b"/>
            <a:pathLst>
              <a:path w="4291285" h="4291285">
                <a:moveTo>
                  <a:pt x="2145643" y="0"/>
                </a:moveTo>
                <a:lnTo>
                  <a:pt x="4291285" y="2145643"/>
                </a:lnTo>
                <a:lnTo>
                  <a:pt x="2145643" y="4291285"/>
                </a:lnTo>
                <a:lnTo>
                  <a:pt x="0" y="2145643"/>
                </a:lnTo>
                <a:close/>
              </a:path>
            </a:pathLst>
          </a:custGeom>
        </p:spPr>
      </p:pic>
      <p:pic>
        <p:nvPicPr>
          <p:cNvPr id="6" name="Picture 5" descr="A person in a blue shirt&#10;&#10;Description automatically generated">
            <a:extLst>
              <a:ext uri="{FF2B5EF4-FFF2-40B4-BE49-F238E27FC236}">
                <a16:creationId xmlns:a16="http://schemas.microsoft.com/office/drawing/2014/main" id="{502FE2FF-0675-4131-8EBD-3802533951C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375" r="3" b="30127"/>
          <a:stretch/>
        </p:blipFill>
        <p:spPr>
          <a:xfrm>
            <a:off x="6305090" y="163777"/>
            <a:ext cx="3265223" cy="3265223"/>
          </a:xfrm>
          <a:custGeom>
            <a:avLst/>
            <a:gdLst/>
            <a:ahLst/>
            <a:cxnLst/>
            <a:rect l="l" t="t" r="r" b="b"/>
            <a:pathLst>
              <a:path w="4291285" h="4291285">
                <a:moveTo>
                  <a:pt x="2145643" y="0"/>
                </a:moveTo>
                <a:lnTo>
                  <a:pt x="4291285" y="2145643"/>
                </a:lnTo>
                <a:lnTo>
                  <a:pt x="2145643" y="4291285"/>
                </a:lnTo>
                <a:lnTo>
                  <a:pt x="0" y="2145643"/>
                </a:lnTo>
                <a:close/>
              </a:path>
            </a:pathLst>
          </a:cu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BB3219-CE0D-4864-B799-6B5A7B0C0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rshp.scot</a:t>
            </a:r>
          </a:p>
        </p:txBody>
      </p:sp>
      <p:pic>
        <p:nvPicPr>
          <p:cNvPr id="7" name="Picture 6" descr="A person standing in front of a door&#10;&#10;Description automatically generated">
            <a:extLst>
              <a:ext uri="{FF2B5EF4-FFF2-40B4-BE49-F238E27FC236}">
                <a16:creationId xmlns:a16="http://schemas.microsoft.com/office/drawing/2014/main" id="{F464A7F2-631D-4B5E-9C62-73DE635C2A4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19" r="2895" b="-4"/>
          <a:stretch/>
        </p:blipFill>
        <p:spPr>
          <a:xfrm>
            <a:off x="6305089" y="3429000"/>
            <a:ext cx="3265223" cy="3265223"/>
          </a:xfrm>
          <a:custGeom>
            <a:avLst/>
            <a:gdLst/>
            <a:ahLst/>
            <a:cxnLst/>
            <a:rect l="l" t="t" r="r" b="b"/>
            <a:pathLst>
              <a:path w="4291285" h="4291285">
                <a:moveTo>
                  <a:pt x="2145643" y="0"/>
                </a:moveTo>
                <a:lnTo>
                  <a:pt x="4291285" y="2145643"/>
                </a:lnTo>
                <a:lnTo>
                  <a:pt x="2145643" y="4291285"/>
                </a:lnTo>
                <a:lnTo>
                  <a:pt x="0" y="2145643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493175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E55C85D-4DF6-EA4F-88B2-C2DB8B8ABDE0}"/>
              </a:ext>
            </a:extLst>
          </p:cNvPr>
          <p:cNvSpPr txBox="1">
            <a:spLocks/>
          </p:cNvSpPr>
          <p:nvPr/>
        </p:nvSpPr>
        <p:spPr>
          <a:xfrm>
            <a:off x="827153" y="499404"/>
            <a:ext cx="3377183" cy="3072872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2400" b="1" dirty="0">
                <a:ea typeface="+mj-ea"/>
                <a:cs typeface="+mj-cs"/>
              </a:rPr>
              <a:t>There are no rules about how to be a girl or a boy - be who you want to be. </a:t>
            </a:r>
            <a:endParaRPr lang="en-US" sz="2400" dirty="0">
              <a:ea typeface="+mj-ea"/>
              <a:cs typeface="+mj-cs"/>
            </a:endParaRPr>
          </a:p>
        </p:txBody>
      </p:sp>
      <p:pic>
        <p:nvPicPr>
          <p:cNvPr id="3" name="Picture 2" descr="A sunset over a body of water&#10;&#10;Description automatically generated">
            <a:extLst>
              <a:ext uri="{FF2B5EF4-FFF2-40B4-BE49-F238E27FC236}">
                <a16:creationId xmlns:a16="http://schemas.microsoft.com/office/drawing/2014/main" id="{5B56E099-3DA3-444E-9D8E-4C3AB08EF5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4654297" y="10"/>
            <a:ext cx="7537704" cy="685799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043984" y="6356350"/>
            <a:ext cx="5738693" cy="365125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kern="1200">
                <a:solidFill>
                  <a:srgbClr val="FFFFFF"/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31324915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E55C85D-4DF6-EA4F-88B2-C2DB8B8ABDE0}"/>
              </a:ext>
            </a:extLst>
          </p:cNvPr>
          <p:cNvSpPr txBox="1">
            <a:spLocks/>
          </p:cNvSpPr>
          <p:nvPr/>
        </p:nvSpPr>
        <p:spPr>
          <a:xfrm>
            <a:off x="343202" y="363415"/>
            <a:ext cx="4126523" cy="37854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/>
              <a:t> </a:t>
            </a:r>
            <a:endParaRPr lang="en-US" sz="2400" dirty="0"/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400" b="1" dirty="0"/>
              <a:t>Childline</a:t>
            </a:r>
            <a:r>
              <a:rPr lang="en-US" sz="2400" dirty="0"/>
              <a:t> provides free confidential advice and support for all young people your age.  </a:t>
            </a:r>
          </a:p>
          <a:p>
            <a:pPr marL="0" indent="0">
              <a:buNone/>
            </a:pPr>
            <a:r>
              <a:rPr lang="en-US" sz="2400" dirty="0"/>
              <a:t>Whatever your worry, if it’s about you or someone you love, Childline counsellors are there to help. Speak to them by phone, online or email 24 hours a day.</a:t>
            </a:r>
          </a:p>
          <a:p>
            <a:pPr marL="0" indent="0">
              <a:buNone/>
            </a:pPr>
            <a:r>
              <a:rPr lang="en-US" sz="2400" b="1" dirty="0"/>
              <a:t>Information and chat online </a:t>
            </a:r>
            <a:r>
              <a:rPr lang="en-US" sz="2400" b="1" dirty="0">
                <a:hlinkClick r:id="rId2"/>
              </a:rPr>
              <a:t>https://www.childline.org.uk/</a:t>
            </a:r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Phone 0800 1111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48929" y="6356350"/>
            <a:ext cx="365146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9F9F248D-24F3-4D8F-A224-34EF085A44A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064593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9DEC6D0-B63A-44D8-BC79-3EDF8377D91D}"/>
              </a:ext>
            </a:extLst>
          </p:cNvPr>
          <p:cNvSpPr/>
          <p:nvPr/>
        </p:nvSpPr>
        <p:spPr>
          <a:xfrm>
            <a:off x="680464" y="1307821"/>
            <a:ext cx="4559425" cy="39795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sz="2400" b="1" dirty="0"/>
              <a:t>People use the words </a:t>
            </a:r>
            <a:r>
              <a:rPr lang="en-US" sz="2400" b="1" i="1" dirty="0"/>
              <a:t>sex</a:t>
            </a:r>
            <a:r>
              <a:rPr lang="en-US" sz="2400" b="1" dirty="0"/>
              <a:t> and </a:t>
            </a:r>
            <a:r>
              <a:rPr lang="en-US" sz="2400" b="1" i="1" dirty="0"/>
              <a:t>gender</a:t>
            </a:r>
            <a:r>
              <a:rPr lang="en-US" sz="2400" dirty="0"/>
              <a:t>. Sometimes people use them as if they mean the same thing. This can be confusing. </a:t>
            </a:r>
          </a:p>
          <a:p>
            <a:pPr lvl="0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sz="2400" dirty="0"/>
              <a:t>So, what’s the difference?</a:t>
            </a:r>
            <a:endParaRPr lang="en-US" sz="2400" dirty="0">
              <a:effectLst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D35C6E-F1D0-4B8C-B97C-83348C73EA7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39" r="251" b="2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85810" y="6492240"/>
            <a:ext cx="305086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1667863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7" descr="A picture containing clothing&#10;&#10;Description automatically generated">
            <a:extLst>
              <a:ext uri="{FF2B5EF4-FFF2-40B4-BE49-F238E27FC236}">
                <a16:creationId xmlns:a16="http://schemas.microsoft.com/office/drawing/2014/main" id="{34CFB029-0460-4C92-999E-21E9E6C69A3B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t="6716" b="901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3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46857C2-A3B2-47EA-8052-8F9E07F5E374}"/>
              </a:ext>
            </a:extLst>
          </p:cNvPr>
          <p:cNvSpPr/>
          <p:nvPr/>
        </p:nvSpPr>
        <p:spPr>
          <a:xfrm>
            <a:off x="523875" y="5558588"/>
            <a:ext cx="11210925" cy="5034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+mj-ea"/>
                <a:cs typeface="+mj-cs"/>
              </a:rPr>
              <a:t>Our 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ea typeface="+mj-ea"/>
                <a:cs typeface="+mj-cs"/>
              </a:rPr>
              <a:t>sex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+mj-ea"/>
                <a:cs typeface="+mj-cs"/>
              </a:rPr>
              <a:t>is fixed before we are even born.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+mj-ea"/>
                <a:cs typeface="+mj-cs"/>
              </a:rPr>
              <a:t>A pregnant woman can find out the sex of her baby when she is pregnant and has a scan. </a:t>
            </a:r>
            <a:endParaRPr lang="en-US" sz="2400" b="1" dirty="0">
              <a:solidFill>
                <a:schemeClr val="tx1">
                  <a:lumMod val="85000"/>
                  <a:lumOff val="15000"/>
                </a:schemeClr>
              </a:solidFill>
              <a:ea typeface="+mj-ea"/>
              <a:cs typeface="+mj-cs"/>
            </a:endParaRPr>
          </a:p>
          <a:p>
            <a:pPr lvl="0" algn="ctr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effectLst/>
              <a:ea typeface="+mj-ea"/>
              <a:cs typeface="+mj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  <a:defRPr/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482402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46857C2-A3B2-47EA-8052-8F9E07F5E374}"/>
              </a:ext>
            </a:extLst>
          </p:cNvPr>
          <p:cNvSpPr/>
          <p:nvPr/>
        </p:nvSpPr>
        <p:spPr>
          <a:xfrm>
            <a:off x="600459" y="1756944"/>
            <a:ext cx="4559425" cy="39795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The midwife will also look at the baby when it is born and say whether it is a boy or a girl. 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For some babies this is not clear and so some tests would be done to make a decision.</a:t>
            </a:r>
            <a:r>
              <a:rPr lang="en-US" sz="2400" b="1" dirty="0"/>
              <a:t> </a:t>
            </a:r>
            <a:endParaRPr lang="en-US" sz="2400" dirty="0"/>
          </a:p>
          <a:p>
            <a:pPr lvl="0" indent="-228600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lvl="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400" dirty="0">
              <a:effectLst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erson lying on a bed&#10;&#10;Description automatically generated">
            <a:extLst>
              <a:ext uri="{FF2B5EF4-FFF2-40B4-BE49-F238E27FC236}">
                <a16:creationId xmlns:a16="http://schemas.microsoft.com/office/drawing/2014/main" id="{AB4071F9-EC79-48E9-B0ED-F1FC19E097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498" r="16644" b="1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85810" y="6492240"/>
            <a:ext cx="305086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336663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46857C2-A3B2-47EA-8052-8F9E07F5E374}"/>
              </a:ext>
            </a:extLst>
          </p:cNvPr>
          <p:cNvSpPr/>
          <p:nvPr/>
        </p:nvSpPr>
        <p:spPr>
          <a:xfrm>
            <a:off x="606874" y="1756944"/>
            <a:ext cx="4760182" cy="39795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US" sz="2400" b="1" dirty="0"/>
              <a:t>Gender </a:t>
            </a:r>
            <a:r>
              <a:rPr lang="en-US" sz="2400" dirty="0"/>
              <a:t>is a different thing. </a:t>
            </a:r>
          </a:p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US" sz="2400" dirty="0"/>
              <a:t>We could say that gender is a mix of: </a:t>
            </a:r>
          </a:p>
          <a:p>
            <a:pPr marL="34290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Our biological sex</a:t>
            </a:r>
          </a:p>
          <a:p>
            <a:pPr marL="34290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How we feel about our identity </a:t>
            </a:r>
          </a:p>
          <a:p>
            <a:pPr marL="34290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How we choose to express ourselves. </a:t>
            </a:r>
          </a:p>
          <a:p>
            <a:pPr lvl="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400" dirty="0">
              <a:effectLst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floor&#10;&#10;Description automatically generated">
            <a:extLst>
              <a:ext uri="{FF2B5EF4-FFF2-40B4-BE49-F238E27FC236}">
                <a16:creationId xmlns:a16="http://schemas.microsoft.com/office/drawing/2014/main" id="{5070E0F1-BA03-4ED4-8009-0EBDD3F5759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965" r="8736" b="2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85810" y="6492240"/>
            <a:ext cx="305086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2589828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46857C2-A3B2-47EA-8052-8F9E07F5E374}"/>
              </a:ext>
            </a:extLst>
          </p:cNvPr>
          <p:cNvSpPr/>
          <p:nvPr/>
        </p:nvSpPr>
        <p:spPr>
          <a:xfrm>
            <a:off x="590719" y="1608611"/>
            <a:ext cx="4559425" cy="39795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US" sz="2400" dirty="0"/>
              <a:t>Gender is also about how we experience life. </a:t>
            </a:r>
          </a:p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US" sz="2400" dirty="0"/>
              <a:t>For example, if someone thinks we are a woman they might treat us one way, if they think we are a man they might treat us a different way</a:t>
            </a:r>
          </a:p>
          <a:p>
            <a:pPr lvl="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400" dirty="0">
              <a:effectLst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floor&#10;&#10;Description automatically generated">
            <a:extLst>
              <a:ext uri="{FF2B5EF4-FFF2-40B4-BE49-F238E27FC236}">
                <a16:creationId xmlns:a16="http://schemas.microsoft.com/office/drawing/2014/main" id="{5070E0F1-BA03-4ED4-8009-0EBDD3F5759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965" r="8736" b="2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85810" y="6492240"/>
            <a:ext cx="305086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329936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F57CF1-F5FB-41EE-8609-6367ACF0F6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874" y="1584547"/>
            <a:ext cx="4559425" cy="3979585"/>
          </a:xfrm>
        </p:spPr>
        <p:txBody>
          <a:bodyPr anchor="ctr">
            <a:normAutofit/>
          </a:bodyPr>
          <a:lstStyle/>
          <a:p>
            <a:pPr marL="0" lvl="0" indent="0">
              <a:buNone/>
            </a:pPr>
            <a:r>
              <a:rPr lang="en-GB" sz="2400" dirty="0"/>
              <a:t>Do you think you dress in ways that give clues as to your biological sex? </a:t>
            </a:r>
          </a:p>
          <a:p>
            <a:pPr marL="0" lvl="0" indent="0">
              <a:buNone/>
            </a:pPr>
            <a:endParaRPr lang="en-GB" sz="2400" dirty="0"/>
          </a:p>
          <a:p>
            <a:pPr marL="0" lvl="0" indent="0">
              <a:buNone/>
            </a:pPr>
            <a:r>
              <a:rPr lang="en-GB" sz="2400" dirty="0"/>
              <a:t>Do you think you behave in ways that give clues to your biological sex?</a:t>
            </a:r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D1D3FAC8-4B8A-4F64-9E65-D3F1DC3BFB37}"/>
              </a:ext>
            </a:extLst>
          </p:cNvPr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001" r="-2" b="-2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C4F406-215C-4C2C-A839-40A84883C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85810" y="6492240"/>
            <a:ext cx="3050866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/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756200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F57CF1-F5FB-41EE-8609-6367ACF0F6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562" y="1921431"/>
            <a:ext cx="4559425" cy="3979585"/>
          </a:xfrm>
        </p:spPr>
        <p:txBody>
          <a:bodyPr anchor="ctr">
            <a:normAutofit/>
          </a:bodyPr>
          <a:lstStyle/>
          <a:p>
            <a:pPr marL="0" lvl="0" indent="0">
              <a:buNone/>
            </a:pPr>
            <a:r>
              <a:rPr lang="en-GB" sz="2400" dirty="0"/>
              <a:t>Are you free to express who you are – in the way you look or how you behave? </a:t>
            </a:r>
          </a:p>
          <a:p>
            <a:pPr marL="0" lvl="0" indent="0">
              <a:buNone/>
            </a:pPr>
            <a:endParaRPr lang="en-GB" sz="2400" dirty="0"/>
          </a:p>
          <a:p>
            <a:pPr marL="0" lvl="0" indent="0">
              <a:buNone/>
            </a:pPr>
            <a:r>
              <a:rPr lang="en-GB" sz="2400" dirty="0"/>
              <a:t>Are your expressions limited by stereotypes of how masculine of feminine someone should be?</a:t>
            </a:r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D1D3FAC8-4B8A-4F64-9E65-D3F1DC3BFB37}"/>
              </a:ext>
            </a:extLst>
          </p:cNvPr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001" r="-2" b="-2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C4F406-215C-4C2C-A839-40A84883C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85810" y="6492240"/>
            <a:ext cx="3050866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/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642524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F57CF1-F5FB-41EE-8609-6367ACF0F6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469" y="2301314"/>
            <a:ext cx="4804366" cy="3979585"/>
          </a:xfrm>
        </p:spPr>
        <p:txBody>
          <a:bodyPr anchor="ctr">
            <a:normAutofit/>
          </a:bodyPr>
          <a:lstStyle/>
          <a:p>
            <a:pPr marL="0" lvl="0" indent="0">
              <a:buNone/>
            </a:pPr>
            <a:r>
              <a:rPr lang="en-GB" sz="2400" dirty="0"/>
              <a:t>Can you think of examples of how people are treated differently when they are thought to be a woman or a man? </a:t>
            </a:r>
          </a:p>
          <a:p>
            <a:pPr marL="0" lvl="0" indent="0">
              <a:buNone/>
            </a:pPr>
            <a:r>
              <a:rPr lang="en-GB" sz="2400" dirty="0"/>
              <a:t>Does this happen to young people your age?</a:t>
            </a:r>
          </a:p>
          <a:p>
            <a:pPr marL="0" lvl="0" indent="0">
              <a:buNone/>
            </a:pPr>
            <a:r>
              <a:rPr lang="en-GB" sz="2400" dirty="0"/>
              <a:t>Have you been treated one way because you are/perceived to be a girl? Or in a particular way because you are/perceived to be a boy?</a:t>
            </a:r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D1D3FAC8-4B8A-4F64-9E65-D3F1DC3BFB37}"/>
              </a:ext>
            </a:extLst>
          </p:cNvPr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001" r="-2" b="-2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C4F406-215C-4C2C-A839-40A84883C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85810" y="6492240"/>
            <a:ext cx="3050866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/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8050866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795</Words>
  <Application>Microsoft Office PowerPoint</Application>
  <PresentationFormat>Widescreen</PresentationFormat>
  <Paragraphs>64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Futura Medium</vt:lpstr>
      <vt:lpstr>Office Theme</vt:lpstr>
      <vt:lpstr>More about Gender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More about Gender</dc:title>
  <dc:creator>Colin Morrison</dc:creator>
  <cp:lastModifiedBy>Colin Morrison</cp:lastModifiedBy>
  <cp:revision>3</cp:revision>
  <dcterms:created xsi:type="dcterms:W3CDTF">2020-03-02T15:13:09Z</dcterms:created>
  <dcterms:modified xsi:type="dcterms:W3CDTF">2020-03-25T12:34:57Z</dcterms:modified>
</cp:coreProperties>
</file>