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4"/>
  </p:notesMasterIdLst>
  <p:sldIdLst>
    <p:sldId id="256" r:id="rId2"/>
    <p:sldId id="283" r:id="rId3"/>
    <p:sldId id="284" r:id="rId4"/>
    <p:sldId id="261" r:id="rId5"/>
    <p:sldId id="285" r:id="rId6"/>
    <p:sldId id="286" r:id="rId7"/>
    <p:sldId id="301" r:id="rId8"/>
    <p:sldId id="262" r:id="rId9"/>
    <p:sldId id="296" r:id="rId10"/>
    <p:sldId id="287" r:id="rId11"/>
    <p:sldId id="288" r:id="rId12"/>
    <p:sldId id="289" r:id="rId13"/>
    <p:sldId id="290" r:id="rId14"/>
    <p:sldId id="291" r:id="rId15"/>
    <p:sldId id="292" r:id="rId16"/>
    <p:sldId id="293" r:id="rId17"/>
    <p:sldId id="294" r:id="rId18"/>
    <p:sldId id="297" r:id="rId19"/>
    <p:sldId id="298" r:id="rId20"/>
    <p:sldId id="299" r:id="rId21"/>
    <p:sldId id="300"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57"/>
    <p:restoredTop sz="94407"/>
  </p:normalViewPr>
  <p:slideViewPr>
    <p:cSldViewPr snapToGrid="0" snapToObjects="1">
      <p:cViewPr varScale="1">
        <p:scale>
          <a:sx n="77" d="100"/>
          <a:sy n="77" d="100"/>
        </p:scale>
        <p:origin x="21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26/03/2020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26/03/2020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26/03/2020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26/03/2020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youtu.be/n6X5I7xoxEY" TargetMode="External"/><Relationship Id="rId4" Type="http://schemas.openxmlformats.org/officeDocument/2006/relationships/hyperlink" Target="https://youtu.be/VDaFzW-fNL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youtu.be/5vmsfhw-cz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u7Nii5w2FaI" TargetMode="External"/><Relationship Id="rId2" Type="http://schemas.openxmlformats.org/officeDocument/2006/relationships/hyperlink" Target="https://youtu.be/-JwlKjRaUaw"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9788"/>
            <a:ext cx="9144000" cy="1847428"/>
          </a:xfrm>
        </p:spPr>
        <p:txBody>
          <a:bodyPr/>
          <a:lstStyle/>
          <a:p>
            <a:r>
              <a:rPr lang="en-GB" b="1"/>
              <a:t>Consent</a:t>
            </a:r>
            <a:r>
              <a:rPr lang="en-GB" b="1" dirty="0"/>
              <a:t>: What consent means in a relationship </a:t>
            </a:r>
            <a:endParaRPr lang="en-US" b="1" dirty="0">
              <a:latin typeface="Futura Medium" charset="0"/>
              <a:ea typeface="Futura Medium" charset="0"/>
              <a:cs typeface="Futura Medium" charset="0"/>
            </a:endParaRPr>
          </a:p>
        </p:txBody>
      </p:sp>
      <p:sp>
        <p:nvSpPr>
          <p:cNvPr id="3" name="Subtitle 2"/>
          <p:cNvSpPr>
            <a:spLocks noGrp="1"/>
          </p:cNvSpPr>
          <p:nvPr>
            <p:ph type="subTitle" idx="1"/>
          </p:nvPr>
        </p:nvSpPr>
        <p:spPr>
          <a:xfrm>
            <a:off x="1355834" y="3097763"/>
            <a:ext cx="9480331" cy="3071809"/>
          </a:xfrm>
        </p:spPr>
        <p:txBody>
          <a:bodyPr>
            <a:normAutofit lnSpcReduction="10000"/>
          </a:bodyPr>
          <a:lstStyle/>
          <a:p>
            <a:pPr lvl="0" algn="l"/>
            <a:r>
              <a:rPr lang="en-GB" dirty="0"/>
              <a:t>I can explain what consent in relationships means.</a:t>
            </a:r>
          </a:p>
          <a:p>
            <a:pPr lvl="0" algn="l"/>
            <a:r>
              <a:rPr lang="en-GB" dirty="0"/>
              <a:t>I can explain what sexual consent is.</a:t>
            </a:r>
          </a:p>
          <a:p>
            <a:pPr lvl="0" algn="l"/>
            <a:r>
              <a:rPr lang="en-GB" dirty="0"/>
              <a:t>I am building understanding, skills and capacity to assert myself in relationships so that I can express what I want and don’t want.</a:t>
            </a:r>
          </a:p>
          <a:p>
            <a:pPr algn="l"/>
            <a:r>
              <a:rPr lang="en-GB" dirty="0"/>
              <a:t>I am building understanding that I am responsible for my actions towards others.</a:t>
            </a:r>
          </a:p>
          <a:p>
            <a:pPr lvl="0" algn="l"/>
            <a:r>
              <a:rPr lang="en-GB" dirty="0"/>
              <a:t>I know that I do not need to be in a relationship, and that relationships do not need to be sexual unless I wish them to be so.</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2B5D8FB-2E7B-4B45-91A3-F7AA4DFBDF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643" y="1573095"/>
            <a:ext cx="3661831" cy="3524512"/>
          </a:xfrm>
          <a:prstGeom prst="rect">
            <a:avLst/>
          </a:prstGeom>
        </p:spPr>
      </p:pic>
      <p:sp>
        <p:nvSpPr>
          <p:cNvPr id="3" name="Content Placeholder 2">
            <a:extLst>
              <a:ext uri="{FF2B5EF4-FFF2-40B4-BE49-F238E27FC236}">
                <a16:creationId xmlns:a16="http://schemas.microsoft.com/office/drawing/2014/main" id="{A57D0CAF-4A04-4957-A598-582B606ABE11}"/>
              </a:ext>
            </a:extLst>
          </p:cNvPr>
          <p:cNvSpPr>
            <a:spLocks noGrp="1"/>
          </p:cNvSpPr>
          <p:nvPr>
            <p:ph idx="1"/>
          </p:nvPr>
        </p:nvSpPr>
        <p:spPr>
          <a:xfrm>
            <a:off x="6029880" y="1292207"/>
            <a:ext cx="4977578" cy="3639289"/>
          </a:xfrm>
        </p:spPr>
        <p:txBody>
          <a:bodyPr anchor="ctr">
            <a:normAutofit/>
          </a:bodyPr>
          <a:lstStyle/>
          <a:p>
            <a:pPr marL="0" indent="0">
              <a:buNone/>
            </a:pPr>
            <a:r>
              <a:rPr lang="en-GB" b="1" dirty="0">
                <a:solidFill>
                  <a:srgbClr val="000000"/>
                </a:solidFill>
              </a:rPr>
              <a:t>First Kiss and Showing Affection</a:t>
            </a:r>
            <a:r>
              <a:rPr lang="en-GB" dirty="0">
                <a:solidFill>
                  <a:srgbClr val="000000"/>
                </a:solidFill>
              </a:rPr>
              <a:t> </a:t>
            </a:r>
          </a:p>
          <a:p>
            <a:pPr marL="0" indent="0">
              <a:buNone/>
            </a:pPr>
            <a:r>
              <a:rPr lang="en-GB" dirty="0">
                <a:solidFill>
                  <a:srgbClr val="000000"/>
                </a:solidFill>
              </a:rPr>
              <a:t>(duration 2 minutes 44) </a:t>
            </a:r>
          </a:p>
          <a:p>
            <a:pPr marL="0" indent="0">
              <a:buNone/>
            </a:pPr>
            <a:r>
              <a:rPr lang="en-GB" u="sng" dirty="0">
                <a:solidFill>
                  <a:srgbClr val="000000"/>
                </a:solidFill>
                <a:hlinkClick r:id="rId4"/>
              </a:rPr>
              <a:t>https://youtu.be/VDaFzW-fNLc</a:t>
            </a:r>
            <a:r>
              <a:rPr lang="en-GB" dirty="0">
                <a:solidFill>
                  <a:srgbClr val="000000"/>
                </a:solidFill>
              </a:rPr>
              <a:t> </a:t>
            </a:r>
          </a:p>
          <a:p>
            <a:pPr marL="0" indent="0">
              <a:buNone/>
            </a:pPr>
            <a:endParaRPr lang="en-GB" b="1" dirty="0">
              <a:solidFill>
                <a:srgbClr val="000000"/>
              </a:solidFill>
            </a:endParaRPr>
          </a:p>
          <a:p>
            <a:pPr marL="0" indent="0">
              <a:buNone/>
            </a:pPr>
            <a:r>
              <a:rPr lang="en-GB" b="1" dirty="0">
                <a:solidFill>
                  <a:srgbClr val="000000"/>
                </a:solidFill>
              </a:rPr>
              <a:t>Ask. Listen. Respect </a:t>
            </a:r>
          </a:p>
          <a:p>
            <a:pPr marL="0" indent="0">
              <a:buNone/>
            </a:pPr>
            <a:r>
              <a:rPr lang="en-GB" dirty="0">
                <a:solidFill>
                  <a:srgbClr val="000000"/>
                </a:solidFill>
              </a:rPr>
              <a:t>(1 Minute 11) </a:t>
            </a:r>
          </a:p>
          <a:p>
            <a:pPr marL="0" indent="0">
              <a:buNone/>
            </a:pPr>
            <a:r>
              <a:rPr lang="en-GB" u="sng" dirty="0">
                <a:solidFill>
                  <a:srgbClr val="000000"/>
                </a:solidFill>
                <a:hlinkClick r:id="rId5"/>
              </a:rPr>
              <a:t>https://youtu.be/n6X5I7xoxEY</a:t>
            </a:r>
            <a:r>
              <a:rPr lang="en-GB" dirty="0">
                <a:solidFill>
                  <a:srgbClr val="000000"/>
                </a:solidFill>
              </a:rPr>
              <a:t> </a:t>
            </a:r>
          </a:p>
        </p:txBody>
      </p:sp>
      <p:sp>
        <p:nvSpPr>
          <p:cNvPr id="4" name="Footer Placeholder 3">
            <a:extLst>
              <a:ext uri="{FF2B5EF4-FFF2-40B4-BE49-F238E27FC236}">
                <a16:creationId xmlns:a16="http://schemas.microsoft.com/office/drawing/2014/main" id="{3AC67B98-17D4-4A21-9654-6A0F65C55020}"/>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80281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ED619BE-0046-43AA-8A06-C75CBB45D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a:extLst>
              <a:ext uri="{FF2B5EF4-FFF2-40B4-BE49-F238E27FC236}">
                <a16:creationId xmlns:a16="http://schemas.microsoft.com/office/drawing/2014/main" id="{1B760DF5-A6CB-436C-988C-414448FD4608}"/>
              </a:ext>
            </a:extLst>
          </p:cNvPr>
          <p:cNvSpPr>
            <a:spLocks noGrp="1"/>
          </p:cNvSpPr>
          <p:nvPr>
            <p:ph idx="1"/>
          </p:nvPr>
        </p:nvSpPr>
        <p:spPr>
          <a:xfrm>
            <a:off x="6096000" y="1080699"/>
            <a:ext cx="4977578" cy="3639289"/>
          </a:xfrm>
        </p:spPr>
        <p:txBody>
          <a:bodyPr anchor="ctr">
            <a:normAutofit/>
          </a:bodyPr>
          <a:lstStyle/>
          <a:p>
            <a:pPr marL="0" indent="0">
              <a:buNone/>
            </a:pPr>
            <a:r>
              <a:rPr lang="en-GB" dirty="0">
                <a:solidFill>
                  <a:srgbClr val="000000"/>
                </a:solidFill>
              </a:rPr>
              <a:t>Sexual consent</a:t>
            </a:r>
          </a:p>
          <a:p>
            <a:pPr marL="0" indent="0">
              <a:buNone/>
            </a:pPr>
            <a:endParaRPr lang="en-GB" dirty="0">
              <a:solidFill>
                <a:srgbClr val="000000"/>
              </a:solidFill>
            </a:endParaRPr>
          </a:p>
          <a:p>
            <a:pPr marL="0" indent="0">
              <a:buNone/>
            </a:pPr>
            <a:r>
              <a:rPr lang="en-GB" b="1" dirty="0">
                <a:solidFill>
                  <a:srgbClr val="000000"/>
                </a:solidFill>
              </a:rPr>
              <a:t>Consent Explained</a:t>
            </a:r>
            <a:r>
              <a:rPr lang="en-GB" dirty="0">
                <a:solidFill>
                  <a:srgbClr val="000000"/>
                </a:solidFill>
              </a:rPr>
              <a:t> </a:t>
            </a:r>
          </a:p>
          <a:p>
            <a:pPr marL="0" indent="0">
              <a:buNone/>
            </a:pPr>
            <a:r>
              <a:rPr lang="en-GB" dirty="0">
                <a:solidFill>
                  <a:srgbClr val="000000"/>
                </a:solidFill>
              </a:rPr>
              <a:t>(duration 2minutes 44) </a:t>
            </a:r>
          </a:p>
          <a:p>
            <a:pPr marL="0" indent="0">
              <a:buNone/>
            </a:pPr>
            <a:r>
              <a:rPr lang="en-GB" u="sng" dirty="0">
                <a:solidFill>
                  <a:srgbClr val="000000"/>
                </a:solidFill>
                <a:hlinkClick r:id="rId4"/>
              </a:rPr>
              <a:t>https://youtu.be/5vmsfhw-czA</a:t>
            </a:r>
            <a:endParaRPr lang="en-GB" dirty="0">
              <a:solidFill>
                <a:srgbClr val="000000"/>
              </a:solidFill>
            </a:endParaRPr>
          </a:p>
        </p:txBody>
      </p:sp>
      <p:sp>
        <p:nvSpPr>
          <p:cNvPr id="4" name="Footer Placeholder 3">
            <a:extLst>
              <a:ext uri="{FF2B5EF4-FFF2-40B4-BE49-F238E27FC236}">
                <a16:creationId xmlns:a16="http://schemas.microsoft.com/office/drawing/2014/main" id="{4B068636-C5C4-4D83-A55D-188404E14C3D}"/>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310530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DC8DC8C-9A80-468B-8049-3A60015FC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846320" cy="0"/>
          </a:xfrm>
          <a:prstGeom prst="line">
            <a:avLst/>
          </a:prstGeom>
          <a:ln w="19050">
            <a:solidFill>
              <a:srgbClr val="D3B17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F67F5D-177A-419F-9023-FE23F89E04F9}"/>
              </a:ext>
            </a:extLst>
          </p:cNvPr>
          <p:cNvSpPr>
            <a:spLocks noGrp="1"/>
          </p:cNvSpPr>
          <p:nvPr>
            <p:ph idx="1"/>
          </p:nvPr>
        </p:nvSpPr>
        <p:spPr>
          <a:xfrm>
            <a:off x="838200" y="1825625"/>
            <a:ext cx="4981734" cy="4351338"/>
          </a:xfrm>
        </p:spPr>
        <p:txBody>
          <a:bodyPr>
            <a:normAutofit/>
          </a:bodyPr>
          <a:lstStyle/>
          <a:p>
            <a:pPr marL="0" indent="0">
              <a:buClr>
                <a:srgbClr val="65514E"/>
              </a:buClr>
              <a:buNone/>
            </a:pPr>
            <a:r>
              <a:rPr lang="en-GB" sz="2400" b="1" dirty="0"/>
              <a:t>Sexual consent means</a:t>
            </a:r>
            <a:endParaRPr lang="en-GB" sz="2400" dirty="0"/>
          </a:p>
          <a:p>
            <a:pPr lvl="0">
              <a:buClr>
                <a:srgbClr val="65514E"/>
              </a:buClr>
            </a:pPr>
            <a:r>
              <a:rPr lang="en-GB" sz="2400" dirty="0"/>
              <a:t>Sexual experiences are agreed, respectful and enjoyable. Both people feel safe and happy to have sex.</a:t>
            </a:r>
          </a:p>
          <a:p>
            <a:pPr lvl="0">
              <a:buClr>
                <a:srgbClr val="65514E"/>
              </a:buClr>
            </a:pPr>
            <a:r>
              <a:rPr lang="en-GB" sz="2400" dirty="0"/>
              <a:t>You need consent every time you are doing something sexual, the first time and every time.</a:t>
            </a:r>
          </a:p>
          <a:p>
            <a:pPr>
              <a:buClr>
                <a:srgbClr val="65514E"/>
              </a:buClr>
            </a:pPr>
            <a:r>
              <a:rPr lang="en-GB" sz="2400" dirty="0"/>
              <a:t>If you are not sure, you do not have consent.</a:t>
            </a:r>
          </a:p>
          <a:p>
            <a:pPr marL="0" lvl="0" indent="0">
              <a:buClr>
                <a:srgbClr val="65514E"/>
              </a:buClr>
              <a:buNone/>
            </a:pPr>
            <a:endParaRPr lang="en-GB" sz="2400" dirty="0"/>
          </a:p>
          <a:p>
            <a:pPr marL="0" indent="0">
              <a:buClr>
                <a:srgbClr val="65514E"/>
              </a:buClr>
              <a:buNone/>
            </a:pPr>
            <a:endParaRPr lang="en-GB" sz="2400" dirty="0"/>
          </a:p>
        </p:txBody>
      </p:sp>
      <p:pic>
        <p:nvPicPr>
          <p:cNvPr id="14" name="Picture 13" descr="A person standing on a sidewalk&#10;&#10;Description automatically generated">
            <a:extLst>
              <a:ext uri="{FF2B5EF4-FFF2-40B4-BE49-F238E27FC236}">
                <a16:creationId xmlns:a16="http://schemas.microsoft.com/office/drawing/2014/main" id="{E303A8C2-2001-4264-8CDC-9B96BFB752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7"/>
          <a:stretch/>
        </p:blipFill>
        <p:spPr>
          <a:xfrm>
            <a:off x="6408277" y="481264"/>
            <a:ext cx="2213811" cy="2855799"/>
          </a:xfrm>
          <a:prstGeom prst="rect">
            <a:avLst/>
          </a:prstGeom>
        </p:spPr>
      </p:pic>
      <p:pic>
        <p:nvPicPr>
          <p:cNvPr id="10" name="Picture 9" descr="A picture containing person, outdoor, man&#10;&#10;Description automatically generated">
            <a:extLst>
              <a:ext uri="{FF2B5EF4-FFF2-40B4-BE49-F238E27FC236}">
                <a16:creationId xmlns:a16="http://schemas.microsoft.com/office/drawing/2014/main" id="{280A77BD-C824-4DFD-A741-7976FD97B8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6090" y="481264"/>
            <a:ext cx="2931277" cy="1857871"/>
          </a:xfrm>
          <a:prstGeom prst="rect">
            <a:avLst/>
          </a:prstGeom>
        </p:spPr>
      </p:pic>
      <p:pic>
        <p:nvPicPr>
          <p:cNvPr id="7" name="Picture 6" descr="A picture containing person, man, outdoor&#10;&#10;Description automatically generated">
            <a:extLst>
              <a:ext uri="{FF2B5EF4-FFF2-40B4-BE49-F238E27FC236}">
                <a16:creationId xmlns:a16="http://schemas.microsoft.com/office/drawing/2014/main" id="{A36752FC-67F3-4179-BB36-833A4BDAEBE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98651" y="3497931"/>
            <a:ext cx="2223437" cy="2274219"/>
          </a:xfrm>
          <a:prstGeom prst="rect">
            <a:avLst/>
          </a:prstGeom>
        </p:spPr>
      </p:pic>
      <p:sp>
        <p:nvSpPr>
          <p:cNvPr id="4" name="Footer Placeholder 3">
            <a:extLst>
              <a:ext uri="{FF2B5EF4-FFF2-40B4-BE49-F238E27FC236}">
                <a16:creationId xmlns:a16="http://schemas.microsoft.com/office/drawing/2014/main" id="{66CFA0B0-96B3-4955-BCFC-0133424DE3CD}"/>
              </a:ext>
            </a:extLst>
          </p:cNvPr>
          <p:cNvSpPr>
            <a:spLocks noGrp="1"/>
          </p:cNvSpPr>
          <p:nvPr>
            <p:ph type="ftr" sz="quarter" idx="11"/>
          </p:nvPr>
        </p:nvSpPr>
        <p:spPr>
          <a:xfrm>
            <a:off x="723900" y="6356350"/>
            <a:ext cx="5096034" cy="365125"/>
          </a:xfrm>
        </p:spPr>
        <p:txBody>
          <a:bodyPr>
            <a:normAutofit/>
          </a:bodyPr>
          <a:lstStyle/>
          <a:p>
            <a:pPr algn="l">
              <a:spcAft>
                <a:spcPts val="600"/>
              </a:spcAft>
            </a:pPr>
            <a:r>
              <a:rPr lang="en-US"/>
              <a:t>rshp.scot</a:t>
            </a:r>
          </a:p>
        </p:txBody>
      </p:sp>
      <p:pic>
        <p:nvPicPr>
          <p:cNvPr id="9" name="Picture 8" descr="A person wearing glasses and looking at the camera&#10;&#10;Description automatically generated">
            <a:extLst>
              <a:ext uri="{FF2B5EF4-FFF2-40B4-BE49-F238E27FC236}">
                <a16:creationId xmlns:a16="http://schemas.microsoft.com/office/drawing/2014/main" id="{9BA98708-F796-469A-B7E0-34D9A81836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76091" y="2503727"/>
            <a:ext cx="2931277" cy="3897073"/>
          </a:xfrm>
          <a:prstGeom prst="rect">
            <a:avLst/>
          </a:prstGeom>
        </p:spPr>
      </p:pic>
    </p:spTree>
    <p:extLst>
      <p:ext uri="{BB962C8B-B14F-4D97-AF65-F5344CB8AC3E}">
        <p14:creationId xmlns:p14="http://schemas.microsoft.com/office/powerpoint/2010/main" val="309294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EDAB602-A0DB-4325-8907-4F988F911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57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F67F5D-177A-419F-9023-FE23F89E04F9}"/>
              </a:ext>
            </a:extLst>
          </p:cNvPr>
          <p:cNvSpPr>
            <a:spLocks noGrp="1"/>
          </p:cNvSpPr>
          <p:nvPr>
            <p:ph idx="1"/>
          </p:nvPr>
        </p:nvSpPr>
        <p:spPr>
          <a:xfrm>
            <a:off x="838200" y="1825625"/>
            <a:ext cx="4981734" cy="4351338"/>
          </a:xfrm>
        </p:spPr>
        <p:txBody>
          <a:bodyPr>
            <a:normAutofit/>
          </a:bodyPr>
          <a:lstStyle/>
          <a:p>
            <a:pPr marL="0" indent="0">
              <a:buNone/>
            </a:pPr>
            <a:r>
              <a:rPr lang="en-GB" sz="2400" b="1" dirty="0"/>
              <a:t>Sexual consent means</a:t>
            </a:r>
            <a:endParaRPr lang="en-GB" sz="2400" dirty="0"/>
          </a:p>
          <a:p>
            <a:pPr lvl="0"/>
            <a:r>
              <a:rPr lang="en-GB" sz="2400" dirty="0"/>
              <a:t>When a person gives consent to sex it must be freely given, not because they have been pestered or made to feel they have to.</a:t>
            </a:r>
          </a:p>
          <a:p>
            <a:pPr lvl="0"/>
            <a:r>
              <a:rPr lang="en-GB" sz="2400" dirty="0"/>
              <a:t>You never do anything sexual when you don’t want to. If you have said ‘yes’ to something sexual</a:t>
            </a:r>
            <a:r>
              <a:rPr lang="en-GB" sz="2400" dirty="0">
                <a:solidFill>
                  <a:srgbClr val="FF0000"/>
                </a:solidFill>
              </a:rPr>
              <a:t> </a:t>
            </a:r>
            <a:r>
              <a:rPr lang="en-GB" sz="2400" dirty="0"/>
              <a:t>before you can change your mind the next time. </a:t>
            </a:r>
          </a:p>
          <a:p>
            <a:pPr marL="0" indent="0">
              <a:buNone/>
            </a:pPr>
            <a:endParaRPr lang="en-GB" sz="2400" dirty="0"/>
          </a:p>
        </p:txBody>
      </p:sp>
      <p:pic>
        <p:nvPicPr>
          <p:cNvPr id="7" name="Picture 6" descr="A picture containing person, man, outdoor&#10;&#10;Description automatically generated">
            <a:extLst>
              <a:ext uri="{FF2B5EF4-FFF2-40B4-BE49-F238E27FC236}">
                <a16:creationId xmlns:a16="http://schemas.microsoft.com/office/drawing/2014/main" id="{465E2DBA-3EF7-4887-8D56-828C1B0117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408277" y="481264"/>
            <a:ext cx="2213811" cy="2855799"/>
          </a:xfrm>
          <a:prstGeom prst="rect">
            <a:avLst/>
          </a:prstGeom>
        </p:spPr>
      </p:pic>
      <p:sp>
        <p:nvSpPr>
          <p:cNvPr id="16" name="Rectangle 15">
            <a:extLst>
              <a:ext uri="{FF2B5EF4-FFF2-40B4-BE49-F238E27FC236}">
                <a16:creationId xmlns:a16="http://schemas.microsoft.com/office/drawing/2014/main" id="{1B2AF202-99CD-4D7D-B75F-9C9E5FCB3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 outdoor, man&#10;&#10;Description automatically generated">
            <a:extLst>
              <a:ext uri="{FF2B5EF4-FFF2-40B4-BE49-F238E27FC236}">
                <a16:creationId xmlns:a16="http://schemas.microsoft.com/office/drawing/2014/main" id="{26A60ECA-7C3C-4E72-B670-79E70B75B1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6091" y="481264"/>
            <a:ext cx="2212848" cy="1857871"/>
          </a:xfrm>
          <a:prstGeom prst="rect">
            <a:avLst/>
          </a:prstGeom>
        </p:spPr>
      </p:pic>
      <p:sp>
        <p:nvSpPr>
          <p:cNvPr id="4" name="Footer Placeholder 3">
            <a:extLst>
              <a:ext uri="{FF2B5EF4-FFF2-40B4-BE49-F238E27FC236}">
                <a16:creationId xmlns:a16="http://schemas.microsoft.com/office/drawing/2014/main" id="{66CFA0B0-96B3-4955-BCFC-0133424DE3CD}"/>
              </a:ext>
            </a:extLst>
          </p:cNvPr>
          <p:cNvSpPr>
            <a:spLocks noGrp="1"/>
          </p:cNvSpPr>
          <p:nvPr>
            <p:ph type="ftr" sz="quarter" idx="11"/>
          </p:nvPr>
        </p:nvSpPr>
        <p:spPr>
          <a:xfrm>
            <a:off x="723900" y="6356350"/>
            <a:ext cx="5096034" cy="365125"/>
          </a:xfrm>
        </p:spPr>
        <p:txBody>
          <a:bodyPr>
            <a:normAutofit/>
          </a:bodyPr>
          <a:lstStyle/>
          <a:p>
            <a:pPr algn="l">
              <a:spcAft>
                <a:spcPts val="600"/>
              </a:spcAft>
            </a:pPr>
            <a:r>
              <a:rPr lang="en-US"/>
              <a:t>rshp.scot</a:t>
            </a:r>
          </a:p>
        </p:txBody>
      </p:sp>
      <p:sp>
        <p:nvSpPr>
          <p:cNvPr id="18" name="Rectangle 17">
            <a:extLst>
              <a:ext uri="{FF2B5EF4-FFF2-40B4-BE49-F238E27FC236}">
                <a16:creationId xmlns:a16="http://schemas.microsoft.com/office/drawing/2014/main" id="{E7D0293F-4714-4ED3-9B3D-2009BAD30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chemeClr val="accent1">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glasses and looking at the camera&#10;&#10;Description automatically generated">
            <a:extLst>
              <a:ext uri="{FF2B5EF4-FFF2-40B4-BE49-F238E27FC236}">
                <a16:creationId xmlns:a16="http://schemas.microsoft.com/office/drawing/2014/main" id="{47304BEE-8D7B-49D0-9423-0FB49205B6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6398651" y="3497931"/>
            <a:ext cx="2212848" cy="2889154"/>
          </a:xfrm>
          <a:prstGeom prst="rect">
            <a:avLst/>
          </a:prstGeom>
        </p:spPr>
      </p:pic>
      <p:pic>
        <p:nvPicPr>
          <p:cNvPr id="9" name="Picture 8" descr="A picture containing outdoor, person, woman, phone&#10;&#10;Description automatically generated">
            <a:extLst>
              <a:ext uri="{FF2B5EF4-FFF2-40B4-BE49-F238E27FC236}">
                <a16:creationId xmlns:a16="http://schemas.microsoft.com/office/drawing/2014/main" id="{D71F7DC5-7159-48C1-84F0-410CFA7949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76091" y="2503727"/>
            <a:ext cx="2931277" cy="3897073"/>
          </a:xfrm>
          <a:prstGeom prst="rect">
            <a:avLst/>
          </a:prstGeom>
        </p:spPr>
      </p:pic>
    </p:spTree>
    <p:extLst>
      <p:ext uri="{BB962C8B-B14F-4D97-AF65-F5344CB8AC3E}">
        <p14:creationId xmlns:p14="http://schemas.microsoft.com/office/powerpoint/2010/main" val="124067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67F5D-177A-419F-9023-FE23F89E04F9}"/>
              </a:ext>
            </a:extLst>
          </p:cNvPr>
          <p:cNvSpPr>
            <a:spLocks noGrp="1"/>
          </p:cNvSpPr>
          <p:nvPr>
            <p:ph idx="1"/>
          </p:nvPr>
        </p:nvSpPr>
        <p:spPr>
          <a:xfrm>
            <a:off x="645459" y="592422"/>
            <a:ext cx="6174889" cy="2975010"/>
          </a:xfrm>
        </p:spPr>
        <p:txBody>
          <a:bodyPr>
            <a:noAutofit/>
          </a:bodyPr>
          <a:lstStyle/>
          <a:p>
            <a:pPr marL="0" indent="0">
              <a:buNone/>
            </a:pPr>
            <a:r>
              <a:rPr lang="en-GB" b="1" dirty="0"/>
              <a:t>Sexual consent means</a:t>
            </a:r>
            <a:endParaRPr lang="en-GB" dirty="0"/>
          </a:p>
          <a:p>
            <a:pPr lvl="0"/>
            <a:r>
              <a:rPr lang="en-GB" dirty="0"/>
              <a:t>You never feel any pressure to take or send or look at images or messages that are nude or sexual.</a:t>
            </a:r>
          </a:p>
          <a:p>
            <a:pPr lvl="0"/>
            <a:r>
              <a:rPr lang="en-GB" dirty="0"/>
              <a:t>You do not put pressure on someone to do something sexual. If the other person changes their mind you must stop. </a:t>
            </a:r>
          </a:p>
          <a:p>
            <a:pPr lvl="0"/>
            <a:r>
              <a:rPr lang="en-GB" dirty="0"/>
              <a:t>A person is not able to give their consent if they are incapable because of alcohol or drugs or because they are asleep or unconscious. Any sexual activity in these circumstances is sexual assault or rape. </a:t>
            </a:r>
          </a:p>
          <a:p>
            <a:pPr marL="0" indent="0">
              <a:buNone/>
            </a:pPr>
            <a:endParaRPr lang="en-GB" dirty="0"/>
          </a:p>
        </p:txBody>
      </p:sp>
      <p:pic>
        <p:nvPicPr>
          <p:cNvPr id="6" name="Picture 5" descr="A close up of a toy&#10;&#10;Description automatically generated">
            <a:extLst>
              <a:ext uri="{FF2B5EF4-FFF2-40B4-BE49-F238E27FC236}">
                <a16:creationId xmlns:a16="http://schemas.microsoft.com/office/drawing/2014/main" id="{A8C66514-7639-46FC-B150-6207D27E88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0276" y="778513"/>
            <a:ext cx="5461724" cy="5577837"/>
          </a:xfrm>
          <a:prstGeom prst="rect">
            <a:avLst/>
          </a:prstGeom>
          <a:effectLst/>
        </p:spPr>
      </p:pic>
      <p:sp>
        <p:nvSpPr>
          <p:cNvPr id="4" name="Footer Placeholder 3">
            <a:extLst>
              <a:ext uri="{FF2B5EF4-FFF2-40B4-BE49-F238E27FC236}">
                <a16:creationId xmlns:a16="http://schemas.microsoft.com/office/drawing/2014/main" id="{66CFA0B0-96B3-4955-BCFC-0133424DE3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25113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31A83-8D31-4848-BB2C-9C3565D4C9A5}"/>
              </a:ext>
            </a:extLst>
          </p:cNvPr>
          <p:cNvSpPr>
            <a:spLocks noGrp="1"/>
          </p:cNvSpPr>
          <p:nvPr>
            <p:ph idx="1"/>
          </p:nvPr>
        </p:nvSpPr>
        <p:spPr>
          <a:xfrm>
            <a:off x="6540648" y="1825625"/>
            <a:ext cx="4813151" cy="4351338"/>
          </a:xfrm>
        </p:spPr>
        <p:txBody>
          <a:bodyPr/>
          <a:lstStyle/>
          <a:p>
            <a:pPr marL="0" indent="0">
              <a:buNone/>
            </a:pPr>
            <a:r>
              <a:rPr lang="en-GB" b="1" dirty="0"/>
              <a:t>How do you know if someone gives their consent?</a:t>
            </a:r>
            <a:endParaRPr lang="en-GB" dirty="0"/>
          </a:p>
          <a:p>
            <a:pPr marL="0" indent="0">
              <a:buNone/>
            </a:pPr>
            <a:endParaRPr lang="en-GB" dirty="0"/>
          </a:p>
        </p:txBody>
      </p:sp>
      <p:sp>
        <p:nvSpPr>
          <p:cNvPr id="4" name="Footer Placeholder 3">
            <a:extLst>
              <a:ext uri="{FF2B5EF4-FFF2-40B4-BE49-F238E27FC236}">
                <a16:creationId xmlns:a16="http://schemas.microsoft.com/office/drawing/2014/main" id="{A96F5EDD-1952-4890-9A43-4CB242331198}"/>
              </a:ext>
            </a:extLst>
          </p:cNvPr>
          <p:cNvSpPr>
            <a:spLocks noGrp="1"/>
          </p:cNvSpPr>
          <p:nvPr>
            <p:ph type="ftr" sz="quarter" idx="11"/>
          </p:nvPr>
        </p:nvSpPr>
        <p:spPr/>
        <p:txBody>
          <a:bodyPr/>
          <a:lstStyle/>
          <a:p>
            <a:r>
              <a:rPr lang="en-US"/>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718801" y="237938"/>
            <a:ext cx="5461635" cy="5577205"/>
          </a:xfrm>
          <a:prstGeom prst="rect">
            <a:avLst/>
          </a:prstGeom>
          <a:effectLst/>
        </p:spPr>
      </p:pic>
    </p:spTree>
    <p:extLst>
      <p:ext uri="{BB962C8B-B14F-4D97-AF65-F5344CB8AC3E}">
        <p14:creationId xmlns:p14="http://schemas.microsoft.com/office/powerpoint/2010/main" val="103477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0EDAB602-A0DB-4325-8907-4F988F911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572000" cy="0"/>
          </a:xfrm>
          <a:prstGeom prst="line">
            <a:avLst/>
          </a:prstGeom>
          <a:ln w="19050">
            <a:solidFill>
              <a:srgbClr val="D2AF7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104F78-08E2-485B-9035-D3040E1907AD}"/>
              </a:ext>
            </a:extLst>
          </p:cNvPr>
          <p:cNvSpPr>
            <a:spLocks noGrp="1"/>
          </p:cNvSpPr>
          <p:nvPr>
            <p:ph idx="1"/>
          </p:nvPr>
        </p:nvSpPr>
        <p:spPr>
          <a:xfrm>
            <a:off x="408791" y="1825625"/>
            <a:ext cx="5411143" cy="4351338"/>
          </a:xfrm>
        </p:spPr>
        <p:txBody>
          <a:bodyPr>
            <a:noAutofit/>
          </a:bodyPr>
          <a:lstStyle/>
          <a:p>
            <a:pPr marL="0" indent="0">
              <a:buClr>
                <a:srgbClr val="3D5759"/>
              </a:buClr>
              <a:buNone/>
            </a:pPr>
            <a:r>
              <a:rPr lang="en-GB" sz="2400" b="1" dirty="0"/>
              <a:t>How do you know if someone gives their consent?</a:t>
            </a:r>
            <a:endParaRPr lang="en-GB" sz="2400" dirty="0"/>
          </a:p>
          <a:p>
            <a:pPr lvl="0">
              <a:buClr>
                <a:srgbClr val="3D5759"/>
              </a:buClr>
            </a:pPr>
            <a:r>
              <a:rPr lang="en-GB" sz="2400" dirty="0"/>
              <a:t>Consent can be given verbally (so the person says that they agree) or non-verbally (known as body language). </a:t>
            </a:r>
          </a:p>
          <a:p>
            <a:pPr lvl="0">
              <a:buClr>
                <a:srgbClr val="3D5759"/>
              </a:buClr>
            </a:pPr>
            <a:r>
              <a:rPr lang="en-GB" sz="2400" dirty="0"/>
              <a:t>Examples of how a person gives consent might include; pulling someone closer, direct eye contact, smiling, actively touching someone, nodding yes, saying things like ‘that feels good’ or ‘I still want to’. Good communication is part of good sex.</a:t>
            </a:r>
          </a:p>
          <a:p>
            <a:pPr marL="0" indent="0">
              <a:buClr>
                <a:srgbClr val="3D5759"/>
              </a:buClr>
              <a:buNone/>
            </a:pPr>
            <a:endParaRPr lang="en-GB" sz="2400" dirty="0"/>
          </a:p>
        </p:txBody>
      </p:sp>
      <p:pic>
        <p:nvPicPr>
          <p:cNvPr id="8" name="Picture 7" descr="A person lying on a bed&#10;&#10;Description automatically generated">
            <a:extLst>
              <a:ext uri="{FF2B5EF4-FFF2-40B4-BE49-F238E27FC236}">
                <a16:creationId xmlns:a16="http://schemas.microsoft.com/office/drawing/2014/main" id="{623313AF-A6A4-4BE0-A52D-C3A7C5A631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7"/>
          <a:stretch/>
        </p:blipFill>
        <p:spPr>
          <a:xfrm>
            <a:off x="6408277" y="481264"/>
            <a:ext cx="2213811" cy="2855799"/>
          </a:xfrm>
          <a:prstGeom prst="rect">
            <a:avLst/>
          </a:prstGeom>
        </p:spPr>
      </p:pic>
      <p:sp>
        <p:nvSpPr>
          <p:cNvPr id="41" name="Rectangle 40">
            <a:extLst>
              <a:ext uri="{FF2B5EF4-FFF2-40B4-BE49-F238E27FC236}">
                <a16:creationId xmlns:a16="http://schemas.microsoft.com/office/drawing/2014/main" id="{1B2AF202-99CD-4D7D-B75F-9C9E5FCB3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3D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person, sitting, indoor, child&#10;&#10;Description automatically generated">
            <a:extLst>
              <a:ext uri="{FF2B5EF4-FFF2-40B4-BE49-F238E27FC236}">
                <a16:creationId xmlns:a16="http://schemas.microsoft.com/office/drawing/2014/main" id="{7E89BBEF-33BA-48B5-8C29-0BEB046EFC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8776091" y="481264"/>
            <a:ext cx="2212848" cy="1857871"/>
          </a:xfrm>
          <a:prstGeom prst="rect">
            <a:avLst/>
          </a:prstGeom>
        </p:spPr>
      </p:pic>
      <p:sp>
        <p:nvSpPr>
          <p:cNvPr id="4" name="Footer Placeholder 3">
            <a:extLst>
              <a:ext uri="{FF2B5EF4-FFF2-40B4-BE49-F238E27FC236}">
                <a16:creationId xmlns:a16="http://schemas.microsoft.com/office/drawing/2014/main" id="{63183D8D-3754-404A-9D72-837FE44A0F74}"/>
              </a:ext>
            </a:extLst>
          </p:cNvPr>
          <p:cNvSpPr>
            <a:spLocks noGrp="1"/>
          </p:cNvSpPr>
          <p:nvPr>
            <p:ph type="ftr" sz="quarter" idx="11"/>
          </p:nvPr>
        </p:nvSpPr>
        <p:spPr>
          <a:xfrm>
            <a:off x="723900" y="6356350"/>
            <a:ext cx="5096034" cy="365125"/>
          </a:xfrm>
        </p:spPr>
        <p:txBody>
          <a:bodyPr>
            <a:normAutofit/>
          </a:bodyPr>
          <a:lstStyle/>
          <a:p>
            <a:pPr algn="l">
              <a:spcAft>
                <a:spcPts val="600"/>
              </a:spcAft>
            </a:pPr>
            <a:r>
              <a:rPr lang="en-US"/>
              <a:t>rshp.scot</a:t>
            </a:r>
          </a:p>
        </p:txBody>
      </p:sp>
      <p:sp>
        <p:nvSpPr>
          <p:cNvPr id="43" name="Rectangle 42">
            <a:extLst>
              <a:ext uri="{FF2B5EF4-FFF2-40B4-BE49-F238E27FC236}">
                <a16:creationId xmlns:a16="http://schemas.microsoft.com/office/drawing/2014/main" id="{E7D0293F-4714-4ED3-9B3D-2009BAD30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rgbClr val="3D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person, cellphone, phone, talking&#10;&#10;Description automatically generated">
            <a:extLst>
              <a:ext uri="{FF2B5EF4-FFF2-40B4-BE49-F238E27FC236}">
                <a16:creationId xmlns:a16="http://schemas.microsoft.com/office/drawing/2014/main" id="{E30CCAC6-375A-43D7-98B9-4B936649E8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3497931"/>
            <a:ext cx="2515499" cy="2889154"/>
          </a:xfrm>
          <a:prstGeom prst="rect">
            <a:avLst/>
          </a:prstGeom>
        </p:spPr>
      </p:pic>
      <p:pic>
        <p:nvPicPr>
          <p:cNvPr id="10" name="Picture 9" descr="A picture containing person, sky, outdoor, clothing&#10;&#10;Description automatically generated">
            <a:extLst>
              <a:ext uri="{FF2B5EF4-FFF2-40B4-BE49-F238E27FC236}">
                <a16:creationId xmlns:a16="http://schemas.microsoft.com/office/drawing/2014/main" id="{B4AF7E37-A6A5-4E2D-BB81-B083430F49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76091" y="2503727"/>
            <a:ext cx="2931277" cy="3897073"/>
          </a:xfrm>
          <a:prstGeom prst="rect">
            <a:avLst/>
          </a:prstGeom>
        </p:spPr>
      </p:pic>
    </p:spTree>
    <p:extLst>
      <p:ext uri="{BB962C8B-B14F-4D97-AF65-F5344CB8AC3E}">
        <p14:creationId xmlns:p14="http://schemas.microsoft.com/office/powerpoint/2010/main" val="133712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60545-AE84-43B6-8399-BC083E7D5CAB}"/>
              </a:ext>
            </a:extLst>
          </p:cNvPr>
          <p:cNvSpPr>
            <a:spLocks noGrp="1"/>
          </p:cNvSpPr>
          <p:nvPr>
            <p:ph idx="1"/>
          </p:nvPr>
        </p:nvSpPr>
        <p:spPr>
          <a:xfrm>
            <a:off x="806824" y="1094105"/>
            <a:ext cx="10546975" cy="4351338"/>
          </a:xfrm>
        </p:spPr>
        <p:txBody>
          <a:bodyPr/>
          <a:lstStyle/>
          <a:p>
            <a:pPr marL="0" indent="0">
              <a:buNone/>
            </a:pPr>
            <a:r>
              <a:rPr lang="en-GB" b="1" dirty="0"/>
              <a:t>Consent: </a:t>
            </a:r>
          </a:p>
          <a:p>
            <a:pPr marL="0" indent="0">
              <a:buNone/>
            </a:pPr>
            <a:r>
              <a:rPr lang="en-GB" b="1" dirty="0"/>
              <a:t>What sounds clear? 				What sounds tricky?</a:t>
            </a:r>
            <a:r>
              <a:rPr lang="en-GB" dirty="0"/>
              <a:t> </a:t>
            </a:r>
          </a:p>
        </p:txBody>
      </p:sp>
      <p:sp>
        <p:nvSpPr>
          <p:cNvPr id="4" name="Footer Placeholder 3">
            <a:extLst>
              <a:ext uri="{FF2B5EF4-FFF2-40B4-BE49-F238E27FC236}">
                <a16:creationId xmlns:a16="http://schemas.microsoft.com/office/drawing/2014/main" id="{50B3FF42-9F34-46F2-96D8-46C84CB61849}"/>
              </a:ext>
            </a:extLst>
          </p:cNvPr>
          <p:cNvSpPr>
            <a:spLocks noGrp="1"/>
          </p:cNvSpPr>
          <p:nvPr>
            <p:ph type="ftr" sz="quarter" idx="11"/>
          </p:nvPr>
        </p:nvSpPr>
        <p:spPr/>
        <p:txBody>
          <a:bodyPr/>
          <a:lstStyle/>
          <a:p>
            <a:r>
              <a:rPr lang="en-US"/>
              <a:t>rshp.scot</a:t>
            </a:r>
          </a:p>
        </p:txBody>
      </p:sp>
      <p:pic>
        <p:nvPicPr>
          <p:cNvPr id="7" name="Picture 6" descr="A close up of a logo&#10;&#10;Description automatically generated">
            <a:extLst>
              <a:ext uri="{FF2B5EF4-FFF2-40B4-BE49-F238E27FC236}">
                <a16:creationId xmlns:a16="http://schemas.microsoft.com/office/drawing/2014/main" id="{B4485AC4-45AF-4CDC-9B24-B8AF3172D8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986" y="1606849"/>
            <a:ext cx="4749501" cy="4749501"/>
          </a:xfrm>
          <a:prstGeom prst="rect">
            <a:avLst/>
          </a:prstGeom>
        </p:spPr>
      </p:pic>
      <p:pic>
        <p:nvPicPr>
          <p:cNvPr id="9" name="Picture 8" descr="A close up of a logo&#10;&#10;Description automatically generated">
            <a:extLst>
              <a:ext uri="{FF2B5EF4-FFF2-40B4-BE49-F238E27FC236}">
                <a16:creationId xmlns:a16="http://schemas.microsoft.com/office/drawing/2014/main" id="{246D1C9A-E809-4784-BDD7-37D7FE85A6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5825" y="1412557"/>
            <a:ext cx="4749501" cy="4749501"/>
          </a:xfrm>
          <a:prstGeom prst="rect">
            <a:avLst/>
          </a:prstGeom>
        </p:spPr>
      </p:pic>
    </p:spTree>
    <p:extLst>
      <p:ext uri="{BB962C8B-B14F-4D97-AF65-F5344CB8AC3E}">
        <p14:creationId xmlns:p14="http://schemas.microsoft.com/office/powerpoint/2010/main" val="259269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GB" sz="4000" dirty="0">
                <a:latin typeface="+mn-lt"/>
              </a:rPr>
              <a:t>Consent scenario 1</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pPr marL="0" indent="0">
              <a:buNone/>
            </a:pPr>
            <a:r>
              <a:rPr lang="en-GB" sz="2000"/>
              <a:t>Jayne and David go on a date to the cinema. At the end of the date, David puts his arms around Jayne and gently pulls her closer. Jayne smiles and puts her arms around David. </a:t>
            </a:r>
          </a:p>
          <a:p>
            <a:pPr marL="0" indent="0">
              <a:buNone/>
            </a:pPr>
            <a:r>
              <a:rPr lang="en-GB" sz="2000"/>
              <a:t>‘’Can I kiss you?’’ asks David.</a:t>
            </a:r>
          </a:p>
          <a:p>
            <a:pPr marL="0" indent="0">
              <a:buNone/>
            </a:pPr>
            <a:r>
              <a:rPr lang="en-GB" sz="2000"/>
              <a:t>‘’Yes’’ says Jayne.</a:t>
            </a:r>
          </a:p>
          <a:p>
            <a:pPr marL="0" indent="0">
              <a:buNone/>
            </a:pPr>
            <a:r>
              <a:rPr lang="en-GB" sz="2000"/>
              <a:t>Has Jayne given her consent to be kissed?</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necklace&#10;&#10;Description automatically generated">
            <a:extLst>
              <a:ext uri="{FF2B5EF4-FFF2-40B4-BE49-F238E27FC236}">
                <a16:creationId xmlns:a16="http://schemas.microsoft.com/office/drawing/2014/main" id="{35506D4D-90AA-4039-84A9-1F123F63AF50}"/>
              </a:ext>
            </a:extLst>
          </p:cNvPr>
          <p:cNvPicPr>
            <a:picLocks noChangeAspect="1"/>
          </p:cNvPicPr>
          <p:nvPr/>
        </p:nvPicPr>
        <p:blipFill rotWithShape="1">
          <a:blip r:embed="rId2"/>
          <a:srcRect r="4" b="3065"/>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11431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GB" sz="4000" dirty="0">
                <a:latin typeface="+mn-lt"/>
              </a:rPr>
              <a:t>Consent scenario 2</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pPr marL="0" indent="0">
              <a:buNone/>
            </a:pPr>
            <a:r>
              <a:rPr lang="en-GB" sz="2000"/>
              <a:t>Lucy and Jennifer are at a party. Lucy really fancies Jennifer. </a:t>
            </a:r>
          </a:p>
          <a:p>
            <a:pPr marL="0" indent="0">
              <a:buNone/>
            </a:pPr>
            <a:r>
              <a:rPr lang="en-GB" sz="2000"/>
              <a:t>‘’Will you come to the toilet with me?’’ ask Lucy.</a:t>
            </a:r>
          </a:p>
          <a:p>
            <a:pPr marL="0" indent="0">
              <a:buNone/>
            </a:pPr>
            <a:r>
              <a:rPr lang="en-GB" sz="2000"/>
              <a:t>‘’Yes’’ says Jennifer. </a:t>
            </a:r>
          </a:p>
          <a:p>
            <a:pPr marL="0" indent="0">
              <a:buNone/>
            </a:pPr>
            <a:r>
              <a:rPr lang="en-GB" sz="2000"/>
              <a:t>In the toilet, Lucy pushes Jennifer against the wall and tries to lift her t-shirt up.</a:t>
            </a:r>
          </a:p>
          <a:p>
            <a:pPr marL="0" indent="0">
              <a:buNone/>
            </a:pPr>
            <a:r>
              <a:rPr lang="en-GB" sz="2000"/>
              <a:t>Jennifer pulls away. </a:t>
            </a:r>
          </a:p>
          <a:p>
            <a:pPr marL="0" indent="0">
              <a:buNone/>
            </a:pPr>
            <a:r>
              <a:rPr lang="en-GB" sz="2000"/>
              <a:t>Has Jennifer given her consent to be touched liked this?</a:t>
            </a:r>
          </a:p>
          <a:p>
            <a:endParaRPr lang="en-GB" sz="200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necklace&#10;&#10;Description automatically generated">
            <a:extLst>
              <a:ext uri="{FF2B5EF4-FFF2-40B4-BE49-F238E27FC236}">
                <a16:creationId xmlns:a16="http://schemas.microsoft.com/office/drawing/2014/main" id="{8EBD9955-F13A-4CE3-99B9-7227383C2EA3}"/>
              </a:ext>
            </a:extLst>
          </p:cNvPr>
          <p:cNvPicPr>
            <a:picLocks noChangeAspect="1"/>
          </p:cNvPicPr>
          <p:nvPr/>
        </p:nvPicPr>
        <p:blipFill rotWithShape="1">
          <a:blip r:embed="rId2"/>
          <a:srcRect r="4" b="3065"/>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90675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5C2A4-8112-46CF-BB47-34CB3FEA199F}"/>
              </a:ext>
            </a:extLst>
          </p:cNvPr>
          <p:cNvSpPr>
            <a:spLocks noGrp="1"/>
          </p:cNvSpPr>
          <p:nvPr>
            <p:ph idx="1"/>
          </p:nvPr>
        </p:nvSpPr>
        <p:spPr>
          <a:xfrm>
            <a:off x="6433074" y="2571078"/>
            <a:ext cx="9438938" cy="2924530"/>
          </a:xfrm>
        </p:spPr>
        <p:txBody>
          <a:bodyPr>
            <a:normAutofit/>
          </a:bodyPr>
          <a:lstStyle/>
          <a:p>
            <a:pPr marL="0" indent="0">
              <a:buNone/>
            </a:pPr>
            <a:r>
              <a:rPr lang="en-GB" sz="3200" b="1" dirty="0"/>
              <a:t>What is a relationship? </a:t>
            </a:r>
            <a:endParaRPr lang="en-GB" sz="3200" dirty="0"/>
          </a:p>
        </p:txBody>
      </p:sp>
      <p:sp>
        <p:nvSpPr>
          <p:cNvPr id="4" name="Footer Placeholder 3">
            <a:extLst>
              <a:ext uri="{FF2B5EF4-FFF2-40B4-BE49-F238E27FC236}">
                <a16:creationId xmlns:a16="http://schemas.microsoft.com/office/drawing/2014/main" id="{5A4D1573-0803-4B40-BAAB-F447ADFB948C}"/>
              </a:ext>
            </a:extLst>
          </p:cNvPr>
          <p:cNvSpPr>
            <a:spLocks noGrp="1"/>
          </p:cNvSpPr>
          <p:nvPr>
            <p:ph type="ftr" sz="quarter" idx="11"/>
          </p:nvPr>
        </p:nvSpPr>
        <p:spPr/>
        <p:txBody>
          <a:bodyPr/>
          <a:lstStyle/>
          <a:p>
            <a:r>
              <a:rPr lang="en-US"/>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03238" y="517889"/>
            <a:ext cx="5461635" cy="5577205"/>
          </a:xfrm>
          <a:prstGeom prst="rect">
            <a:avLst/>
          </a:prstGeom>
          <a:effectLst/>
        </p:spPr>
      </p:pic>
    </p:spTree>
    <p:extLst>
      <p:ext uri="{BB962C8B-B14F-4D97-AF65-F5344CB8AC3E}">
        <p14:creationId xmlns:p14="http://schemas.microsoft.com/office/powerpoint/2010/main" val="409708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GB" sz="4000" dirty="0">
                <a:latin typeface="+mn-lt"/>
              </a:rPr>
              <a:t>Consent scenario 3</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pPr marL="0" indent="0">
              <a:buNone/>
            </a:pPr>
            <a:r>
              <a:rPr lang="en-GB" sz="2000"/>
              <a:t>Andrew and Pete have just started going out. They’re both kissing on Andrew’s bed. They both touch each other’s bodies and start to undress one another.</a:t>
            </a:r>
          </a:p>
          <a:p>
            <a:pPr marL="0" indent="0">
              <a:buNone/>
            </a:pPr>
            <a:r>
              <a:rPr lang="en-GB" sz="2000"/>
              <a:t>‘’I really want to have sex with you’’ says Pete.</a:t>
            </a:r>
          </a:p>
          <a:p>
            <a:pPr marL="0" indent="0">
              <a:buNone/>
            </a:pPr>
            <a:r>
              <a:rPr lang="en-GB" sz="2000"/>
              <a:t>Andrew freezes. He stops kissing Pete.</a:t>
            </a:r>
          </a:p>
          <a:p>
            <a:pPr marL="0" indent="0">
              <a:buNone/>
            </a:pPr>
            <a:r>
              <a:rPr lang="en-GB" sz="2000"/>
              <a:t>‘’Tell me if you don’t want it’’ says Pete, and carries on undressing Andrew.</a:t>
            </a:r>
          </a:p>
          <a:p>
            <a:pPr marL="0" indent="0">
              <a:buNone/>
            </a:pPr>
            <a:r>
              <a:rPr lang="en-GB" sz="2000"/>
              <a:t>Andrew doesn’t say anything.</a:t>
            </a:r>
          </a:p>
          <a:p>
            <a:pPr marL="0" indent="0">
              <a:buNone/>
            </a:pPr>
            <a:r>
              <a:rPr lang="en-GB" sz="2000"/>
              <a:t>Has Andrew given his consent?</a:t>
            </a:r>
          </a:p>
          <a:p>
            <a:endParaRPr lang="en-GB" sz="200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necklace&#10;&#10;Description automatically generated">
            <a:extLst>
              <a:ext uri="{FF2B5EF4-FFF2-40B4-BE49-F238E27FC236}">
                <a16:creationId xmlns:a16="http://schemas.microsoft.com/office/drawing/2014/main" id="{B0C7B186-CA81-452C-A661-24BE46269E5F}"/>
              </a:ext>
            </a:extLst>
          </p:cNvPr>
          <p:cNvPicPr>
            <a:picLocks noChangeAspect="1"/>
          </p:cNvPicPr>
          <p:nvPr/>
        </p:nvPicPr>
        <p:blipFill rotWithShape="1">
          <a:blip r:embed="rId2"/>
          <a:srcRect r="4" b="3065"/>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350571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GB" sz="4000" dirty="0">
                <a:latin typeface="+mn-lt"/>
              </a:rPr>
              <a:t>Consent scenario 4</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pPr marL="0" indent="0">
              <a:buNone/>
            </a:pPr>
            <a:r>
              <a:rPr lang="en-GB" sz="1900"/>
              <a:t>Sam and Jo are both drunk at a party. They’ve had sex a few times before.</a:t>
            </a:r>
          </a:p>
          <a:p>
            <a:pPr marL="0" indent="0">
              <a:buNone/>
            </a:pPr>
            <a:r>
              <a:rPr lang="en-GB" sz="1900"/>
              <a:t>Jo says ‘’I don’t feel so good’’</a:t>
            </a:r>
          </a:p>
          <a:p>
            <a:pPr marL="0" indent="0">
              <a:buNone/>
            </a:pPr>
            <a:r>
              <a:rPr lang="en-GB" sz="1900"/>
              <a:t>Sam promises to look after her and leads her up to a bedroom to lie down.   </a:t>
            </a:r>
          </a:p>
          <a:p>
            <a:pPr marL="0" indent="0">
              <a:buNone/>
            </a:pPr>
            <a:r>
              <a:rPr lang="en-GB" sz="1900"/>
              <a:t>Sam undresses Jo and puts her to bed. Then Sam undresses, gets in bed with Jo and begins touching her body and kissing her.</a:t>
            </a:r>
          </a:p>
          <a:p>
            <a:pPr marL="0" indent="0">
              <a:buNone/>
            </a:pPr>
            <a:r>
              <a:rPr lang="en-GB" sz="1900"/>
              <a:t>Jo is drunk and she just wants to go to sleep.</a:t>
            </a:r>
          </a:p>
          <a:p>
            <a:pPr marL="0" indent="0">
              <a:buNone/>
            </a:pPr>
            <a:r>
              <a:rPr lang="en-GB" sz="1900"/>
              <a:t>Has Jo given consent?</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necklace&#10;&#10;Description automatically generated">
            <a:extLst>
              <a:ext uri="{FF2B5EF4-FFF2-40B4-BE49-F238E27FC236}">
                <a16:creationId xmlns:a16="http://schemas.microsoft.com/office/drawing/2014/main" id="{A845B2D2-2DCD-4D99-980B-436F39895119}"/>
              </a:ext>
            </a:extLst>
          </p:cNvPr>
          <p:cNvPicPr>
            <a:picLocks noChangeAspect="1"/>
          </p:cNvPicPr>
          <p:nvPr/>
        </p:nvPicPr>
        <p:blipFill rotWithShape="1">
          <a:blip r:embed="rId2"/>
          <a:srcRect r="4" b="3065"/>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1875753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660349" y="1507562"/>
            <a:ext cx="4900144" cy="39093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spcBef>
                <a:spcPct val="0"/>
              </a:spcBef>
              <a:spcAft>
                <a:spcPts val="600"/>
              </a:spcAft>
              <a:buNone/>
            </a:pPr>
            <a:r>
              <a:rPr lang="en-US" sz="2600" b="1" dirty="0"/>
              <a:t>Cycling through Consent</a:t>
            </a:r>
            <a:endParaRPr lang="en-US" sz="2600" dirty="0"/>
          </a:p>
          <a:p>
            <a:pPr marL="0" lvl="0" indent="0">
              <a:spcBef>
                <a:spcPct val="0"/>
              </a:spcBef>
              <a:spcAft>
                <a:spcPts val="600"/>
              </a:spcAft>
              <a:buNone/>
            </a:pPr>
            <a:r>
              <a:rPr lang="en-US" sz="2600" u="sng" dirty="0">
                <a:hlinkClick r:id="rId2"/>
              </a:rPr>
              <a:t>https://youtu.be/-JwlKjRaUaw</a:t>
            </a:r>
            <a:r>
              <a:rPr lang="en-US" sz="2600" dirty="0"/>
              <a:t> </a:t>
            </a:r>
          </a:p>
          <a:p>
            <a:pPr marL="0" lvl="0" indent="0">
              <a:spcBef>
                <a:spcPct val="0"/>
              </a:spcBef>
              <a:spcAft>
                <a:spcPts val="600"/>
              </a:spcAft>
              <a:buNone/>
            </a:pPr>
            <a:endParaRPr lang="en-US" sz="2600" b="1" dirty="0">
              <a:ea typeface="+mj-ea"/>
              <a:cs typeface="+mj-cs"/>
            </a:endParaRPr>
          </a:p>
          <a:p>
            <a:pPr marL="0" lvl="0" indent="0">
              <a:spcBef>
                <a:spcPct val="0"/>
              </a:spcBef>
              <a:spcAft>
                <a:spcPts val="600"/>
              </a:spcAft>
              <a:buNone/>
            </a:pPr>
            <a:endParaRPr lang="en-US" sz="2600" b="1" dirty="0">
              <a:ea typeface="+mj-ea"/>
              <a:cs typeface="+mj-cs"/>
            </a:endParaRPr>
          </a:p>
          <a:p>
            <a:pPr marL="0" lvl="0" indent="0">
              <a:spcBef>
                <a:spcPct val="0"/>
              </a:spcBef>
              <a:spcAft>
                <a:spcPts val="600"/>
              </a:spcAft>
              <a:buNone/>
            </a:pPr>
            <a:endParaRPr lang="en-US" sz="2600" b="1" dirty="0">
              <a:ea typeface="+mj-ea"/>
              <a:cs typeface="+mj-cs"/>
            </a:endParaRPr>
          </a:p>
          <a:p>
            <a:pPr marL="0" lvl="0" indent="0">
              <a:spcBef>
                <a:spcPct val="0"/>
              </a:spcBef>
              <a:spcAft>
                <a:spcPts val="600"/>
              </a:spcAft>
              <a:buNone/>
            </a:pPr>
            <a:endParaRPr lang="en-US" sz="2600" b="1" dirty="0">
              <a:ea typeface="+mj-ea"/>
              <a:cs typeface="+mj-cs"/>
            </a:endParaRPr>
          </a:p>
          <a:p>
            <a:pPr marL="0" lvl="0" indent="0">
              <a:spcBef>
                <a:spcPct val="0"/>
              </a:spcBef>
              <a:spcAft>
                <a:spcPts val="600"/>
              </a:spcAft>
              <a:buNone/>
            </a:pPr>
            <a:r>
              <a:rPr lang="en-US" sz="2600" b="1" dirty="0">
                <a:ea typeface="+mj-ea"/>
                <a:cs typeface="+mj-cs"/>
              </a:rPr>
              <a:t>Consent – cup of tea </a:t>
            </a:r>
          </a:p>
          <a:p>
            <a:pPr marL="0" indent="0">
              <a:spcBef>
                <a:spcPct val="0"/>
              </a:spcBef>
              <a:spcAft>
                <a:spcPts val="600"/>
              </a:spcAft>
              <a:buNone/>
            </a:pPr>
            <a:r>
              <a:rPr lang="en-GB" sz="2400" dirty="0">
                <a:hlinkClick r:id="rId3"/>
              </a:rPr>
              <a:t>https://youtu.be/u7Nii5w2FaI</a:t>
            </a:r>
            <a:r>
              <a:rPr lang="en-US" sz="2400" dirty="0">
                <a:solidFill>
                  <a:srgbClr val="000000"/>
                </a:solidFill>
              </a:rPr>
              <a:t> </a:t>
            </a:r>
          </a:p>
          <a:p>
            <a:pPr marL="0" lvl="0" indent="0">
              <a:spcBef>
                <a:spcPct val="0"/>
              </a:spcBef>
              <a:spcAft>
                <a:spcPts val="600"/>
              </a:spcAft>
              <a:buNone/>
            </a:pPr>
            <a:endParaRPr lang="en-US" sz="2600" dirty="0">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rshp.scot</a:t>
            </a:r>
          </a:p>
        </p:txBody>
      </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0">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05530D4-D4E3-4E2D-9A95-C47A296C90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b="12255"/>
          <a:stretch/>
        </p:blipFill>
        <p:spPr>
          <a:xfrm>
            <a:off x="7114162" y="471748"/>
            <a:ext cx="4324849" cy="2552007"/>
          </a:xfrm>
          <a:prstGeom prst="rect">
            <a:avLst/>
          </a:prstGeom>
        </p:spPr>
      </p:pic>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ood&#10;&#10;Description automatically generated">
            <a:extLst>
              <a:ext uri="{FF2B5EF4-FFF2-40B4-BE49-F238E27FC236}">
                <a16:creationId xmlns:a16="http://schemas.microsoft.com/office/drawing/2014/main" id="{80267D70-8B70-47CD-AFE7-F6C851F041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674" r="-2" b="-2"/>
          <a:stretch/>
        </p:blipFill>
        <p:spPr>
          <a:xfrm>
            <a:off x="7114162" y="3676230"/>
            <a:ext cx="4324849" cy="2552007"/>
          </a:xfrm>
          <a:prstGeom prst="rect">
            <a:avLst/>
          </a:prstGeom>
        </p:spPr>
      </p:pic>
    </p:spTree>
    <p:extLst>
      <p:ext uri="{BB962C8B-B14F-4D97-AF65-F5344CB8AC3E}">
        <p14:creationId xmlns:p14="http://schemas.microsoft.com/office/powerpoint/2010/main" val="177331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859BA1E-EA13-4234-801C-4CFA3F10AC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10413714" cy="0"/>
          </a:xfrm>
          <a:prstGeom prst="line">
            <a:avLst/>
          </a:prstGeom>
          <a:ln w="19050">
            <a:solidFill>
              <a:srgbClr val="E1B06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D443AB-553C-4D54-BAB3-8D50F0CA63EB}"/>
              </a:ext>
            </a:extLst>
          </p:cNvPr>
          <p:cNvSpPr>
            <a:spLocks noGrp="1"/>
          </p:cNvSpPr>
          <p:nvPr>
            <p:ph idx="1"/>
          </p:nvPr>
        </p:nvSpPr>
        <p:spPr>
          <a:xfrm>
            <a:off x="838200" y="1825625"/>
            <a:ext cx="5353050" cy="4351338"/>
          </a:xfrm>
        </p:spPr>
        <p:txBody>
          <a:bodyPr>
            <a:normAutofit/>
          </a:bodyPr>
          <a:lstStyle/>
          <a:p>
            <a:pPr marL="0" indent="0">
              <a:buClr>
                <a:srgbClr val="197559"/>
              </a:buClr>
              <a:buNone/>
            </a:pPr>
            <a:r>
              <a:rPr lang="en-GB" sz="2400" b="1" dirty="0"/>
              <a:t>When we talk about a relationship we mean</a:t>
            </a:r>
            <a:r>
              <a:rPr lang="en-GB" sz="2400" dirty="0"/>
              <a:t> when a person is involved with another person in a way that is romantic or intimate or sexual. </a:t>
            </a:r>
          </a:p>
          <a:p>
            <a:pPr marL="0" indent="0">
              <a:buClr>
                <a:srgbClr val="197559"/>
              </a:buClr>
              <a:buNone/>
            </a:pPr>
            <a:r>
              <a:rPr lang="en-GB" sz="2400" dirty="0"/>
              <a:t>It can be when people have a one-off date, or when people are together for a short time or in a long-term relationship.  </a:t>
            </a:r>
          </a:p>
          <a:p>
            <a:pPr marL="0" indent="0">
              <a:buClr>
                <a:srgbClr val="197559"/>
              </a:buClr>
              <a:buNone/>
            </a:pPr>
            <a:endParaRPr lang="en-GB" sz="2400" dirty="0"/>
          </a:p>
        </p:txBody>
      </p:sp>
      <p:pic>
        <p:nvPicPr>
          <p:cNvPr id="8" name="Picture 7" descr="A picture containing outdoor, person, woman, phone&#10;&#10;Description automatically generated">
            <a:extLst>
              <a:ext uri="{FF2B5EF4-FFF2-40B4-BE49-F238E27FC236}">
                <a16:creationId xmlns:a16="http://schemas.microsoft.com/office/drawing/2014/main" id="{556207AA-7E2D-47AE-83F5-8131A8F076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6262" y="1896863"/>
            <a:ext cx="2328669" cy="3865108"/>
          </a:xfrm>
          <a:prstGeom prst="rect">
            <a:avLst/>
          </a:prstGeom>
        </p:spPr>
      </p:pic>
      <p:pic>
        <p:nvPicPr>
          <p:cNvPr id="10" name="Picture 9" descr="A picture containing person, man, indoor, looking&#10;&#10;Description automatically generated">
            <a:extLst>
              <a:ext uri="{FF2B5EF4-FFF2-40B4-BE49-F238E27FC236}">
                <a16:creationId xmlns:a16="http://schemas.microsoft.com/office/drawing/2014/main" id="{09D38C51-38D1-4346-94A9-7EE027CC33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
          <a:stretch/>
        </p:blipFill>
        <p:spPr>
          <a:xfrm>
            <a:off x="9058657" y="1905088"/>
            <a:ext cx="2328670" cy="2209834"/>
          </a:xfrm>
          <a:prstGeom prst="rect">
            <a:avLst/>
          </a:prstGeom>
        </p:spPr>
      </p:pic>
      <p:pic>
        <p:nvPicPr>
          <p:cNvPr id="6" name="Picture 5" descr="A picture containing person, man, outdoor&#10;&#10;Description automatically generated">
            <a:extLst>
              <a:ext uri="{FF2B5EF4-FFF2-40B4-BE49-F238E27FC236}">
                <a16:creationId xmlns:a16="http://schemas.microsoft.com/office/drawing/2014/main" id="{03F298DD-AF80-4831-9147-85803C9E36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55025" y="4279514"/>
            <a:ext cx="2332303" cy="1483520"/>
          </a:xfrm>
          <a:prstGeom prst="rect">
            <a:avLst/>
          </a:prstGeom>
        </p:spPr>
      </p:pic>
      <p:sp>
        <p:nvSpPr>
          <p:cNvPr id="4" name="Footer Placeholder 3">
            <a:extLst>
              <a:ext uri="{FF2B5EF4-FFF2-40B4-BE49-F238E27FC236}">
                <a16:creationId xmlns:a16="http://schemas.microsoft.com/office/drawing/2014/main" id="{0BC93F1A-5C78-4B43-A8C8-06CB9582392B}"/>
              </a:ext>
            </a:extLst>
          </p:cNvPr>
          <p:cNvSpPr>
            <a:spLocks noGrp="1"/>
          </p:cNvSpPr>
          <p:nvPr>
            <p:ph type="ftr" sz="quarter" idx="11"/>
          </p:nvPr>
        </p:nvSpPr>
        <p:spPr>
          <a:xfrm>
            <a:off x="723900" y="6356350"/>
            <a:ext cx="5096034"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337736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799151" y="-36558"/>
            <a:ext cx="4752767" cy="3708895"/>
          </a:xfrm>
          <a:prstGeom prst="rect">
            <a:avLst/>
          </a:prstGeom>
          <a:no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sz="3200" b="1" dirty="0">
                <a:ea typeface="+mj-ea"/>
                <a:cs typeface="+mj-cs"/>
              </a:rPr>
              <a:t>What is a healthy relationship?</a:t>
            </a:r>
          </a:p>
        </p:txBody>
      </p:sp>
      <p:sp>
        <p:nvSpPr>
          <p:cNvPr id="4" name="Footer Placeholder 3"/>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970726" y="640397"/>
            <a:ext cx="5461635" cy="5577205"/>
          </a:xfrm>
          <a:prstGeom prst="rect">
            <a:avLst/>
          </a:prstGeom>
          <a:effectLst/>
        </p:spPr>
      </p:pic>
    </p:spTree>
    <p:extLst>
      <p:ext uri="{BB962C8B-B14F-4D97-AF65-F5344CB8AC3E}">
        <p14:creationId xmlns:p14="http://schemas.microsoft.com/office/powerpoint/2010/main" val="53907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58152-598B-4688-96E0-9C1657DBDDD9}"/>
              </a:ext>
            </a:extLst>
          </p:cNvPr>
          <p:cNvSpPr>
            <a:spLocks noGrp="1"/>
          </p:cNvSpPr>
          <p:nvPr>
            <p:ph idx="1"/>
          </p:nvPr>
        </p:nvSpPr>
        <p:spPr>
          <a:xfrm>
            <a:off x="521745" y="964602"/>
            <a:ext cx="3905834" cy="3785419"/>
          </a:xfrm>
        </p:spPr>
        <p:txBody>
          <a:bodyPr>
            <a:noAutofit/>
          </a:bodyPr>
          <a:lstStyle/>
          <a:p>
            <a:pPr marL="0" indent="0">
              <a:buNone/>
            </a:pPr>
            <a:r>
              <a:rPr lang="en-GB" b="1"/>
              <a:t>A healthy relationship is where both people </a:t>
            </a:r>
            <a:r>
              <a:rPr lang="en-GB" b="1" u="sng"/>
              <a:t>DO</a:t>
            </a:r>
            <a:r>
              <a:rPr lang="en-GB" b="1"/>
              <a:t>: </a:t>
            </a:r>
            <a:endParaRPr lang="en-GB"/>
          </a:p>
          <a:p>
            <a:pPr lvl="0"/>
            <a:r>
              <a:rPr lang="en-GB"/>
              <a:t>Feel safe, equal, respected and happy.</a:t>
            </a:r>
          </a:p>
          <a:p>
            <a:pPr lvl="0"/>
            <a:r>
              <a:rPr lang="en-GB"/>
              <a:t>Care about what each other want.</a:t>
            </a:r>
          </a:p>
          <a:p>
            <a:pPr lvl="0"/>
            <a:r>
              <a:rPr lang="en-GB"/>
              <a:t>Keep and see friends and family when they want to.</a:t>
            </a:r>
          </a:p>
          <a:p>
            <a:pPr lvl="0"/>
            <a:r>
              <a:rPr lang="en-GB"/>
              <a:t>Break up if they want to.</a:t>
            </a:r>
          </a:p>
          <a:p>
            <a:pPr marL="0" indent="0">
              <a:buNone/>
            </a:pPr>
            <a:endParaRPr lang="en-GB"/>
          </a:p>
        </p:txBody>
      </p:sp>
      <p:sp>
        <p:nvSpPr>
          <p:cNvPr id="4" name="Footer Placeholder 3">
            <a:extLst>
              <a:ext uri="{FF2B5EF4-FFF2-40B4-BE49-F238E27FC236}">
                <a16:creationId xmlns:a16="http://schemas.microsoft.com/office/drawing/2014/main" id="{5ED31E4F-0406-485E-BE31-D6771C659CDB}"/>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5" name="Picture 4" descr="A picture containing sky, person, outdoor, clothing&#10;&#10;Description automatically generated">
            <a:extLst>
              <a:ext uri="{FF2B5EF4-FFF2-40B4-BE49-F238E27FC236}">
                <a16:creationId xmlns:a16="http://schemas.microsoft.com/office/drawing/2014/main" id="{AB2C969E-08D4-463E-942F-7C43F9506A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Tree>
    <p:extLst>
      <p:ext uri="{BB962C8B-B14F-4D97-AF65-F5344CB8AC3E}">
        <p14:creationId xmlns:p14="http://schemas.microsoft.com/office/powerpoint/2010/main" val="277923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458152-598B-4688-96E0-9C1657DBDDD9}"/>
              </a:ext>
            </a:extLst>
          </p:cNvPr>
          <p:cNvSpPr>
            <a:spLocks noGrp="1"/>
          </p:cNvSpPr>
          <p:nvPr>
            <p:ph idx="1"/>
          </p:nvPr>
        </p:nvSpPr>
        <p:spPr>
          <a:xfrm>
            <a:off x="669611" y="760207"/>
            <a:ext cx="5127029" cy="3785419"/>
          </a:xfrm>
        </p:spPr>
        <p:txBody>
          <a:bodyPr>
            <a:noAutofit/>
          </a:bodyPr>
          <a:lstStyle/>
          <a:p>
            <a:pPr marL="0" indent="0">
              <a:buNone/>
            </a:pPr>
            <a:r>
              <a:rPr lang="en-GB" b="1" dirty="0"/>
              <a:t>A healthy relationship is where both people </a:t>
            </a:r>
            <a:r>
              <a:rPr lang="en-GB" b="1" u="sng" dirty="0"/>
              <a:t>DON’T</a:t>
            </a:r>
            <a:r>
              <a:rPr lang="en-GB" b="1" dirty="0"/>
              <a:t>: </a:t>
            </a:r>
            <a:endParaRPr lang="en-GB" dirty="0"/>
          </a:p>
          <a:p>
            <a:pPr lvl="0"/>
            <a:r>
              <a:rPr lang="en-GB" dirty="0"/>
              <a:t>Put pressure on the other person, and it’s as easy to say no as to say yes</a:t>
            </a:r>
          </a:p>
          <a:p>
            <a:pPr lvl="0"/>
            <a:r>
              <a:rPr lang="en-GB" dirty="0"/>
              <a:t>Do things that make the other person feel uncomfortable, anxious or scared.</a:t>
            </a:r>
          </a:p>
          <a:p>
            <a:pPr lvl="0"/>
            <a:r>
              <a:rPr lang="en-GB" dirty="0"/>
              <a:t>Have to spend time with the other person if they don’t want to. Each person can spend time on their own if they want to.</a:t>
            </a:r>
          </a:p>
          <a:p>
            <a:pPr marL="0" indent="0">
              <a:buNone/>
            </a:pPr>
            <a:endParaRPr lang="en-GB" dirty="0"/>
          </a:p>
        </p:txBody>
      </p:sp>
      <p:pic>
        <p:nvPicPr>
          <p:cNvPr id="6" name="Picture 5" descr="A close up of a persons face&#10;&#10;Description automatically generated">
            <a:extLst>
              <a:ext uri="{FF2B5EF4-FFF2-40B4-BE49-F238E27FC236}">
                <a16:creationId xmlns:a16="http://schemas.microsoft.com/office/drawing/2014/main" id="{8FAAC032-E739-498C-96B6-6D5143CAC2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a:extLst>
              <a:ext uri="{FF2B5EF4-FFF2-40B4-BE49-F238E27FC236}">
                <a16:creationId xmlns:a16="http://schemas.microsoft.com/office/drawing/2014/main" id="{5ED31E4F-0406-485E-BE31-D6771C659CD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03160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pic>
        <p:nvPicPr>
          <p:cNvPr id="5" name="Content Placeholder 4" descr="A close up of a logo&#10;&#10;Description automatically generated">
            <a:extLst>
              <a:ext uri="{FF2B5EF4-FFF2-40B4-BE49-F238E27FC236}">
                <a16:creationId xmlns:a16="http://schemas.microsoft.com/office/drawing/2014/main" id="{D1D3FAC8-4B8A-4F64-9E65-D3F1DC3BFB37}"/>
              </a:ext>
            </a:extLst>
          </p:cNvPr>
          <p:cNvPicPr>
            <a:picLocks noGrp="1"/>
          </p:cNvPicPr>
          <p:nvPr>
            <p:ph sz="half" idx="1"/>
          </p:nvPr>
        </p:nvPicPr>
        <p:blipFill rotWithShape="1">
          <a:blip r:embed="rId2" cstate="screen">
            <a:extLst>
              <a:ext uri="{28A0092B-C50C-407E-A947-70E740481C1C}">
                <a14:useLocalDpi xmlns:a14="http://schemas.microsoft.com/office/drawing/2010/main"/>
              </a:ext>
            </a:extLst>
          </a:blip>
          <a:stretch/>
        </p:blipFill>
        <p:spPr>
          <a:xfrm>
            <a:off x="1298509" y="1690688"/>
            <a:ext cx="4260982" cy="4351338"/>
          </a:xfrm>
          <a:prstGeom prst="rect">
            <a:avLst/>
          </a:prstGeom>
          <a:effectLst/>
        </p:spPr>
      </p:pic>
      <p:sp>
        <p:nvSpPr>
          <p:cNvPr id="7" name="Content Placeholder 6"/>
          <p:cNvSpPr>
            <a:spLocks noGrp="1"/>
          </p:cNvSpPr>
          <p:nvPr>
            <p:ph sz="half" idx="2"/>
          </p:nvPr>
        </p:nvSpPr>
        <p:spPr>
          <a:xfrm>
            <a:off x="5559491" y="2506662"/>
            <a:ext cx="5718109" cy="4351338"/>
          </a:xfrm>
        </p:spPr>
        <p:txBody>
          <a:bodyPr/>
          <a:lstStyle/>
          <a:p>
            <a:pPr marL="0" indent="0">
              <a:buNone/>
            </a:pPr>
            <a:r>
              <a:rPr lang="en-GB" dirty="0"/>
              <a:t>What do you think ‘Consent’ means?</a:t>
            </a:r>
          </a:p>
        </p:txBody>
      </p:sp>
      <p:sp>
        <p:nvSpPr>
          <p:cNvPr id="4" name="Footer Placeholder 3"/>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353778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556323" y="788669"/>
            <a:ext cx="4361917" cy="57502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sz="2400" b="1" dirty="0"/>
              <a:t>Consent means</a:t>
            </a:r>
          </a:p>
          <a:p>
            <a:pPr lvl="0"/>
            <a:r>
              <a:rPr lang="en-GB" sz="2400" dirty="0"/>
              <a:t>Asking someone if you can do something or if they want something.</a:t>
            </a:r>
          </a:p>
          <a:p>
            <a:pPr lvl="0"/>
            <a:r>
              <a:rPr lang="en-GB" sz="2400" dirty="0"/>
              <a:t>If they say yes, they give consent.</a:t>
            </a:r>
          </a:p>
          <a:p>
            <a:pPr lvl="0"/>
            <a:r>
              <a:rPr lang="en-GB" sz="2400" dirty="0"/>
              <a:t>If they say no, they do not give consent.</a:t>
            </a:r>
          </a:p>
          <a:p>
            <a:pPr lvl="0"/>
            <a:r>
              <a:rPr lang="en-GB" sz="2400" dirty="0"/>
              <a:t>If they don’t say anything, or they aren’t sure or aren’t clear, they do not give consent.  </a:t>
            </a:r>
          </a:p>
          <a:p>
            <a:pPr lvl="0"/>
            <a:r>
              <a:rPr lang="en-GB" sz="2400" dirty="0"/>
              <a:t>If they give </a:t>
            </a:r>
            <a:r>
              <a:rPr lang="en-GB" sz="2400"/>
              <a:t>consent once, </a:t>
            </a:r>
            <a:r>
              <a:rPr lang="en-GB" sz="2400" dirty="0"/>
              <a:t>you still have to ask the next time.</a:t>
            </a:r>
          </a:p>
          <a:p>
            <a:pPr marL="0" indent="0">
              <a:lnSpc>
                <a:spcPct val="100000"/>
              </a:lnSpc>
              <a:spcBef>
                <a:spcPts val="0"/>
              </a:spcBef>
              <a:buNone/>
            </a:pPr>
            <a:endParaRPr lang="en-US" sz="2400" b="1" dirty="0"/>
          </a:p>
        </p:txBody>
      </p:sp>
      <p:pic>
        <p:nvPicPr>
          <p:cNvPr id="7" name="Picture 6" descr="A football player posing for the camera&#10;&#10;Description automatically generated">
            <a:extLst>
              <a:ext uri="{FF2B5EF4-FFF2-40B4-BE49-F238E27FC236}">
                <a16:creationId xmlns:a16="http://schemas.microsoft.com/office/drawing/2014/main" id="{57E2371D-49EB-46BA-8306-98B7B2750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20640" y="1104244"/>
            <a:ext cx="6782896" cy="4649512"/>
          </a:xfrm>
          <a:prstGeom prst="rect">
            <a:avLst/>
          </a:pr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66786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mn-lt"/>
              </a:rPr>
              <a:t>Intimate relationships and consent.</a:t>
            </a:r>
          </a:p>
        </p:txBody>
      </p:sp>
      <p:sp>
        <p:nvSpPr>
          <p:cNvPr id="3" name="Content Placeholder 2"/>
          <p:cNvSpPr>
            <a:spLocks noGrp="1"/>
          </p:cNvSpPr>
          <p:nvPr>
            <p:ph sz="half" idx="1"/>
          </p:nvPr>
        </p:nvSpPr>
        <p:spPr/>
        <p:txBody>
          <a:bodyPr>
            <a:normAutofit/>
          </a:bodyPr>
          <a:lstStyle/>
          <a:p>
            <a:endParaRPr lang="en-GB" dirty="0"/>
          </a:p>
          <a:p>
            <a:pPr marL="0" indent="0">
              <a:buNone/>
            </a:pPr>
            <a:r>
              <a:rPr lang="en-GB" dirty="0"/>
              <a:t>What kind of things do boyfriends/girlfriends do together that are ‘intimate’? </a:t>
            </a:r>
          </a:p>
          <a:p>
            <a:pPr marL="0" indent="0">
              <a:buNone/>
            </a:pPr>
            <a:endParaRPr lang="en-GB" dirty="0"/>
          </a:p>
          <a:p>
            <a:pPr marL="0" indent="0">
              <a:buNone/>
            </a:pPr>
            <a:r>
              <a:rPr lang="en-GB" dirty="0"/>
              <a:t>Do you need to have consent for all of them?  </a:t>
            </a:r>
          </a:p>
          <a:p>
            <a:endParaRPr lang="en-GB" dirty="0"/>
          </a:p>
        </p:txBody>
      </p:sp>
      <p:sp>
        <p:nvSpPr>
          <p:cNvPr id="4" name="Footer Placeholder 3"/>
          <p:cNvSpPr>
            <a:spLocks noGrp="1"/>
          </p:cNvSpPr>
          <p:nvPr>
            <p:ph type="ftr" sz="quarter" idx="11"/>
          </p:nvPr>
        </p:nvSpPr>
        <p:spPr/>
        <p:txBody>
          <a:bodyPr/>
          <a:lstStyle/>
          <a:p>
            <a:r>
              <a:rPr lang="en-US"/>
              <a:t>rshp.scot</a:t>
            </a:r>
          </a:p>
        </p:txBody>
      </p:sp>
      <p:pic>
        <p:nvPicPr>
          <p:cNvPr id="5" name="Picture 4" descr="A picture containing person, cellphone, phone, talking&#10;&#10;Description automatically generated">
            <a:extLst>
              <a:ext uri="{FF2B5EF4-FFF2-40B4-BE49-F238E27FC236}">
                <a16:creationId xmlns:a16="http://schemas.microsoft.com/office/drawing/2014/main" id="{E30CCAC6-375A-43D7-98B9-4B936649E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7501" y="1825625"/>
            <a:ext cx="2515499" cy="2889154"/>
          </a:xfrm>
          <a:prstGeom prst="rect">
            <a:avLst/>
          </a:prstGeom>
        </p:spPr>
      </p:pic>
      <p:pic>
        <p:nvPicPr>
          <p:cNvPr id="7" name="Content Placeholder 6" descr="A person standing on a sidewalk&#10;&#10;Description automatically generated">
            <a:extLst>
              <a:ext uri="{FF2B5EF4-FFF2-40B4-BE49-F238E27FC236}">
                <a16:creationId xmlns:a16="http://schemas.microsoft.com/office/drawing/2014/main" id="{E303A8C2-2001-4264-8CDC-9B96BFB7520A}"/>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7"/>
          <a:stretch/>
        </p:blipFill>
        <p:spPr>
          <a:xfrm>
            <a:off x="8897815" y="3434862"/>
            <a:ext cx="2227385" cy="2637692"/>
          </a:xfrm>
          <a:prstGeom prst="rect">
            <a:avLst/>
          </a:prstGeom>
        </p:spPr>
      </p:pic>
    </p:spTree>
    <p:extLst>
      <p:ext uri="{BB962C8B-B14F-4D97-AF65-F5344CB8AC3E}">
        <p14:creationId xmlns:p14="http://schemas.microsoft.com/office/powerpoint/2010/main" val="1145780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1129</Words>
  <Application>Microsoft Office PowerPoint</Application>
  <PresentationFormat>Widescreen</PresentationFormat>
  <Paragraphs>117</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Futura Medium</vt:lpstr>
      <vt:lpstr>Office Theme</vt:lpstr>
      <vt:lpstr>Consent: What consent means in a relationship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Intimate relationships and consent.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Consent scenario 1</vt:lpstr>
      <vt:lpstr>Consent scenario 2</vt:lpstr>
      <vt:lpstr>Consent scenario 3</vt:lpstr>
      <vt:lpstr>Consent scenario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What consent means in a relationship </dc:title>
  <dc:creator>Colin Morrison</dc:creator>
  <cp:lastModifiedBy>Colin Morrison</cp:lastModifiedBy>
  <cp:revision>3</cp:revision>
  <dcterms:created xsi:type="dcterms:W3CDTF">2020-03-25T15:58:30Z</dcterms:created>
  <dcterms:modified xsi:type="dcterms:W3CDTF">2020-03-26T10:05:38Z</dcterms:modified>
</cp:coreProperties>
</file>