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4"/>
  </p:notesMasterIdLst>
  <p:sldIdLst>
    <p:sldId id="256" r:id="rId2"/>
    <p:sldId id="318" r:id="rId3"/>
    <p:sldId id="319" r:id="rId4"/>
    <p:sldId id="320" r:id="rId5"/>
    <p:sldId id="321" r:id="rId6"/>
    <p:sldId id="294" r:id="rId7"/>
    <p:sldId id="322" r:id="rId8"/>
    <p:sldId id="323" r:id="rId9"/>
    <p:sldId id="324" r:id="rId10"/>
    <p:sldId id="327" r:id="rId11"/>
    <p:sldId id="325" r:id="rId12"/>
    <p:sldId id="326" r:id="rId13"/>
    <p:sldId id="334" r:id="rId14"/>
    <p:sldId id="262" r:id="rId15"/>
    <p:sldId id="328" r:id="rId16"/>
    <p:sldId id="263" r:id="rId17"/>
    <p:sldId id="335" r:id="rId18"/>
    <p:sldId id="304" r:id="rId19"/>
    <p:sldId id="336" r:id="rId20"/>
    <p:sldId id="305" r:id="rId21"/>
    <p:sldId id="337" r:id="rId22"/>
    <p:sldId id="306" r:id="rId23"/>
    <p:sldId id="338" r:id="rId24"/>
    <p:sldId id="307" r:id="rId25"/>
    <p:sldId id="339" r:id="rId26"/>
    <p:sldId id="308" r:id="rId27"/>
    <p:sldId id="340" r:id="rId28"/>
    <p:sldId id="309" r:id="rId29"/>
    <p:sldId id="341" r:id="rId30"/>
    <p:sldId id="310" r:id="rId31"/>
    <p:sldId id="272" r:id="rId32"/>
    <p:sldId id="311" r:id="rId33"/>
    <p:sldId id="330" r:id="rId34"/>
    <p:sldId id="312" r:id="rId35"/>
    <p:sldId id="331" r:id="rId36"/>
    <p:sldId id="313" r:id="rId37"/>
    <p:sldId id="332" r:id="rId38"/>
    <p:sldId id="314" r:id="rId39"/>
    <p:sldId id="333" r:id="rId40"/>
    <p:sldId id="315" r:id="rId41"/>
    <p:sldId id="329"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ED91C9-C017-475A-9747-A176509CEE4D}" v="7" dt="2020-03-25T14:51:25.8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94407"/>
  </p:normalViewPr>
  <p:slideViewPr>
    <p:cSldViewPr snapToGrid="0" snapToObjects="1">
      <p:cViewPr varScale="1">
        <p:scale>
          <a:sx n="77" d="100"/>
          <a:sy n="77" d="100"/>
        </p:scale>
        <p:origin x="1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in Morrison" userId="9e8379d8aac75974" providerId="LiveId" clId="{BFED91C9-C017-475A-9747-A176509CEE4D}"/>
    <pc:docChg chg="addSld modSld">
      <pc:chgData name="Colin Morrison" userId="9e8379d8aac75974" providerId="LiveId" clId="{BFED91C9-C017-475A-9747-A176509CEE4D}" dt="2020-03-25T14:51:25.840" v="14"/>
      <pc:docMkLst>
        <pc:docMk/>
      </pc:docMkLst>
      <pc:sldChg chg="delSp add setBg delDesignElem">
        <pc:chgData name="Colin Morrison" userId="9e8379d8aac75974" providerId="LiveId" clId="{BFED91C9-C017-475A-9747-A176509CEE4D}" dt="2020-03-25T14:49:47.130" v="1"/>
        <pc:sldMkLst>
          <pc:docMk/>
          <pc:sldMk cId="1466412112" sldId="335"/>
        </pc:sldMkLst>
        <pc:spChg chg="del">
          <ac:chgData name="Colin Morrison" userId="9e8379d8aac75974" providerId="LiveId" clId="{BFED91C9-C017-475A-9747-A176509CEE4D}" dt="2020-03-25T14:49:47.130" v="1"/>
          <ac:spMkLst>
            <pc:docMk/>
            <pc:sldMk cId="1466412112" sldId="335"/>
            <ac:spMk id="10" creationId="{4A4E7906-2E97-41E3-B042-F13FD1D64D02}"/>
          </ac:spMkLst>
        </pc:spChg>
        <pc:spChg chg="del">
          <ac:chgData name="Colin Morrison" userId="9e8379d8aac75974" providerId="LiveId" clId="{BFED91C9-C017-475A-9747-A176509CEE4D}" dt="2020-03-25T14:49:47.130" v="1"/>
          <ac:spMkLst>
            <pc:docMk/>
            <pc:sldMk cId="1466412112" sldId="335"/>
            <ac:spMk id="12" creationId="{3276E0C7-D588-440B-8F4A-876392DB718F}"/>
          </ac:spMkLst>
        </pc:spChg>
      </pc:sldChg>
      <pc:sldChg chg="add">
        <pc:chgData name="Colin Morrison" userId="9e8379d8aac75974" providerId="LiveId" clId="{BFED91C9-C017-475A-9747-A176509CEE4D}" dt="2020-03-25T14:50:04.204" v="2"/>
        <pc:sldMkLst>
          <pc:docMk/>
          <pc:sldMk cId="943306834" sldId="336"/>
        </pc:sldMkLst>
      </pc:sldChg>
      <pc:sldChg chg="add">
        <pc:chgData name="Colin Morrison" userId="9e8379d8aac75974" providerId="LiveId" clId="{BFED91C9-C017-475A-9747-A176509CEE4D}" dt="2020-03-25T14:50:20.337" v="3"/>
        <pc:sldMkLst>
          <pc:docMk/>
          <pc:sldMk cId="752847179" sldId="337"/>
        </pc:sldMkLst>
      </pc:sldChg>
      <pc:sldChg chg="add">
        <pc:chgData name="Colin Morrison" userId="9e8379d8aac75974" providerId="LiveId" clId="{BFED91C9-C017-475A-9747-A176509CEE4D}" dt="2020-03-25T14:50:35.284" v="4"/>
        <pc:sldMkLst>
          <pc:docMk/>
          <pc:sldMk cId="805778768" sldId="338"/>
        </pc:sldMkLst>
      </pc:sldChg>
      <pc:sldChg chg="add">
        <pc:chgData name="Colin Morrison" userId="9e8379d8aac75974" providerId="LiveId" clId="{BFED91C9-C017-475A-9747-A176509CEE4D}" dt="2020-03-25T14:50:48.672" v="5"/>
        <pc:sldMkLst>
          <pc:docMk/>
          <pc:sldMk cId="2229623703" sldId="339"/>
        </pc:sldMkLst>
      </pc:sldChg>
      <pc:sldChg chg="modSp add mod">
        <pc:chgData name="Colin Morrison" userId="9e8379d8aac75974" providerId="LiveId" clId="{BFED91C9-C017-475A-9747-A176509CEE4D}" dt="2020-03-25T14:51:10.550" v="13" actId="20577"/>
        <pc:sldMkLst>
          <pc:docMk/>
          <pc:sldMk cId="1400873034" sldId="340"/>
        </pc:sldMkLst>
        <pc:spChg chg="mod">
          <ac:chgData name="Colin Morrison" userId="9e8379d8aac75974" providerId="LiveId" clId="{BFED91C9-C017-475A-9747-A176509CEE4D}" dt="2020-03-25T14:51:10.550" v="13" actId="20577"/>
          <ac:spMkLst>
            <pc:docMk/>
            <pc:sldMk cId="1400873034" sldId="340"/>
            <ac:spMk id="2" creationId="{57F42647-D838-4A9B-936D-253666BAC5A2}"/>
          </ac:spMkLst>
        </pc:spChg>
      </pc:sldChg>
      <pc:sldChg chg="add">
        <pc:chgData name="Colin Morrison" userId="9e8379d8aac75974" providerId="LiveId" clId="{BFED91C9-C017-475A-9747-A176509CEE4D}" dt="2020-03-25T14:51:25.840" v="14"/>
        <pc:sldMkLst>
          <pc:docMk/>
          <pc:sldMk cId="2481163450" sldId="34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C4DEC2-D373-C144-9989-E48E3CF07E99}" type="datetimeFigureOut">
              <a:rPr lang="en-US" smtClean="0"/>
              <a:t>3/25/2020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F0F7F-A767-6F44-8124-CE485D4C9FEB}" type="slidenum">
              <a:rPr lang="en-US" smtClean="0"/>
              <a:t>‹#›</a:t>
            </a:fld>
            <a:endParaRPr lang="en-US"/>
          </a:p>
        </p:txBody>
      </p:sp>
    </p:spTree>
    <p:extLst>
      <p:ext uri="{BB962C8B-B14F-4D97-AF65-F5344CB8AC3E}">
        <p14:creationId xmlns:p14="http://schemas.microsoft.com/office/powerpoint/2010/main" val="567738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FF0F7F-A767-6F44-8124-CE485D4C9FEB}" type="slidenum">
              <a:rPr lang="en-US" smtClean="0"/>
              <a:t>1</a:t>
            </a:fld>
            <a:endParaRPr lang="en-US"/>
          </a:p>
        </p:txBody>
      </p:sp>
    </p:spTree>
    <p:extLst>
      <p:ext uri="{BB962C8B-B14F-4D97-AF65-F5344CB8AC3E}">
        <p14:creationId xmlns:p14="http://schemas.microsoft.com/office/powerpoint/2010/main" val="1350257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112EAA-BA00-2147-ABD6-74B03946A8D6}" type="datetime1">
              <a:rPr lang="en-GB" smtClean="0"/>
              <a:t>25/03/2020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250A56C-63C6-2C4E-A356-F272D297E791}" type="datetime1">
              <a:rPr lang="en-GB" smtClean="0"/>
              <a:t>25/03/2020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8AF4B7-5C40-B147-BA95-9C339BAB8859}" type="datetime1">
              <a:rPr lang="en-GB" smtClean="0"/>
              <a:t>25/03/2020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B6705F-C3EB-FF4F-87E5-9C46E36743D0}" type="datetime1">
              <a:rPr lang="en-GB" smtClean="0"/>
              <a:t>25/03/2020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DC1C7-0CCE-9F40-AD83-72FAAD15F1AB}" type="datetime1">
              <a:rPr lang="en-GB" smtClean="0"/>
              <a:t>25/03/2020</a:t>
            </a:fld>
            <a:endParaRPr lang="en-US"/>
          </a:p>
        </p:txBody>
      </p:sp>
      <p:sp>
        <p:nvSpPr>
          <p:cNvPr id="5" name="Footer Placeholder 4"/>
          <p:cNvSpPr>
            <a:spLocks noGrp="1"/>
          </p:cNvSpPr>
          <p:nvPr>
            <p:ph type="ftr" sz="quarter" idx="11"/>
          </p:nvPr>
        </p:nvSpPr>
        <p:spPr/>
        <p:txBody>
          <a:bodyPr/>
          <a:lstStyle/>
          <a:p>
            <a:r>
              <a:rPr lang="en-US"/>
              <a:t>rshp.scot</a:t>
            </a:r>
          </a:p>
        </p:txBody>
      </p:sp>
      <p:sp>
        <p:nvSpPr>
          <p:cNvPr id="6" name="Slide Number Placeholder 5"/>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59FA1B-12CC-2041-8555-EC33A6D58207}" type="datetime1">
              <a:rPr lang="en-GB" smtClean="0"/>
              <a:t>25/03/2020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8E377C-CC5F-A249-8F15-9711F1AB9308}" type="datetime1">
              <a:rPr lang="en-GB" smtClean="0"/>
              <a:t>25/03/2020</a:t>
            </a:fld>
            <a:endParaRPr lang="en-US"/>
          </a:p>
        </p:txBody>
      </p:sp>
      <p:sp>
        <p:nvSpPr>
          <p:cNvPr id="8" name="Footer Placeholder 7"/>
          <p:cNvSpPr>
            <a:spLocks noGrp="1"/>
          </p:cNvSpPr>
          <p:nvPr>
            <p:ph type="ftr" sz="quarter" idx="11"/>
          </p:nvPr>
        </p:nvSpPr>
        <p:spPr/>
        <p:txBody>
          <a:bodyPr/>
          <a:lstStyle/>
          <a:p>
            <a:r>
              <a:rPr lang="en-US"/>
              <a:t>rshp.scot</a:t>
            </a:r>
          </a:p>
        </p:txBody>
      </p:sp>
      <p:sp>
        <p:nvSpPr>
          <p:cNvPr id="9" name="Slide Number Placeholder 8"/>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EB2607-D85E-5542-928B-D3CCCE2355D1}" type="datetime1">
              <a:rPr lang="en-GB" smtClean="0"/>
              <a:t>25/03/2020</a:t>
            </a:fld>
            <a:endParaRPr lang="en-US"/>
          </a:p>
        </p:txBody>
      </p:sp>
      <p:sp>
        <p:nvSpPr>
          <p:cNvPr id="4" name="Footer Placeholder 3"/>
          <p:cNvSpPr>
            <a:spLocks noGrp="1"/>
          </p:cNvSpPr>
          <p:nvPr>
            <p:ph type="ftr" sz="quarter" idx="11"/>
          </p:nvPr>
        </p:nvSpPr>
        <p:spPr/>
        <p:txBody>
          <a:bodyPr/>
          <a:lstStyle/>
          <a:p>
            <a:r>
              <a:rPr lang="en-US"/>
              <a:t>rshp.scot</a:t>
            </a:r>
          </a:p>
        </p:txBody>
      </p:sp>
      <p:sp>
        <p:nvSpPr>
          <p:cNvPr id="5" name="Slide Number Placeholder 4"/>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9C97-0E73-5743-AB91-3CA412E8CD33}" type="datetime1">
              <a:rPr lang="en-GB" smtClean="0"/>
              <a:t>25/03/2020</a:t>
            </a:fld>
            <a:endParaRPr lang="en-US"/>
          </a:p>
        </p:txBody>
      </p:sp>
      <p:sp>
        <p:nvSpPr>
          <p:cNvPr id="3" name="Footer Placeholder 2"/>
          <p:cNvSpPr>
            <a:spLocks noGrp="1"/>
          </p:cNvSpPr>
          <p:nvPr>
            <p:ph type="ftr" sz="quarter" idx="11"/>
          </p:nvPr>
        </p:nvSpPr>
        <p:spPr/>
        <p:txBody>
          <a:bodyPr/>
          <a:lstStyle/>
          <a:p>
            <a:r>
              <a:rPr lang="en-US"/>
              <a:t>rshp.scot</a:t>
            </a:r>
          </a:p>
        </p:txBody>
      </p:sp>
      <p:sp>
        <p:nvSpPr>
          <p:cNvPr id="4" name="Slide Number Placeholder 3"/>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3252E4-20F1-EA48-8DD4-61F9E212110B}" type="datetime1">
              <a:rPr lang="en-GB" smtClean="0"/>
              <a:t>25/03/2020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9153BB-8561-924D-A6E8-6BB383B31666}" type="datetime1">
              <a:rPr lang="en-GB" smtClean="0"/>
              <a:t>25/03/2020</a:t>
            </a:fld>
            <a:endParaRPr lang="en-US"/>
          </a:p>
        </p:txBody>
      </p:sp>
      <p:sp>
        <p:nvSpPr>
          <p:cNvPr id="6" name="Footer Placeholder 5"/>
          <p:cNvSpPr>
            <a:spLocks noGrp="1"/>
          </p:cNvSpPr>
          <p:nvPr>
            <p:ph type="ftr" sz="quarter" idx="11"/>
          </p:nvPr>
        </p:nvSpPr>
        <p:spPr/>
        <p:txBody>
          <a:bodyPr/>
          <a:lstStyle/>
          <a:p>
            <a:r>
              <a:rPr lang="en-US"/>
              <a:t>rshp.scot</a:t>
            </a:r>
          </a:p>
        </p:txBody>
      </p:sp>
      <p:sp>
        <p:nvSpPr>
          <p:cNvPr id="7" name="Slide Number Placeholder 6"/>
          <p:cNvSpPr>
            <a:spLocks noGrp="1"/>
          </p:cNvSpPr>
          <p:nvPr>
            <p:ph type="sldNum" sz="quarter" idx="12"/>
          </p:nvPr>
        </p:nvSpPr>
        <p:spPr/>
        <p:txBody>
          <a:bodyPr/>
          <a:lstStyle/>
          <a:p>
            <a:fld id="{080C5059-AB0B-AD49-9B4E-EA2F275CAE6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27B188-933C-F54B-A7A5-8CEBDC99A23F}" type="datetime1">
              <a:rPr lang="en-GB" smtClean="0"/>
              <a:t>25/03/2020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rshp.scot</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0C5059-AB0B-AD49-9B4E-EA2F275CAE69}" type="slidenum">
              <a:rPr lang="en-US" smtClean="0"/>
              <a:t>‹#›</a:t>
            </a:fld>
            <a:endParaRPr lang="en-US"/>
          </a:p>
        </p:txBody>
      </p:sp>
    </p:spTree>
    <p:extLst>
      <p:ext uri="{BB962C8B-B14F-4D97-AF65-F5344CB8AC3E}">
        <p14:creationId xmlns:p14="http://schemas.microsoft.com/office/powerpoint/2010/main" val="20309882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hyperlink" Target="https://youtu.be/W7jhGB63TPo"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39788"/>
            <a:ext cx="9144000" cy="2387600"/>
          </a:xfrm>
        </p:spPr>
        <p:txBody>
          <a:bodyPr>
            <a:normAutofit fontScale="90000"/>
          </a:bodyPr>
          <a:lstStyle/>
          <a:p>
            <a:r>
              <a:rPr lang="en-GB" b="1"/>
              <a:t>Sex</a:t>
            </a:r>
            <a:r>
              <a:rPr lang="en-GB" b="1" dirty="0"/>
              <a:t>: How people have sex/Having sex for the first time </a:t>
            </a:r>
            <a:endParaRPr lang="en-US" b="1" dirty="0">
              <a:latin typeface="Futura Medium" charset="0"/>
              <a:ea typeface="Futura Medium" charset="0"/>
              <a:cs typeface="Futura Medium" charset="0"/>
            </a:endParaRPr>
          </a:p>
        </p:txBody>
      </p:sp>
      <p:sp>
        <p:nvSpPr>
          <p:cNvPr id="3" name="Subtitle 2"/>
          <p:cNvSpPr>
            <a:spLocks noGrp="1"/>
          </p:cNvSpPr>
          <p:nvPr>
            <p:ph type="subTitle" idx="1"/>
          </p:nvPr>
        </p:nvSpPr>
        <p:spPr>
          <a:xfrm>
            <a:off x="1355834" y="3689131"/>
            <a:ext cx="9480331" cy="2667219"/>
          </a:xfrm>
        </p:spPr>
        <p:txBody>
          <a:bodyPr>
            <a:normAutofit/>
          </a:bodyPr>
          <a:lstStyle/>
          <a:p>
            <a:pPr lvl="0" algn="l"/>
            <a:r>
              <a:rPr lang="en-GB" dirty="0"/>
              <a:t>I can describe what sex/sexual intercourse can involve.</a:t>
            </a:r>
          </a:p>
          <a:p>
            <a:pPr lvl="0" algn="l"/>
            <a:r>
              <a:rPr lang="en-GB" dirty="0"/>
              <a:t>I can discuss what I am looking for in relationships.</a:t>
            </a:r>
          </a:p>
          <a:p>
            <a:pPr lvl="0" algn="l"/>
            <a:r>
              <a:rPr lang="en-GB" dirty="0"/>
              <a:t>I understand that it is okay not to be in a relationship.</a:t>
            </a:r>
          </a:p>
          <a:p>
            <a:pPr lvl="0" algn="l"/>
            <a:r>
              <a:rPr lang="en-GB" dirty="0"/>
              <a:t>I understand that romantic relationships need not include sex. </a:t>
            </a:r>
          </a:p>
          <a:p>
            <a:pPr lvl="0" algn="l"/>
            <a:r>
              <a:rPr lang="en-GB" dirty="0"/>
              <a:t>I recognise the pressures young people face to be sexually active.</a:t>
            </a:r>
          </a:p>
          <a:p>
            <a:pPr algn="l"/>
            <a:endParaRPr lang="en-US" dirty="0"/>
          </a:p>
        </p:txBody>
      </p:sp>
      <p:sp>
        <p:nvSpPr>
          <p:cNvPr id="4" name="Footer Placeholder 3"/>
          <p:cNvSpPr>
            <a:spLocks noGrp="1"/>
          </p:cNvSpPr>
          <p:nvPr>
            <p:ph type="ftr" sz="quarter" idx="11"/>
          </p:nvPr>
        </p:nvSpPr>
        <p:spPr/>
        <p:txBody>
          <a:bodyPr/>
          <a:lstStyle/>
          <a:p>
            <a:r>
              <a:rPr lang="en-US" dirty="0" err="1">
                <a:solidFill>
                  <a:schemeClr val="tx1"/>
                </a:solidFill>
              </a:rPr>
              <a:t>rshp.scot</a:t>
            </a:r>
            <a:endParaRPr lang="en-US" dirty="0">
              <a:solidFill>
                <a:schemeClr val="tx1"/>
              </a:solidFill>
            </a:endParaRPr>
          </a:p>
        </p:txBody>
      </p:sp>
    </p:spTree>
    <p:extLst>
      <p:ext uri="{BB962C8B-B14F-4D97-AF65-F5344CB8AC3E}">
        <p14:creationId xmlns:p14="http://schemas.microsoft.com/office/powerpoint/2010/main" val="979449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CABF17-D6D5-4AC0-BB3D-645138AFC092}"/>
              </a:ext>
            </a:extLst>
          </p:cNvPr>
          <p:cNvSpPr>
            <a:spLocks noGrp="1"/>
          </p:cNvSpPr>
          <p:nvPr>
            <p:ph idx="1"/>
          </p:nvPr>
        </p:nvSpPr>
        <p:spPr>
          <a:xfrm>
            <a:off x="573931" y="1924288"/>
            <a:ext cx="3361757" cy="2164484"/>
          </a:xfrm>
        </p:spPr>
        <p:txBody>
          <a:bodyPr>
            <a:noAutofit/>
          </a:bodyPr>
          <a:lstStyle/>
          <a:p>
            <a:pPr marL="0" indent="0">
              <a:buNone/>
            </a:pPr>
            <a:r>
              <a:rPr lang="en-GB" sz="3200" b="1" dirty="0"/>
              <a:t>Oral sex </a:t>
            </a:r>
            <a:r>
              <a:rPr lang="en-GB" sz="3200" dirty="0"/>
              <a:t>is when a man or a woman kisses or licks the private parts of the other person’s body such as their penis or vagina. </a:t>
            </a:r>
          </a:p>
        </p:txBody>
      </p:sp>
      <p:sp>
        <p:nvSpPr>
          <p:cNvPr id="4" name="Footer Placeholder 3">
            <a:extLst>
              <a:ext uri="{FF2B5EF4-FFF2-40B4-BE49-F238E27FC236}">
                <a16:creationId xmlns:a16="http://schemas.microsoft.com/office/drawing/2014/main" id="{CE523DED-A658-4884-915D-1DBFDF046932}"/>
              </a:ext>
            </a:extLst>
          </p:cNvPr>
          <p:cNvSpPr>
            <a:spLocks noGrp="1"/>
          </p:cNvSpPr>
          <p:nvPr>
            <p:ph type="ftr" sz="quarter" idx="11"/>
          </p:nvPr>
        </p:nvSpPr>
        <p:spPr/>
        <p:txBody>
          <a:bodyPr/>
          <a:lstStyle/>
          <a:p>
            <a:r>
              <a:rPr lang="en-US"/>
              <a:t>rshp.scot</a:t>
            </a:r>
          </a:p>
        </p:txBody>
      </p:sp>
      <p:sp>
        <p:nvSpPr>
          <p:cNvPr id="6" name="Rectangle 5">
            <a:extLst>
              <a:ext uri="{FF2B5EF4-FFF2-40B4-BE49-F238E27FC236}">
                <a16:creationId xmlns:a16="http://schemas.microsoft.com/office/drawing/2014/main" id="{9F469008-EA2F-F140-8ACF-8B2853D18378}"/>
              </a:ext>
            </a:extLst>
          </p:cNvPr>
          <p:cNvSpPr/>
          <p:nvPr/>
        </p:nvSpPr>
        <p:spPr>
          <a:xfrm>
            <a:off x="7952874" y="2034276"/>
            <a:ext cx="3048003" cy="2554545"/>
          </a:xfrm>
          <a:prstGeom prst="rect">
            <a:avLst/>
          </a:prstGeom>
        </p:spPr>
        <p:txBody>
          <a:bodyPr wrap="square">
            <a:spAutoFit/>
          </a:bodyPr>
          <a:lstStyle/>
          <a:p>
            <a:r>
              <a:rPr lang="en-GB" sz="3200" b="1" dirty="0"/>
              <a:t>Anal sex </a:t>
            </a:r>
            <a:r>
              <a:rPr lang="en-GB" sz="3200" dirty="0"/>
              <a:t>is when a man puts his penis in to a man or a woman’s anus (bottom). </a:t>
            </a:r>
          </a:p>
        </p:txBody>
      </p:sp>
      <p:pic>
        <p:nvPicPr>
          <p:cNvPr id="5" name="Picture 4" descr="A person holding a sign&#10;&#10;Description automatically generated">
            <a:extLst>
              <a:ext uri="{FF2B5EF4-FFF2-40B4-BE49-F238E27FC236}">
                <a16:creationId xmlns:a16="http://schemas.microsoft.com/office/drawing/2014/main" id="{17619A74-538C-4BA2-B515-66A562D5F910}"/>
              </a:ext>
            </a:extLst>
          </p:cNvPr>
          <p:cNvPicPr>
            <a:picLocks noChangeAspect="1"/>
          </p:cNvPicPr>
          <p:nvPr/>
        </p:nvPicPr>
        <p:blipFill>
          <a:blip r:embed="rId2"/>
          <a:stretch>
            <a:fillRect/>
          </a:stretch>
        </p:blipFill>
        <p:spPr>
          <a:xfrm>
            <a:off x="4073654" y="2120761"/>
            <a:ext cx="3456667" cy="2468060"/>
          </a:xfrm>
          <a:prstGeom prst="rect">
            <a:avLst/>
          </a:prstGeom>
        </p:spPr>
      </p:pic>
    </p:spTree>
    <p:extLst>
      <p:ext uri="{BB962C8B-B14F-4D97-AF65-F5344CB8AC3E}">
        <p14:creationId xmlns:p14="http://schemas.microsoft.com/office/powerpoint/2010/main" val="3168666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398834" y="661481"/>
            <a:ext cx="4143669" cy="5694869"/>
          </a:xfrm>
        </p:spPr>
        <p:txBody>
          <a:bodyPr vert="horz" lIns="91440" tIns="45720" rIns="91440" bIns="45720" rtlCol="0" anchor="ctr">
            <a:noAutofit/>
          </a:bodyPr>
          <a:lstStyle/>
          <a:p>
            <a:r>
              <a:rPr lang="en-GB" sz="2800" dirty="0">
                <a:latin typeface="+mn-lt"/>
              </a:rPr>
              <a:t>When people have sex, they might have an orgasm. </a:t>
            </a:r>
            <a:br>
              <a:rPr lang="en-GB" sz="2800" dirty="0">
                <a:latin typeface="+mn-lt"/>
              </a:rPr>
            </a:br>
            <a:br>
              <a:rPr lang="en-GB" sz="2800" dirty="0">
                <a:latin typeface="+mn-lt"/>
              </a:rPr>
            </a:br>
            <a:r>
              <a:rPr lang="en-GB" sz="2800" dirty="0">
                <a:latin typeface="+mn-lt"/>
              </a:rPr>
              <a:t>For a woman an orgasm is a pleasurable feeling in her body. </a:t>
            </a:r>
            <a:br>
              <a:rPr lang="en-GB" sz="2800" dirty="0">
                <a:latin typeface="+mn-lt"/>
              </a:rPr>
            </a:br>
            <a:br>
              <a:rPr lang="en-GB" sz="2800" dirty="0">
                <a:latin typeface="+mn-lt"/>
              </a:rPr>
            </a:br>
            <a:r>
              <a:rPr lang="en-US" sz="2800" dirty="0">
                <a:latin typeface="+mn-lt"/>
              </a:rPr>
              <a:t>For a man, if he has an orgasm (called ejaculation) a white liquid called semen will come out of his erect penis. He will enjoy this feeling.</a:t>
            </a:r>
            <a:br>
              <a:rPr lang="en-GB" sz="2800" dirty="0">
                <a:latin typeface="+mn-lt"/>
              </a:rPr>
            </a:br>
            <a:endParaRPr lang="en-US" sz="2800" dirty="0">
              <a:latin typeface="+mn-lt"/>
            </a:endParaRPr>
          </a:p>
        </p:txBody>
      </p:sp>
      <p:pic>
        <p:nvPicPr>
          <p:cNvPr id="4" name="Picture 3" descr="A picture containing queen&#10;&#10;Description automatically generated">
            <a:extLst>
              <a:ext uri="{FF2B5EF4-FFF2-40B4-BE49-F238E27FC236}">
                <a16:creationId xmlns:a16="http://schemas.microsoft.com/office/drawing/2014/main" id="{A7727B99-2A4E-4A05-A2BD-63950F18A1B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657364" y="10"/>
            <a:ext cx="7534636" cy="6857990"/>
          </a:xfrm>
          <a:prstGeom prst="rect">
            <a:avLst/>
          </a:prstGeom>
        </p:spPr>
      </p:pic>
    </p:spTree>
    <p:extLst>
      <p:ext uri="{BB962C8B-B14F-4D97-AF65-F5344CB8AC3E}">
        <p14:creationId xmlns:p14="http://schemas.microsoft.com/office/powerpoint/2010/main" val="1570096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642996" y="5008418"/>
            <a:ext cx="10906008" cy="1096297"/>
          </a:xfrm>
        </p:spPr>
        <p:txBody>
          <a:bodyPr vert="horz" lIns="91440" tIns="45720" rIns="91440" bIns="45720" rtlCol="0" anchor="b">
            <a:noAutofit/>
          </a:bodyPr>
          <a:lstStyle/>
          <a:p>
            <a:br>
              <a:rPr lang="en-US" sz="2800" dirty="0">
                <a:latin typeface="+mn-lt"/>
              </a:rPr>
            </a:br>
            <a:r>
              <a:rPr lang="en-US" sz="2800" dirty="0">
                <a:latin typeface="+mn-lt"/>
              </a:rPr>
              <a:t>If a man has an orgasm (ejaculates) when his penis is inside the woman’s vagina, and if he doesn’t have a condom on, then the sperm may meet the egg and this is the way a woman can get pregnant.</a:t>
            </a:r>
            <a:br>
              <a:rPr lang="en-GB" sz="2800" dirty="0">
                <a:latin typeface="+mn-lt"/>
              </a:rPr>
            </a:br>
            <a:endParaRPr lang="en-US" sz="2800" dirty="0">
              <a:latin typeface="+mn-lt"/>
            </a:endParaRPr>
          </a:p>
        </p:txBody>
      </p:sp>
      <p:pic>
        <p:nvPicPr>
          <p:cNvPr id="4" name="Picture 3" descr="A close up of a logo&#10;&#10;Description automatically generated">
            <a:extLst>
              <a:ext uri="{FF2B5EF4-FFF2-40B4-BE49-F238E27FC236}">
                <a16:creationId xmlns:a16="http://schemas.microsoft.com/office/drawing/2014/main" id="{27CB1496-419A-1242-9F47-830A32D6EA5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9103" y="753285"/>
            <a:ext cx="3529109" cy="3529109"/>
          </a:xfrm>
          <a:prstGeom prst="rect">
            <a:avLst/>
          </a:prstGeom>
        </p:spPr>
      </p:pic>
      <p:pic>
        <p:nvPicPr>
          <p:cNvPr id="7" name="Picture 6" descr="A person posing for the camera&#10;&#10;Description automatically generated">
            <a:extLst>
              <a:ext uri="{FF2B5EF4-FFF2-40B4-BE49-F238E27FC236}">
                <a16:creationId xmlns:a16="http://schemas.microsoft.com/office/drawing/2014/main" id="{A636BEC5-39E0-41E1-A7BD-0CAFF8A107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4903" y="136525"/>
            <a:ext cx="1802522" cy="3774916"/>
          </a:xfrm>
          <a:prstGeom prst="rect">
            <a:avLst/>
          </a:prstGeom>
        </p:spPr>
      </p:pic>
      <p:pic>
        <p:nvPicPr>
          <p:cNvPr id="5" name="Picture 4">
            <a:extLst>
              <a:ext uri="{FF2B5EF4-FFF2-40B4-BE49-F238E27FC236}">
                <a16:creationId xmlns:a16="http://schemas.microsoft.com/office/drawing/2014/main" id="{8771CE10-2D6E-4CDE-BB93-982C7179CB0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8929" y="1375322"/>
            <a:ext cx="3553968" cy="2372273"/>
          </a:xfrm>
          <a:prstGeom prst="rect">
            <a:avLst/>
          </a:prstGeom>
        </p:spPr>
      </p:pic>
      <p:sp>
        <p:nvSpPr>
          <p:cNvPr id="3" name="Footer Placeholder 2"/>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rshp.scot</a:t>
            </a:r>
          </a:p>
        </p:txBody>
      </p:sp>
    </p:spTree>
    <p:extLst>
      <p:ext uri="{BB962C8B-B14F-4D97-AF65-F5344CB8AC3E}">
        <p14:creationId xmlns:p14="http://schemas.microsoft.com/office/powerpoint/2010/main" val="1641626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4E00878-A3B2-7D4B-8CC9-55CAFE63F33D}"/>
              </a:ext>
            </a:extLst>
          </p:cNvPr>
          <p:cNvSpPr>
            <a:spLocks noGrp="1"/>
          </p:cNvSpPr>
          <p:nvPr>
            <p:ph type="ftr" sz="quarter" idx="11"/>
          </p:nvPr>
        </p:nvSpPr>
        <p:spPr/>
        <p:txBody>
          <a:bodyPr/>
          <a:lstStyle/>
          <a:p>
            <a:r>
              <a:rPr lang="en-US"/>
              <a:t>rshp.scot</a:t>
            </a:r>
          </a:p>
        </p:txBody>
      </p:sp>
      <p:sp>
        <p:nvSpPr>
          <p:cNvPr id="6" name="Title 5">
            <a:extLst>
              <a:ext uri="{FF2B5EF4-FFF2-40B4-BE49-F238E27FC236}">
                <a16:creationId xmlns:a16="http://schemas.microsoft.com/office/drawing/2014/main" id="{4B19E773-00DB-054D-AE5E-D98CAFD83351}"/>
              </a:ext>
            </a:extLst>
          </p:cNvPr>
          <p:cNvSpPr>
            <a:spLocks noGrp="1"/>
          </p:cNvSpPr>
          <p:nvPr>
            <p:ph type="title"/>
          </p:nvPr>
        </p:nvSpPr>
        <p:spPr>
          <a:xfrm>
            <a:off x="398834" y="661481"/>
            <a:ext cx="4143669" cy="5694869"/>
          </a:xfrm>
        </p:spPr>
        <p:txBody>
          <a:bodyPr vert="horz" lIns="91440" tIns="45720" rIns="91440" bIns="45720" rtlCol="0" anchor="ctr">
            <a:noAutofit/>
          </a:bodyPr>
          <a:lstStyle/>
          <a:p>
            <a:r>
              <a:rPr lang="en-GB" sz="3200" dirty="0">
                <a:latin typeface="+mn-lt"/>
              </a:rPr>
              <a:t>If people have sex without using condoms then there is a risk of Sexually Transmitted Infections being passed on.</a:t>
            </a:r>
            <a:endParaRPr lang="en-US" sz="3200" dirty="0">
              <a:latin typeface="+mn-lt"/>
            </a:endParaRPr>
          </a:p>
        </p:txBody>
      </p:sp>
      <p:pic>
        <p:nvPicPr>
          <p:cNvPr id="7" name="Picture 6" descr="A drawing of a cartoon character&#10;&#10;Description automatically generated">
            <a:extLst>
              <a:ext uri="{FF2B5EF4-FFF2-40B4-BE49-F238E27FC236}">
                <a16:creationId xmlns:a16="http://schemas.microsoft.com/office/drawing/2014/main" id="{F7D74C04-39D5-6747-9D40-302611F70A2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711793" y="0"/>
            <a:ext cx="7534636" cy="6857990"/>
          </a:xfrm>
          <a:prstGeom prst="rect">
            <a:avLst/>
          </a:prstGeom>
        </p:spPr>
      </p:pic>
    </p:spTree>
    <p:extLst>
      <p:ext uri="{BB962C8B-B14F-4D97-AF65-F5344CB8AC3E}">
        <p14:creationId xmlns:p14="http://schemas.microsoft.com/office/powerpoint/2010/main" val="172954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751321" y="1382165"/>
            <a:ext cx="4869179" cy="3047946"/>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dirty="0">
                <a:solidFill>
                  <a:srgbClr val="000000"/>
                </a:solidFill>
              </a:rPr>
              <a:t>We have heard about what sex is. Now have a chat and think about this question: </a:t>
            </a:r>
          </a:p>
          <a:p>
            <a:pPr marL="0">
              <a:buFont typeface="Arial" panose="020B0604020202020204" pitchFamily="34" charset="0"/>
              <a:buChar char="•"/>
            </a:pPr>
            <a:endParaRPr lang="en-US" b="1" dirty="0">
              <a:solidFill>
                <a:srgbClr val="000000"/>
              </a:solidFill>
            </a:endParaRPr>
          </a:p>
          <a:p>
            <a:pPr marL="0" indent="0">
              <a:buNone/>
            </a:pPr>
            <a:r>
              <a:rPr lang="en-US" b="1" dirty="0">
                <a:solidFill>
                  <a:srgbClr val="000000"/>
                </a:solidFill>
              </a:rPr>
              <a:t>What would you like to know more about? </a:t>
            </a:r>
            <a:endParaRPr lang="en-US" dirty="0">
              <a:solidFill>
                <a:srgbClr val="000000"/>
              </a:solidFill>
            </a:endParaRP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1260707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a:extLst>
              <a:ext uri="{FF2B5EF4-FFF2-40B4-BE49-F238E27FC236}">
                <a16:creationId xmlns:a16="http://schemas.microsoft.com/office/drawing/2014/main" id="{8852AB5C-81E5-4903-88FB-C07679FFBE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9349" y="1676843"/>
            <a:ext cx="3661831" cy="3524512"/>
          </a:xfrm>
          <a:prstGeom prst="rect">
            <a:avLst/>
          </a:prstGeom>
        </p:spPr>
      </p:pic>
      <p:sp>
        <p:nvSpPr>
          <p:cNvPr id="3" name="Content Placeholder 2">
            <a:extLst>
              <a:ext uri="{FF2B5EF4-FFF2-40B4-BE49-F238E27FC236}">
                <a16:creationId xmlns:a16="http://schemas.microsoft.com/office/drawing/2014/main" id="{6B5672F8-7FB6-44A3-8FFB-7578FB26C0E7}"/>
              </a:ext>
            </a:extLst>
          </p:cNvPr>
          <p:cNvSpPr>
            <a:spLocks noGrp="1"/>
          </p:cNvSpPr>
          <p:nvPr>
            <p:ph idx="1"/>
          </p:nvPr>
        </p:nvSpPr>
        <p:spPr>
          <a:xfrm>
            <a:off x="6004119" y="1238951"/>
            <a:ext cx="4977578" cy="3639289"/>
          </a:xfrm>
        </p:spPr>
        <p:txBody>
          <a:bodyPr anchor="ctr">
            <a:normAutofit/>
          </a:bodyPr>
          <a:lstStyle/>
          <a:p>
            <a:pPr marL="0" indent="0">
              <a:buNone/>
            </a:pPr>
            <a:r>
              <a:rPr lang="en-GB" sz="2400" dirty="0">
                <a:solidFill>
                  <a:srgbClr val="000000"/>
                </a:solidFill>
              </a:rPr>
              <a:t>First time sex</a:t>
            </a:r>
          </a:p>
          <a:p>
            <a:pPr marL="0" indent="0">
              <a:buNone/>
            </a:pPr>
            <a:r>
              <a:rPr lang="en-GB" sz="2400" i="1" dirty="0">
                <a:solidFill>
                  <a:srgbClr val="000000"/>
                </a:solidFill>
              </a:rPr>
              <a:t>Virginity </a:t>
            </a:r>
          </a:p>
          <a:p>
            <a:pPr marL="0" indent="0">
              <a:buNone/>
            </a:pPr>
            <a:r>
              <a:rPr lang="en-GB" sz="2400" dirty="0">
                <a:solidFill>
                  <a:srgbClr val="000000"/>
                </a:solidFill>
              </a:rPr>
              <a:t>(duration 2 minutes 33) </a:t>
            </a:r>
          </a:p>
          <a:p>
            <a:pPr marL="0" indent="0">
              <a:buNone/>
            </a:pPr>
            <a:r>
              <a:rPr lang="en-GB" sz="2400" u="sng" dirty="0">
                <a:solidFill>
                  <a:srgbClr val="000000"/>
                </a:solidFill>
                <a:hlinkClick r:id="rId4"/>
              </a:rPr>
              <a:t>https://youtu.be/W7jhGB63TPo</a:t>
            </a:r>
            <a:endParaRPr lang="en-GB" sz="2400" dirty="0">
              <a:solidFill>
                <a:srgbClr val="000000"/>
              </a:solidFill>
            </a:endParaRPr>
          </a:p>
        </p:txBody>
      </p:sp>
      <p:sp>
        <p:nvSpPr>
          <p:cNvPr id="4" name="Footer Placeholder 3">
            <a:extLst>
              <a:ext uri="{FF2B5EF4-FFF2-40B4-BE49-F238E27FC236}">
                <a16:creationId xmlns:a16="http://schemas.microsoft.com/office/drawing/2014/main" id="{FEA6BF7F-76DD-4EFB-A2F1-F15066A66DD0}"/>
              </a:ext>
            </a:extLst>
          </p:cNvPr>
          <p:cNvSpPr>
            <a:spLocks noGrp="1"/>
          </p:cNvSpPr>
          <p:nvPr>
            <p:ph type="ftr" sz="quarter" idx="11"/>
          </p:nvPr>
        </p:nvSpPr>
        <p:spPr>
          <a:xfrm>
            <a:off x="5536367" y="6223702"/>
            <a:ext cx="5289562" cy="314067"/>
          </a:xfrm>
        </p:spPr>
        <p:txBody>
          <a:bodyPr>
            <a:normAutofit/>
          </a:bodyPr>
          <a:lstStyle/>
          <a:p>
            <a:pPr algn="r">
              <a:spcAft>
                <a:spcPts val="600"/>
              </a:spcAft>
            </a:pPr>
            <a:r>
              <a:rPr lang="en-US" sz="1100">
                <a:solidFill>
                  <a:srgbClr val="898989"/>
                </a:solidFill>
              </a:rPr>
              <a:t>rshp.scot</a:t>
            </a:r>
          </a:p>
        </p:txBody>
      </p:sp>
    </p:spTree>
    <p:extLst>
      <p:ext uri="{BB962C8B-B14F-4D97-AF65-F5344CB8AC3E}">
        <p14:creationId xmlns:p14="http://schemas.microsoft.com/office/powerpoint/2010/main" val="613189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95304" y="913316"/>
            <a:ext cx="4073044" cy="178467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3600" b="1" dirty="0"/>
              <a:t>First time sex: </a:t>
            </a:r>
          </a:p>
          <a:p>
            <a:pPr marL="0" indent="0">
              <a:buNone/>
            </a:pPr>
            <a:r>
              <a:rPr lang="en-GB" sz="3600" b="1" dirty="0"/>
              <a:t>True or False.</a:t>
            </a:r>
            <a:endParaRPr lang="en-US" sz="3600" b="1" dirty="0"/>
          </a:p>
        </p:txBody>
      </p:sp>
      <p:sp>
        <p:nvSpPr>
          <p:cNvPr id="5" name="TextBox 4">
            <a:extLst>
              <a:ext uri="{FF2B5EF4-FFF2-40B4-BE49-F238E27FC236}">
                <a16:creationId xmlns:a16="http://schemas.microsoft.com/office/drawing/2014/main" id="{64933B04-A975-9F4C-AB11-279D69488976}"/>
              </a:ext>
            </a:extLst>
          </p:cNvPr>
          <p:cNvSpPr txBox="1"/>
          <p:nvPr/>
        </p:nvSpPr>
        <p:spPr>
          <a:xfrm>
            <a:off x="929651" y="2452085"/>
            <a:ext cx="4404349" cy="3108543"/>
          </a:xfrm>
          <a:prstGeom prst="rect">
            <a:avLst/>
          </a:prstGeom>
          <a:noFill/>
        </p:spPr>
        <p:txBody>
          <a:bodyPr wrap="square" rtlCol="0">
            <a:spAutoFit/>
          </a:bodyPr>
          <a:lstStyle/>
          <a:p>
            <a:r>
              <a:rPr lang="en-GB" sz="2800" dirty="0"/>
              <a:t>Work in small groups (3 per group) with a set of cards. </a:t>
            </a:r>
          </a:p>
          <a:p>
            <a:endParaRPr lang="en-GB" sz="2800" dirty="0"/>
          </a:p>
          <a:p>
            <a:r>
              <a:rPr lang="en-GB" sz="2800" dirty="0"/>
              <a:t>Discuss each card and decide if the answer is </a:t>
            </a:r>
            <a:r>
              <a:rPr lang="en-GB" sz="2800" i="1" dirty="0"/>
              <a:t>True</a:t>
            </a:r>
            <a:r>
              <a:rPr lang="en-GB" sz="2800" dirty="0"/>
              <a:t> or </a:t>
            </a:r>
            <a:r>
              <a:rPr lang="en-GB" sz="2800" i="1" dirty="0"/>
              <a:t>False</a:t>
            </a:r>
            <a:r>
              <a:rPr lang="en-GB" sz="2800" dirty="0"/>
              <a:t> – you can also answer </a:t>
            </a:r>
            <a:r>
              <a:rPr lang="en-GB" sz="2800" i="1" dirty="0"/>
              <a:t>Not Sure</a:t>
            </a:r>
            <a:r>
              <a:rPr lang="en-GB" sz="2800" dirty="0"/>
              <a:t>. </a:t>
            </a:r>
          </a:p>
        </p:txBody>
      </p:sp>
      <p:pic>
        <p:nvPicPr>
          <p:cNvPr id="3" name="Picture 2" descr="A close up of a computer keyboard&#10;&#10;Description automatically generated">
            <a:extLst>
              <a:ext uri="{FF2B5EF4-FFF2-40B4-BE49-F238E27FC236}">
                <a16:creationId xmlns:a16="http://schemas.microsoft.com/office/drawing/2014/main" id="{D645C19B-FC0F-4F65-BA90-22725C2EB7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460" y="1145621"/>
            <a:ext cx="6074822" cy="4049881"/>
          </a:xfrm>
          <a:prstGeom prst="rect">
            <a:avLst/>
          </a:prstGeom>
        </p:spPr>
      </p:pic>
    </p:spTree>
    <p:extLst>
      <p:ext uri="{BB962C8B-B14F-4D97-AF65-F5344CB8AC3E}">
        <p14:creationId xmlns:p14="http://schemas.microsoft.com/office/powerpoint/2010/main" val="48240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793935" y="854168"/>
            <a:ext cx="3527117" cy="2665681"/>
          </a:xfrm>
        </p:spPr>
        <p:txBody>
          <a:bodyPr vert="horz" lIns="91440" tIns="45720" rIns="91440" bIns="45720" rtlCol="0" anchor="b">
            <a:normAutofit fontScale="90000"/>
          </a:bodyPr>
          <a:lstStyle/>
          <a:p>
            <a:r>
              <a:rPr lang="en-US" sz="3000" dirty="0">
                <a:latin typeface="+mn-lt"/>
              </a:rPr>
              <a:t>A girl </a:t>
            </a:r>
            <a:r>
              <a:rPr lang="en-US" sz="3000" b="1" dirty="0">
                <a:latin typeface="+mn-lt"/>
              </a:rPr>
              <a:t>can</a:t>
            </a:r>
            <a:r>
              <a:rPr lang="en-US" sz="3000" dirty="0">
                <a:latin typeface="+mn-lt"/>
              </a:rPr>
              <a:t> get pregnant the first time she has sex with a boy. </a:t>
            </a:r>
            <a:br>
              <a:rPr lang="en-US" sz="3000" dirty="0">
                <a:latin typeface="+mn-lt"/>
              </a:rPr>
            </a:br>
            <a:br>
              <a:rPr lang="en-US" sz="3000" dirty="0">
                <a:latin typeface="+mn-lt"/>
              </a:rPr>
            </a:br>
            <a:r>
              <a:rPr lang="en-US" sz="3000" dirty="0">
                <a:latin typeface="+mn-lt"/>
              </a:rPr>
              <a:t>TRUE or FALSE?</a:t>
            </a:r>
            <a:br>
              <a:rPr lang="en-US" sz="3000" dirty="0">
                <a:latin typeface="+mn-lt"/>
              </a:rPr>
            </a:br>
            <a:endParaRPr lang="en-US" sz="30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146641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 up of a computer keyboard&#10;&#10;Description automatically generated">
            <a:extLst>
              <a:ext uri="{FF2B5EF4-FFF2-40B4-BE49-F238E27FC236}">
                <a16:creationId xmlns:a16="http://schemas.microsoft.com/office/drawing/2014/main" id="{E9A307BA-2219-449B-9A47-5AED7973E8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2" name="Picture 11">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751321" y="1382165"/>
            <a:ext cx="4869179" cy="3047946"/>
          </a:xfrm>
          <a:prstGeom prst="rect">
            <a:avLst/>
          </a:prstGeom>
        </p:spPr>
        <p:txBody>
          <a:bodyPr vert="horz" lIns="91440" tIns="45720" rIns="91440" bIns="45720" rtlCol="0" anchor="b">
            <a:normAutofit/>
          </a:bodyPr>
          <a:lstStyle/>
          <a:p>
            <a:pPr>
              <a:lnSpc>
                <a:spcPct val="90000"/>
              </a:lnSpc>
              <a:spcAft>
                <a:spcPts val="600"/>
              </a:spcAft>
            </a:pPr>
            <a:r>
              <a:rPr lang="en-US" sz="2400" dirty="0">
                <a:solidFill>
                  <a:srgbClr val="000000"/>
                </a:solidFill>
              </a:rPr>
              <a:t>A girl </a:t>
            </a:r>
            <a:r>
              <a:rPr lang="en-US" sz="2400" b="1" dirty="0">
                <a:solidFill>
                  <a:srgbClr val="000000"/>
                </a:solidFill>
              </a:rPr>
              <a:t>can</a:t>
            </a:r>
            <a:r>
              <a:rPr lang="en-US" sz="2400" dirty="0">
                <a:solidFill>
                  <a:srgbClr val="000000"/>
                </a:solidFill>
              </a:rPr>
              <a:t> get pregnant the first time she has sex with a boy.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a:lnSpc>
                <a:spcPct val="90000"/>
              </a:lnSpc>
              <a:spcAft>
                <a:spcPts val="600"/>
              </a:spcAft>
            </a:pPr>
            <a:r>
              <a:rPr lang="en-US" sz="2400" b="1" dirty="0">
                <a:solidFill>
                  <a:srgbClr val="000000"/>
                </a:solidFill>
              </a:rPr>
              <a:t>TRUE</a:t>
            </a:r>
            <a:r>
              <a:rPr lang="en-US" sz="2400" dirty="0">
                <a:solidFill>
                  <a:srgbClr val="000000"/>
                </a:solidFill>
              </a:rPr>
              <a:t>: If the sex includes the boy putting his penis in the girl’s vagina without a condom on, then a girl can get pregnant, </a:t>
            </a:r>
            <a:r>
              <a:rPr lang="en-US" sz="2400" dirty="0"/>
              <a:t>even if it is the first time she has sex.</a:t>
            </a: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3106718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799930" y="1214091"/>
            <a:ext cx="3527117" cy="2665681"/>
          </a:xfrm>
        </p:spPr>
        <p:txBody>
          <a:bodyPr vert="horz" lIns="91440" tIns="45720" rIns="91440" bIns="45720" rtlCol="0" anchor="b">
            <a:noAutofit/>
          </a:bodyPr>
          <a:lstStyle/>
          <a:p>
            <a:r>
              <a:rPr lang="en-US" sz="2800" dirty="0">
                <a:latin typeface="+mn-lt"/>
              </a:rPr>
              <a:t>It is against the law to have sex under the age of 16.</a:t>
            </a:r>
            <a:br>
              <a:rPr lang="en-US" sz="2800" dirty="0">
                <a:latin typeface="+mn-lt"/>
              </a:rPr>
            </a:br>
            <a:br>
              <a:rPr lang="en-US" sz="2800" dirty="0">
                <a:latin typeface="+mn-lt"/>
              </a:rPr>
            </a:br>
            <a:br>
              <a:rPr lang="en-US" sz="2800" dirty="0">
                <a:latin typeface="+mn-lt"/>
              </a:rPr>
            </a:br>
            <a:r>
              <a:rPr lang="en-US" sz="2800" dirty="0">
                <a:latin typeface="+mn-lt"/>
              </a:rPr>
              <a:t>TRUE or FALSE?</a:t>
            </a:r>
            <a:br>
              <a:rPr lang="en-US" sz="2800" dirty="0">
                <a:latin typeface="+mn-lt"/>
              </a:rPr>
            </a:br>
            <a:endParaRPr lang="en-US" sz="28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943306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7758953" y="1702399"/>
            <a:ext cx="3792965" cy="3708895"/>
          </a:xfrm>
          <a:noFill/>
        </p:spPr>
        <p:txBody>
          <a:bodyPr vert="horz" lIns="91440" tIns="45720" rIns="91440" bIns="45720" rtlCol="0" anchor="b">
            <a:noAutofit/>
          </a:bodyPr>
          <a:lstStyle/>
          <a:p>
            <a:r>
              <a:rPr lang="en-US" sz="3600" b="1" dirty="0">
                <a:latin typeface="+mn-lt"/>
              </a:rPr>
              <a:t>What is sex?</a:t>
            </a:r>
            <a:br>
              <a:rPr lang="en-US" sz="3600" b="1" dirty="0">
                <a:latin typeface="+mn-lt"/>
              </a:rPr>
            </a:br>
            <a:br>
              <a:rPr lang="en-US" sz="3600" dirty="0">
                <a:latin typeface="+mn-lt"/>
              </a:rPr>
            </a:br>
            <a:r>
              <a:rPr lang="en-US" sz="3600" dirty="0">
                <a:latin typeface="+mn-lt"/>
              </a:rPr>
              <a:t>Sex is something that adults can do when they love and care for each other. Sometimes people talk about ‘making love’. </a:t>
            </a:r>
          </a:p>
        </p:txBody>
      </p:sp>
      <p:pic>
        <p:nvPicPr>
          <p:cNvPr id="5" name="Picture 4" descr="A person wearing a blue dress&#10;&#10;Description automatically generated">
            <a:extLst>
              <a:ext uri="{FF2B5EF4-FFF2-40B4-BE49-F238E27FC236}">
                <a16:creationId xmlns:a16="http://schemas.microsoft.com/office/drawing/2014/main" id="{C8AD1B5C-CF39-4DE4-9A12-92CC07698B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534636" cy="6857990"/>
          </a:xfrm>
          <a:prstGeom prst="rect">
            <a:avLst/>
          </a:prstGeom>
        </p:spPr>
      </p:pic>
      <p:sp>
        <p:nvSpPr>
          <p:cNvPr id="3" name="Footer Placeholder 2"/>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14134775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computer keyboard&#10;&#10;Description automatically generated">
            <a:extLst>
              <a:ext uri="{FF2B5EF4-FFF2-40B4-BE49-F238E27FC236}">
                <a16:creationId xmlns:a16="http://schemas.microsoft.com/office/drawing/2014/main" id="{198433CE-5F06-4180-A83A-A4126FB964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751321" y="1382165"/>
            <a:ext cx="4869179" cy="3047946"/>
          </a:xfrm>
          <a:prstGeom prst="rect">
            <a:avLst/>
          </a:prstGeom>
        </p:spPr>
        <p:txBody>
          <a:bodyPr vert="horz" lIns="91440" tIns="45720" rIns="91440" bIns="45720" rtlCol="0" anchor="b">
            <a:normAutofit lnSpcReduction="10000"/>
          </a:bodyPr>
          <a:lstStyle/>
          <a:p>
            <a:pPr>
              <a:lnSpc>
                <a:spcPct val="90000"/>
              </a:lnSpc>
              <a:spcAft>
                <a:spcPts val="600"/>
              </a:spcAft>
            </a:pPr>
            <a:r>
              <a:rPr lang="en-US" sz="2400" dirty="0"/>
              <a:t>It is against the law to have sex under the age of 16.</a:t>
            </a:r>
          </a:p>
          <a:p>
            <a:pPr>
              <a:lnSpc>
                <a:spcPct val="90000"/>
              </a:lnSpc>
              <a:spcAft>
                <a:spcPts val="600"/>
              </a:spcAft>
            </a:pPr>
            <a:endParaRPr lang="en-US" sz="2400" b="1" dirty="0">
              <a:solidFill>
                <a:srgbClr val="000000"/>
              </a:solidFill>
            </a:endParaRPr>
          </a:p>
          <a:p>
            <a:pPr>
              <a:lnSpc>
                <a:spcPct val="90000"/>
              </a:lnSpc>
              <a:spcAft>
                <a:spcPts val="600"/>
              </a:spcAft>
            </a:pPr>
            <a:r>
              <a:rPr lang="en-US" sz="2400" b="1" dirty="0">
                <a:solidFill>
                  <a:srgbClr val="000000"/>
                </a:solidFill>
              </a:rPr>
              <a:t>TRUE</a:t>
            </a:r>
          </a:p>
          <a:p>
            <a:pPr>
              <a:lnSpc>
                <a:spcPct val="90000"/>
              </a:lnSpc>
              <a:spcAft>
                <a:spcPts val="600"/>
              </a:spcAft>
            </a:pPr>
            <a:endParaRPr lang="en-US" sz="2400" dirty="0">
              <a:solidFill>
                <a:srgbClr val="000000"/>
              </a:solidFill>
            </a:endParaRPr>
          </a:p>
          <a:p>
            <a:pPr>
              <a:lnSpc>
                <a:spcPct val="90000"/>
              </a:lnSpc>
              <a:spcAft>
                <a:spcPts val="600"/>
              </a:spcAft>
            </a:pPr>
            <a:r>
              <a:rPr lang="en-US" sz="2400" dirty="0">
                <a:solidFill>
                  <a:srgbClr val="000000"/>
                </a:solidFill>
              </a:rPr>
              <a:t>The law says </a:t>
            </a:r>
            <a:r>
              <a:rPr lang="en-US" sz="2400" b="1" dirty="0">
                <a:solidFill>
                  <a:srgbClr val="000000"/>
                </a:solidFill>
              </a:rPr>
              <a:t>you need to be 16 to have sex</a:t>
            </a:r>
            <a:r>
              <a:rPr lang="en-US" sz="2400" dirty="0">
                <a:solidFill>
                  <a:srgbClr val="000000"/>
                </a:solidFill>
              </a:rPr>
              <a:t> – this is called the age of consent. </a:t>
            </a:r>
          </a:p>
          <a:p>
            <a:pPr indent="-228600">
              <a:lnSpc>
                <a:spcPct val="90000"/>
              </a:lnSpc>
              <a:spcAft>
                <a:spcPts val="600"/>
              </a:spcAft>
              <a:buFont typeface="Arial" panose="020B0604020202020204" pitchFamily="34" charset="0"/>
              <a:buChar char="•"/>
            </a:pPr>
            <a:endParaRPr lang="en-US" sz="2400" dirty="0">
              <a:solidFill>
                <a:srgbClr val="000000"/>
              </a:solidFill>
            </a:endParaRP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2230126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831874" y="1681020"/>
            <a:ext cx="3527117" cy="2665681"/>
          </a:xfrm>
        </p:spPr>
        <p:txBody>
          <a:bodyPr vert="horz" lIns="91440" tIns="45720" rIns="91440" bIns="45720" rtlCol="0" anchor="b">
            <a:noAutofit/>
          </a:bodyPr>
          <a:lstStyle/>
          <a:p>
            <a:r>
              <a:rPr lang="en-US" sz="2800" dirty="0">
                <a:solidFill>
                  <a:srgbClr val="000000"/>
                </a:solidFill>
                <a:latin typeface="+mn-lt"/>
              </a:rPr>
              <a:t>If you have sex before your 16th birthday you need to keep it a secret. </a:t>
            </a:r>
            <a:br>
              <a:rPr lang="en-US" sz="2800" dirty="0">
                <a:solidFill>
                  <a:srgbClr val="000000"/>
                </a:solidFill>
                <a:latin typeface="+mn-lt"/>
              </a:rPr>
            </a:br>
            <a:br>
              <a:rPr lang="en-US" sz="2800" dirty="0">
                <a:latin typeface="+mn-lt"/>
              </a:rPr>
            </a:br>
            <a:br>
              <a:rPr lang="en-US" sz="2800" dirty="0">
                <a:latin typeface="+mn-lt"/>
              </a:rPr>
            </a:br>
            <a:r>
              <a:rPr lang="en-US" sz="2800" dirty="0">
                <a:latin typeface="+mn-lt"/>
              </a:rPr>
              <a:t>TRUE or FALSE?</a:t>
            </a:r>
            <a:br>
              <a:rPr lang="en-US" sz="2800" dirty="0">
                <a:latin typeface="+mn-lt"/>
              </a:rPr>
            </a:br>
            <a:endParaRPr lang="en-US" sz="28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75284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keyboard&#10;&#10;Description automatically generated">
            <a:extLst>
              <a:ext uri="{FF2B5EF4-FFF2-40B4-BE49-F238E27FC236}">
                <a16:creationId xmlns:a16="http://schemas.microsoft.com/office/drawing/2014/main" id="{885F4F69-3ECD-4F72-B5A5-AB8E52AC49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717603" y="2296565"/>
            <a:ext cx="4869179" cy="3047946"/>
          </a:xfrm>
          <a:prstGeom prst="rect">
            <a:avLst/>
          </a:prstGeom>
        </p:spPr>
        <p:txBody>
          <a:bodyPr vert="horz" lIns="91440" tIns="45720" rIns="91440" bIns="45720" rtlCol="0" anchor="b">
            <a:noAutofit/>
          </a:bodyPr>
          <a:lstStyle/>
          <a:p>
            <a:pPr>
              <a:lnSpc>
                <a:spcPct val="90000"/>
              </a:lnSpc>
              <a:spcAft>
                <a:spcPts val="600"/>
              </a:spcAft>
            </a:pPr>
            <a:r>
              <a:rPr lang="en-US" sz="2400" dirty="0">
                <a:solidFill>
                  <a:srgbClr val="000000"/>
                </a:solidFill>
              </a:rPr>
              <a:t>If you have sex before your 16th birthday you need to keep it a secret.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a:lnSpc>
                <a:spcPct val="90000"/>
              </a:lnSpc>
              <a:spcAft>
                <a:spcPts val="600"/>
              </a:spcAft>
            </a:pPr>
            <a:r>
              <a:rPr lang="en-US" sz="2400" b="1" dirty="0">
                <a:solidFill>
                  <a:srgbClr val="000000"/>
                </a:solidFill>
              </a:rPr>
              <a:t>FALSE</a:t>
            </a:r>
            <a:r>
              <a:rPr lang="en-US" sz="2400" dirty="0">
                <a:solidFill>
                  <a:srgbClr val="000000"/>
                </a:solidFill>
              </a:rPr>
              <a:t>:</a:t>
            </a:r>
            <a:r>
              <a:rPr lang="en-US" sz="2400" dirty="0">
                <a:solidFill>
                  <a:srgbClr val="FF0000"/>
                </a:solidFill>
              </a:rPr>
              <a:t> </a:t>
            </a:r>
            <a:r>
              <a:rPr lang="en-US" sz="2400" dirty="0"/>
              <a:t>You can still speak to someone at the sexual health clinic. They will make sure you are safe and give you advice, information and support. </a:t>
            </a:r>
          </a:p>
          <a:p>
            <a:pPr>
              <a:lnSpc>
                <a:spcPct val="90000"/>
              </a:lnSpc>
              <a:spcAft>
                <a:spcPts val="600"/>
              </a:spcAft>
            </a:pPr>
            <a:r>
              <a:rPr lang="en-US" sz="2400" dirty="0"/>
              <a:t>Even if you are under 16, it is confidential unless they think you are in danger or being harmed in any way. This is Child Protection.</a:t>
            </a:r>
          </a:p>
          <a:p>
            <a:pPr>
              <a:lnSpc>
                <a:spcPct val="90000"/>
              </a:lnSpc>
              <a:spcAft>
                <a:spcPts val="600"/>
              </a:spcAft>
            </a:pPr>
            <a:endParaRPr lang="en-US" sz="2400" dirty="0">
              <a:solidFill>
                <a:srgbClr val="000000"/>
              </a:solidFill>
            </a:endParaRP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1203475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812419" y="1505922"/>
            <a:ext cx="3527117" cy="2665681"/>
          </a:xfrm>
        </p:spPr>
        <p:txBody>
          <a:bodyPr vert="horz" lIns="91440" tIns="45720" rIns="91440" bIns="45720" rtlCol="0" anchor="b">
            <a:noAutofit/>
          </a:bodyPr>
          <a:lstStyle/>
          <a:p>
            <a:r>
              <a:rPr lang="en-US" sz="2800" dirty="0">
                <a:solidFill>
                  <a:srgbClr val="000000"/>
                </a:solidFill>
                <a:latin typeface="+mn-lt"/>
              </a:rPr>
              <a:t>Drinking alcohol before sex makes it better. </a:t>
            </a:r>
            <a:br>
              <a:rPr lang="en-US" sz="2800" dirty="0">
                <a:solidFill>
                  <a:srgbClr val="000000"/>
                </a:solidFill>
                <a:latin typeface="+mn-lt"/>
              </a:rPr>
            </a:br>
            <a:br>
              <a:rPr lang="en-US" sz="2800" dirty="0">
                <a:latin typeface="+mn-lt"/>
              </a:rPr>
            </a:br>
            <a:br>
              <a:rPr lang="en-US" sz="2800" dirty="0">
                <a:latin typeface="+mn-lt"/>
              </a:rPr>
            </a:br>
            <a:r>
              <a:rPr lang="en-US" sz="2800" dirty="0">
                <a:latin typeface="+mn-lt"/>
              </a:rPr>
              <a:t>TRUE or FALSE?</a:t>
            </a:r>
            <a:br>
              <a:rPr lang="en-US" sz="2800" dirty="0">
                <a:latin typeface="+mn-lt"/>
              </a:rPr>
            </a:br>
            <a:endParaRPr lang="en-US" sz="28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8057787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keyboard&#10;&#10;Description automatically generated">
            <a:extLst>
              <a:ext uri="{FF2B5EF4-FFF2-40B4-BE49-F238E27FC236}">
                <a16:creationId xmlns:a16="http://schemas.microsoft.com/office/drawing/2014/main" id="{380E1418-329E-44DD-A330-FD85CDEAB98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737384" y="2165805"/>
            <a:ext cx="4869179" cy="3047946"/>
          </a:xfrm>
          <a:prstGeom prst="rect">
            <a:avLst/>
          </a:prstGeom>
        </p:spPr>
        <p:txBody>
          <a:bodyPr vert="horz" lIns="91440" tIns="45720" rIns="91440" bIns="45720" rtlCol="0" anchor="b">
            <a:noAutofit/>
          </a:bodyPr>
          <a:lstStyle/>
          <a:p>
            <a:pPr>
              <a:lnSpc>
                <a:spcPct val="90000"/>
              </a:lnSpc>
              <a:spcAft>
                <a:spcPts val="600"/>
              </a:spcAft>
            </a:pPr>
            <a:r>
              <a:rPr lang="en-US" sz="2400" dirty="0">
                <a:solidFill>
                  <a:srgbClr val="000000"/>
                </a:solidFill>
              </a:rPr>
              <a:t>Drinking alcohol before sex makes it better.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a:lnSpc>
                <a:spcPct val="90000"/>
              </a:lnSpc>
              <a:spcAft>
                <a:spcPts val="600"/>
              </a:spcAft>
            </a:pPr>
            <a:r>
              <a:rPr lang="en-US" sz="2400" b="1" dirty="0">
                <a:solidFill>
                  <a:srgbClr val="000000"/>
                </a:solidFill>
              </a:rPr>
              <a:t>FALSE</a:t>
            </a:r>
            <a:r>
              <a:rPr lang="en-US" sz="2400" dirty="0"/>
              <a:t>: If you drink alcohol, you are more likely to do something you regret.</a:t>
            </a:r>
          </a:p>
          <a:p>
            <a:pPr>
              <a:lnSpc>
                <a:spcPct val="90000"/>
              </a:lnSpc>
              <a:spcAft>
                <a:spcPts val="600"/>
              </a:spcAft>
            </a:pPr>
            <a:r>
              <a:rPr lang="en-US" sz="2400" dirty="0"/>
              <a:t>You might agree to sex with someone when you don’t really want to.</a:t>
            </a:r>
          </a:p>
          <a:p>
            <a:pPr>
              <a:lnSpc>
                <a:spcPct val="90000"/>
              </a:lnSpc>
              <a:spcAft>
                <a:spcPts val="600"/>
              </a:spcAft>
            </a:pPr>
            <a:r>
              <a:rPr lang="en-US" sz="2400" dirty="0"/>
              <a:t>You might have sex with no contraception or condoms.</a:t>
            </a:r>
          </a:p>
          <a:p>
            <a:pPr>
              <a:lnSpc>
                <a:spcPct val="90000"/>
              </a:lnSpc>
              <a:spcAft>
                <a:spcPts val="600"/>
              </a:spcAft>
            </a:pPr>
            <a:endParaRPr lang="en-US" sz="2400" dirty="0">
              <a:solidFill>
                <a:srgbClr val="000000"/>
              </a:solidFill>
            </a:endParaRP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41951281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793935" y="2096159"/>
            <a:ext cx="3768337" cy="2665681"/>
          </a:xfrm>
        </p:spPr>
        <p:txBody>
          <a:bodyPr vert="horz" lIns="91440" tIns="45720" rIns="91440" bIns="45720" rtlCol="0" anchor="b">
            <a:noAutofit/>
          </a:bodyPr>
          <a:lstStyle/>
          <a:p>
            <a:br>
              <a:rPr lang="en-US" sz="2800" dirty="0">
                <a:latin typeface="+mn-lt"/>
              </a:rPr>
            </a:br>
            <a:r>
              <a:rPr lang="en-US" sz="2800" dirty="0">
                <a:solidFill>
                  <a:srgbClr val="000000"/>
                </a:solidFill>
                <a:latin typeface="+mn-lt"/>
              </a:rPr>
              <a:t>Real sex is when a boy/man puts his penis in the girl/woman’s vagina. Nothing else is real sex.  </a:t>
            </a:r>
            <a:br>
              <a:rPr lang="en-US" sz="2800" dirty="0">
                <a:solidFill>
                  <a:srgbClr val="000000"/>
                </a:solidFill>
                <a:latin typeface="+mn-lt"/>
              </a:rPr>
            </a:br>
            <a:br>
              <a:rPr lang="en-US" sz="2800" dirty="0">
                <a:latin typeface="+mn-lt"/>
              </a:rPr>
            </a:br>
            <a:r>
              <a:rPr lang="en-US" sz="2800" dirty="0">
                <a:latin typeface="+mn-lt"/>
              </a:rPr>
              <a:t>TRUE or FALSE?</a:t>
            </a:r>
            <a:br>
              <a:rPr lang="en-US" sz="2800" dirty="0">
                <a:latin typeface="+mn-lt"/>
              </a:rPr>
            </a:br>
            <a:endParaRPr lang="en-US" sz="28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22296237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keyboard&#10;&#10;Description automatically generated">
            <a:extLst>
              <a:ext uri="{FF2B5EF4-FFF2-40B4-BE49-F238E27FC236}">
                <a16:creationId xmlns:a16="http://schemas.microsoft.com/office/drawing/2014/main" id="{28049299-6187-4528-AF0F-76DE39E1E1B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777787" y="2573291"/>
            <a:ext cx="4869179" cy="3047946"/>
          </a:xfrm>
          <a:prstGeom prst="rect">
            <a:avLst/>
          </a:prstGeom>
        </p:spPr>
        <p:txBody>
          <a:bodyPr vert="horz" lIns="91440" tIns="45720" rIns="91440" bIns="45720" rtlCol="0" anchor="b">
            <a:noAutofit/>
          </a:bodyPr>
          <a:lstStyle/>
          <a:p>
            <a:pPr>
              <a:lnSpc>
                <a:spcPct val="90000"/>
              </a:lnSpc>
              <a:spcAft>
                <a:spcPts val="600"/>
              </a:spcAft>
            </a:pPr>
            <a:r>
              <a:rPr lang="en-US" sz="2400" dirty="0">
                <a:solidFill>
                  <a:srgbClr val="000000"/>
                </a:solidFill>
              </a:rPr>
              <a:t>Real sex is when a boy/man puts his penis in the girl/woman’s vagina. Nothing else is real sex.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a:lnSpc>
                <a:spcPct val="90000"/>
              </a:lnSpc>
              <a:spcAft>
                <a:spcPts val="600"/>
              </a:spcAft>
            </a:pPr>
            <a:r>
              <a:rPr lang="en-US" sz="2400" b="1" dirty="0">
                <a:solidFill>
                  <a:srgbClr val="000000"/>
                </a:solidFill>
              </a:rPr>
              <a:t>FALSE</a:t>
            </a:r>
            <a:r>
              <a:rPr lang="en-US" sz="2400" dirty="0">
                <a:solidFill>
                  <a:srgbClr val="000000"/>
                </a:solidFill>
              </a:rPr>
              <a:t>: Sex is whatever you want it to be, you decide what you like and don’t like. The law says that sex includes masturbating together, touching each other sexually, vaginal sex (putting fingers or penis in the vagina), oral sex and anal sex (putting fingers or penis in the anus/bottom). </a:t>
            </a: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1892311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793935" y="1272457"/>
            <a:ext cx="3527117" cy="2665681"/>
          </a:xfrm>
        </p:spPr>
        <p:txBody>
          <a:bodyPr vert="horz" lIns="91440" tIns="45720" rIns="91440" bIns="45720" rtlCol="0" anchor="b">
            <a:normAutofit/>
          </a:bodyPr>
          <a:lstStyle/>
          <a:p>
            <a:br>
              <a:rPr lang="en-US" sz="2800" dirty="0">
                <a:latin typeface="+mn-lt"/>
              </a:rPr>
            </a:br>
            <a:r>
              <a:rPr lang="en-US" sz="2800" dirty="0">
                <a:solidFill>
                  <a:srgbClr val="000000"/>
                </a:solidFill>
                <a:latin typeface="+mn-lt"/>
              </a:rPr>
              <a:t>First time sex always hurts for girls. </a:t>
            </a:r>
            <a:br>
              <a:rPr lang="en-US" sz="2800" dirty="0">
                <a:solidFill>
                  <a:srgbClr val="000000"/>
                </a:solidFill>
                <a:latin typeface="+mn-lt"/>
              </a:rPr>
            </a:br>
            <a:br>
              <a:rPr lang="en-US" sz="2800" dirty="0">
                <a:latin typeface="+mn-lt"/>
              </a:rPr>
            </a:br>
            <a:r>
              <a:rPr lang="en-US" sz="2800" dirty="0">
                <a:latin typeface="+mn-lt"/>
              </a:rPr>
              <a:t>TRUE or FALSE?</a:t>
            </a:r>
            <a:br>
              <a:rPr lang="en-US" sz="2800" dirty="0">
                <a:latin typeface="+mn-lt"/>
              </a:rPr>
            </a:br>
            <a:endParaRPr lang="en-US" sz="28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1400873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keyboard&#10;&#10;Description automatically generated">
            <a:extLst>
              <a:ext uri="{FF2B5EF4-FFF2-40B4-BE49-F238E27FC236}">
                <a16:creationId xmlns:a16="http://schemas.microsoft.com/office/drawing/2014/main" id="{00EDA600-4F30-4DA4-AE2D-B9930550319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751321" y="1382165"/>
            <a:ext cx="4869179" cy="3047946"/>
          </a:xfrm>
          <a:prstGeom prst="rect">
            <a:avLst/>
          </a:prstGeom>
        </p:spPr>
        <p:txBody>
          <a:bodyPr vert="horz" lIns="91440" tIns="45720" rIns="91440" bIns="45720" rtlCol="0" anchor="b">
            <a:normAutofit/>
          </a:bodyPr>
          <a:lstStyle/>
          <a:p>
            <a:pPr>
              <a:lnSpc>
                <a:spcPct val="90000"/>
              </a:lnSpc>
              <a:spcAft>
                <a:spcPts val="600"/>
              </a:spcAft>
            </a:pPr>
            <a:r>
              <a:rPr lang="en-US" sz="2400" dirty="0">
                <a:solidFill>
                  <a:srgbClr val="000000"/>
                </a:solidFill>
              </a:rPr>
              <a:t>First time sex always hurts for girls.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a:lnSpc>
                <a:spcPct val="90000"/>
              </a:lnSpc>
              <a:spcAft>
                <a:spcPts val="600"/>
              </a:spcAft>
            </a:pPr>
            <a:r>
              <a:rPr lang="en-US" sz="2400" b="1" dirty="0">
                <a:solidFill>
                  <a:srgbClr val="000000"/>
                </a:solidFill>
              </a:rPr>
              <a:t>FALSE</a:t>
            </a:r>
            <a:r>
              <a:rPr lang="en-US" sz="2400" dirty="0">
                <a:solidFill>
                  <a:srgbClr val="000000"/>
                </a:solidFill>
              </a:rPr>
              <a:t>: </a:t>
            </a:r>
            <a:r>
              <a:rPr lang="en-US" sz="2400" dirty="0"/>
              <a:t>This is a worry, but if the girl/young woman and their partner take time, feel relaxed and keep talking to each other then it will be fine.</a:t>
            </a:r>
            <a:endParaRPr lang="en-US" sz="2400" dirty="0">
              <a:solidFill>
                <a:srgbClr val="000000"/>
              </a:solidFill>
            </a:endParaRP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2717410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42647-D838-4A9B-936D-253666BAC5A2}"/>
              </a:ext>
            </a:extLst>
          </p:cNvPr>
          <p:cNvSpPr>
            <a:spLocks noGrp="1"/>
          </p:cNvSpPr>
          <p:nvPr>
            <p:ph type="title"/>
          </p:nvPr>
        </p:nvSpPr>
        <p:spPr>
          <a:xfrm>
            <a:off x="799930" y="1681019"/>
            <a:ext cx="3527117" cy="2665681"/>
          </a:xfrm>
        </p:spPr>
        <p:txBody>
          <a:bodyPr vert="horz" lIns="91440" tIns="45720" rIns="91440" bIns="45720" rtlCol="0" anchor="b">
            <a:noAutofit/>
          </a:bodyPr>
          <a:lstStyle/>
          <a:p>
            <a:br>
              <a:rPr lang="en-US" sz="2800" dirty="0">
                <a:latin typeface="+mn-lt"/>
              </a:rPr>
            </a:br>
            <a:r>
              <a:rPr lang="en-US" sz="2800" dirty="0">
                <a:solidFill>
                  <a:srgbClr val="000000"/>
                </a:solidFill>
                <a:latin typeface="+mn-lt"/>
              </a:rPr>
              <a:t>You can’t talk to your parents or carers about sex. </a:t>
            </a:r>
            <a:br>
              <a:rPr lang="en-US" sz="2800" dirty="0">
                <a:solidFill>
                  <a:srgbClr val="000000"/>
                </a:solidFill>
                <a:latin typeface="+mn-lt"/>
              </a:rPr>
            </a:br>
            <a:br>
              <a:rPr lang="en-US" sz="2800" dirty="0">
                <a:latin typeface="+mn-lt"/>
              </a:rPr>
            </a:br>
            <a:r>
              <a:rPr lang="en-US" sz="2800" dirty="0">
                <a:latin typeface="+mn-lt"/>
              </a:rPr>
              <a:t>TRUE or FALSE?</a:t>
            </a:r>
            <a:br>
              <a:rPr lang="en-US" sz="2800" dirty="0">
                <a:latin typeface="+mn-lt"/>
              </a:rPr>
            </a:br>
            <a:endParaRPr lang="en-US" sz="2800" dirty="0">
              <a:latin typeface="+mn-lt"/>
            </a:endParaRPr>
          </a:p>
        </p:txBody>
      </p:sp>
      <p:sp>
        <p:nvSpPr>
          <p:cNvPr id="4" name="Footer Placeholder 3">
            <a:extLst>
              <a:ext uri="{FF2B5EF4-FFF2-40B4-BE49-F238E27FC236}">
                <a16:creationId xmlns:a16="http://schemas.microsoft.com/office/drawing/2014/main" id="{39FE601C-1B5D-42CD-BFAF-88F6C840F68F}"/>
              </a:ext>
            </a:extLst>
          </p:cNvPr>
          <p:cNvSpPr>
            <a:spLocks noGrp="1"/>
          </p:cNvSpPr>
          <p:nvPr>
            <p:ph type="ftr" sz="quarter" idx="11"/>
          </p:nvPr>
        </p:nvSpPr>
        <p:spPr>
          <a:xfrm>
            <a:off x="777241" y="6356350"/>
            <a:ext cx="4114800"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Content Placeholder 4" descr="A close up of a computer keyboard&#10;&#10;Description automatically generated">
            <a:extLst>
              <a:ext uri="{FF2B5EF4-FFF2-40B4-BE49-F238E27FC236}">
                <a16:creationId xmlns:a16="http://schemas.microsoft.com/office/drawing/2014/main" id="{10942CB8-C26E-4FA0-BF93-F15522B13FB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15632" r="15644"/>
          <a:stretch/>
        </p:blipFill>
        <p:spPr>
          <a:xfrm>
            <a:off x="5104663" y="10"/>
            <a:ext cx="7087337" cy="6857990"/>
          </a:xfrm>
          <a:prstGeom prst="rect">
            <a:avLst/>
          </a:prstGeom>
        </p:spPr>
      </p:pic>
    </p:spTree>
    <p:extLst>
      <p:ext uri="{BB962C8B-B14F-4D97-AF65-F5344CB8AC3E}">
        <p14:creationId xmlns:p14="http://schemas.microsoft.com/office/powerpoint/2010/main" val="2481163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8174735" y="640081"/>
            <a:ext cx="3377183" cy="3708895"/>
          </a:xfrm>
          <a:noFill/>
        </p:spPr>
        <p:txBody>
          <a:bodyPr vert="horz" lIns="91440" tIns="45720" rIns="91440" bIns="45720" rtlCol="0" anchor="b">
            <a:normAutofit/>
          </a:bodyPr>
          <a:lstStyle/>
          <a:p>
            <a:br>
              <a:rPr lang="en-US" sz="4100" dirty="0"/>
            </a:br>
            <a:r>
              <a:rPr lang="en-US" sz="3600" dirty="0">
                <a:latin typeface="+mn-lt"/>
              </a:rPr>
              <a:t>You must be 16 years or older to have sex. </a:t>
            </a:r>
            <a:br>
              <a:rPr lang="en-US" sz="4100" dirty="0"/>
            </a:br>
            <a:endParaRPr lang="en-US" sz="4100" dirty="0"/>
          </a:p>
        </p:txBody>
      </p:sp>
      <p:pic>
        <p:nvPicPr>
          <p:cNvPr id="5" name="Picture 4" descr="A stop sign&#10;&#10;Description automatically generated">
            <a:extLst>
              <a:ext uri="{FF2B5EF4-FFF2-40B4-BE49-F238E27FC236}">
                <a16:creationId xmlns:a16="http://schemas.microsoft.com/office/drawing/2014/main" id="{D11E631A-769C-4906-8CC4-FDEC853F0EE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32" r="9170" b="-1"/>
          <a:stretch/>
        </p:blipFill>
        <p:spPr>
          <a:xfrm>
            <a:off x="20" y="10"/>
            <a:ext cx="7534636" cy="6857990"/>
          </a:xfrm>
          <a:prstGeom prst="rect">
            <a:avLst/>
          </a:prstGeom>
        </p:spPr>
      </p:pic>
      <p:sp>
        <p:nvSpPr>
          <p:cNvPr id="3" name="Footer Placeholder 2"/>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1599189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keyboard&#10;&#10;Description automatically generated">
            <a:extLst>
              <a:ext uri="{FF2B5EF4-FFF2-40B4-BE49-F238E27FC236}">
                <a16:creationId xmlns:a16="http://schemas.microsoft.com/office/drawing/2014/main" id="{617DC56A-3814-423C-8BDD-BEB21B1DCCF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pic>
        <p:nvPicPr>
          <p:cNvPr id="11" name="Picture 10">
            <a:extLst>
              <a:ext uri="{FF2B5EF4-FFF2-40B4-BE49-F238E27FC236}">
                <a16:creationId xmlns:a16="http://schemas.microsoft.com/office/drawing/2014/main" id="{19AE98B8-B73A-4724-B639-017087F923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7DFC9A9-AE0B-C949-8A47-817E17ED0E2E}"/>
              </a:ext>
            </a:extLst>
          </p:cNvPr>
          <p:cNvSpPr txBox="1"/>
          <p:nvPr/>
        </p:nvSpPr>
        <p:spPr>
          <a:xfrm>
            <a:off x="6683113" y="1707018"/>
            <a:ext cx="4869179" cy="3047946"/>
          </a:xfrm>
          <a:prstGeom prst="rect">
            <a:avLst/>
          </a:prstGeom>
        </p:spPr>
        <p:txBody>
          <a:bodyPr vert="horz" lIns="91440" tIns="45720" rIns="91440" bIns="45720" rtlCol="0" anchor="b">
            <a:normAutofit/>
          </a:bodyPr>
          <a:lstStyle/>
          <a:p>
            <a:pPr>
              <a:lnSpc>
                <a:spcPct val="90000"/>
              </a:lnSpc>
              <a:spcAft>
                <a:spcPts val="600"/>
              </a:spcAft>
            </a:pPr>
            <a:r>
              <a:rPr lang="en-US" sz="2400" dirty="0">
                <a:solidFill>
                  <a:srgbClr val="000000"/>
                </a:solidFill>
              </a:rPr>
              <a:t>You can’t talk to your parents or carers about sex. </a:t>
            </a:r>
          </a:p>
          <a:p>
            <a:pPr indent="-228600">
              <a:lnSpc>
                <a:spcPct val="90000"/>
              </a:lnSpc>
              <a:spcAft>
                <a:spcPts val="600"/>
              </a:spcAft>
              <a:buFont typeface="Arial" panose="020B0604020202020204" pitchFamily="34" charset="0"/>
              <a:buChar char="•"/>
            </a:pPr>
            <a:endParaRPr lang="en-US" sz="2400" dirty="0">
              <a:solidFill>
                <a:srgbClr val="000000"/>
              </a:solidFill>
            </a:endParaRPr>
          </a:p>
          <a:p>
            <a:pPr>
              <a:lnSpc>
                <a:spcPct val="90000"/>
              </a:lnSpc>
              <a:spcAft>
                <a:spcPts val="600"/>
              </a:spcAft>
            </a:pPr>
            <a:r>
              <a:rPr lang="en-US" sz="2400" b="1" dirty="0">
                <a:solidFill>
                  <a:srgbClr val="000000"/>
                </a:solidFill>
              </a:rPr>
              <a:t>FALSE</a:t>
            </a:r>
            <a:r>
              <a:rPr lang="en-US" sz="2400" dirty="0">
                <a:solidFill>
                  <a:srgbClr val="000000"/>
                </a:solidFill>
              </a:rPr>
              <a:t>: Well, okay, it might not be the easiest conversation, but research shows that most teenagers would like to talk to a parent or </a:t>
            </a:r>
            <a:r>
              <a:rPr lang="en-US" sz="2400" dirty="0" err="1">
                <a:solidFill>
                  <a:srgbClr val="000000"/>
                </a:solidFill>
              </a:rPr>
              <a:t>carer</a:t>
            </a:r>
            <a:r>
              <a:rPr lang="en-US" sz="2400" dirty="0">
                <a:solidFill>
                  <a:srgbClr val="000000"/>
                </a:solidFill>
              </a:rPr>
              <a:t>, and most parents or carers want to help. </a:t>
            </a: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2407284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logo&#10;&#10;Description automatically generated">
            <a:extLst>
              <a:ext uri="{FF2B5EF4-FFF2-40B4-BE49-F238E27FC236}">
                <a16:creationId xmlns:a16="http://schemas.microsoft.com/office/drawing/2014/main" id="{598F33F1-460E-49B9-A6C9-DD6C55317F99}"/>
              </a:ext>
            </a:extLst>
          </p:cNvPr>
          <p:cNvPicPr/>
          <p:nvPr/>
        </p:nvPicPr>
        <p:blipFill rotWithShape="1">
          <a:blip r:embed="rId2" cstate="screen">
            <a:alphaModFix/>
            <a:extLst>
              <a:ext uri="{28A0092B-C50C-407E-A947-70E740481C1C}">
                <a14:useLocalDpi xmlns:a14="http://schemas.microsoft.com/office/drawing/2010/main"/>
              </a:ext>
            </a:extLst>
          </a:blip>
          <a:srcRect/>
          <a:stretch/>
        </p:blipFill>
        <p:spPr>
          <a:xfrm>
            <a:off x="-305" y="-1"/>
            <a:ext cx="6423053" cy="6858001"/>
          </a:xfrm>
          <a:prstGeom prst="rect">
            <a:avLst/>
          </a:prstGeom>
        </p:spPr>
      </p:pic>
      <p:pic>
        <p:nvPicPr>
          <p:cNvPr id="13" name="Picture 12">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591861" y="2606703"/>
            <a:ext cx="4800261" cy="164459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spcBef>
                <a:spcPct val="0"/>
              </a:spcBef>
              <a:spcAft>
                <a:spcPts val="600"/>
              </a:spcAft>
              <a:buNone/>
            </a:pPr>
            <a:r>
              <a:rPr lang="en-US" b="1" dirty="0">
                <a:ea typeface="+mj-ea"/>
                <a:cs typeface="+mj-cs"/>
              </a:rPr>
              <a:t>First time sex: What do you think young people worry about? </a:t>
            </a:r>
            <a:endParaRPr lang="en-US" dirty="0">
              <a:ea typeface="+mj-ea"/>
              <a:cs typeface="+mj-cs"/>
            </a:endParaRPr>
          </a:p>
        </p:txBody>
      </p:sp>
      <p:sp>
        <p:nvSpPr>
          <p:cNvPr id="4" name="Footer Placeholder 3"/>
          <p:cNvSpPr>
            <a:spLocks noGrp="1"/>
          </p:cNvSpPr>
          <p:nvPr>
            <p:ph type="ftr" sz="quarter" idx="11"/>
          </p:nvPr>
        </p:nvSpPr>
        <p:spPr>
          <a:xfrm>
            <a:off x="6748267" y="6254496"/>
            <a:ext cx="4800261" cy="314067"/>
          </a:xfrm>
        </p:spPr>
        <p:txBody>
          <a:bodyPr vert="horz" lIns="91440" tIns="45720" rIns="91440" bIns="45720" rtlCol="0" anchor="ctr">
            <a:normAutofit/>
          </a:bodyPr>
          <a:lstStyle/>
          <a:p>
            <a:pPr algn="l">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13133818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226446" y="2753493"/>
            <a:ext cx="3990125"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3200" b="1" dirty="0"/>
              <a:t>Young people worry about doing it right</a:t>
            </a:r>
            <a:r>
              <a:rPr lang="en-US" sz="3200" dirty="0"/>
              <a:t>. </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3" name="Picture 2">
            <a:extLst>
              <a:ext uri="{FF2B5EF4-FFF2-40B4-BE49-F238E27FC236}">
                <a16:creationId xmlns:a16="http://schemas.microsoft.com/office/drawing/2014/main" id="{267AAAEE-A956-4D19-BFD1-93DF02D52A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639056" y="10"/>
            <a:ext cx="7552944" cy="6857990"/>
          </a:xfrm>
          <a:prstGeom prst="rect">
            <a:avLst/>
          </a:prstGeom>
          <a:effectLst/>
        </p:spPr>
      </p:pic>
    </p:spTree>
    <p:extLst>
      <p:ext uri="{BB962C8B-B14F-4D97-AF65-F5344CB8AC3E}">
        <p14:creationId xmlns:p14="http://schemas.microsoft.com/office/powerpoint/2010/main" val="11992555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782549" y="1536290"/>
            <a:ext cx="3990125"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dirty="0"/>
              <a:t>The thought of having sex seems like a huge thing – that’s because it is. It’s an important way to show what you feel for someone. If you wait until you are both ready it will be fine.</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3" name="Picture 2">
            <a:extLst>
              <a:ext uri="{FF2B5EF4-FFF2-40B4-BE49-F238E27FC236}">
                <a16:creationId xmlns:a16="http://schemas.microsoft.com/office/drawing/2014/main" id="{267AAAEE-A956-4D19-BFD1-93DF02D52A1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639056" y="10"/>
            <a:ext cx="7552944" cy="6857990"/>
          </a:xfrm>
          <a:prstGeom prst="rect">
            <a:avLst/>
          </a:prstGeom>
          <a:effectLst/>
        </p:spPr>
      </p:pic>
    </p:spTree>
    <p:extLst>
      <p:ext uri="{BB962C8B-B14F-4D97-AF65-F5344CB8AC3E}">
        <p14:creationId xmlns:p14="http://schemas.microsoft.com/office/powerpoint/2010/main" val="40020303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A2131F3-DE6C-42C6-A14B-C4CC71FD024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455227" y="1292207"/>
            <a:ext cx="5933209" cy="363928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3200" b="1" dirty="0">
                <a:solidFill>
                  <a:srgbClr val="000000"/>
                </a:solidFill>
              </a:rPr>
              <a:t>Young people worry about their bodies</a:t>
            </a:r>
            <a:r>
              <a:rPr lang="en-US" sz="3200" dirty="0">
                <a:solidFill>
                  <a:srgbClr val="000000"/>
                </a:solidFill>
              </a:rPr>
              <a:t>. </a:t>
            </a: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29105067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a:extLst>
              <a:ext uri="{FF2B5EF4-FFF2-40B4-BE49-F238E27FC236}">
                <a16:creationId xmlns:a16="http://schemas.microsoft.com/office/drawing/2014/main" id="{4A2131F3-DE6C-42C6-A14B-C4CC71FD0240}"/>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5455227" y="1292207"/>
            <a:ext cx="5933209" cy="3639289"/>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dirty="0">
                <a:solidFill>
                  <a:srgbClr val="000000"/>
                </a:solidFill>
              </a:rPr>
              <a:t>It’s common to think that your body isn’t perfect. Or that your penis or vulva or breasts aren’t right. The reality is we are all very different. And if you have ever seen any pictures or videos of pornography, then its important to remember that normal people don’t look (or behave) like that.</a:t>
            </a:r>
          </a:p>
        </p:txBody>
      </p:sp>
      <p:sp>
        <p:nvSpPr>
          <p:cNvPr id="4" name="Footer Placeholder 3"/>
          <p:cNvSpPr>
            <a:spLocks noGrp="1"/>
          </p:cNvSpPr>
          <p:nvPr>
            <p:ph type="ftr" sz="quarter" idx="11"/>
          </p:nvPr>
        </p:nvSpPr>
        <p:spPr>
          <a:xfrm>
            <a:off x="5536367" y="6223702"/>
            <a:ext cx="5289562" cy="314067"/>
          </a:xfrm>
        </p:spPr>
        <p:txBody>
          <a:bodyPr vert="horz" lIns="91440" tIns="45720" rIns="91440" bIns="45720" rtlCol="0" anchor="ctr">
            <a:normAutofit/>
          </a:bodyPr>
          <a:lstStyle/>
          <a:p>
            <a:pPr algn="r">
              <a:spcAft>
                <a:spcPts val="600"/>
              </a:spcAft>
              <a:defRPr/>
            </a:pPr>
            <a:r>
              <a:rPr lang="en-US" sz="1100" kern="1200">
                <a:solidFill>
                  <a:srgbClr val="898989"/>
                </a:solidFill>
                <a:latin typeface="Calibri" panose="020F0502020204030204"/>
                <a:ea typeface="+mn-ea"/>
                <a:cs typeface="+mn-cs"/>
              </a:rPr>
              <a:t>rshp.scot</a:t>
            </a:r>
          </a:p>
        </p:txBody>
      </p:sp>
    </p:spTree>
    <p:extLst>
      <p:ext uri="{BB962C8B-B14F-4D97-AF65-F5344CB8AC3E}">
        <p14:creationId xmlns:p14="http://schemas.microsoft.com/office/powerpoint/2010/main" val="2804719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106996" y="2321365"/>
            <a:ext cx="4385965"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sz="3200" b="1" dirty="0"/>
              <a:t>Young people worry about pressure to be having sex</a:t>
            </a:r>
            <a:r>
              <a:rPr lang="en-US" sz="3200" dirty="0"/>
              <a:t>. </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3" name="Picture 2">
            <a:extLst>
              <a:ext uri="{FF2B5EF4-FFF2-40B4-BE49-F238E27FC236}">
                <a16:creationId xmlns:a16="http://schemas.microsoft.com/office/drawing/2014/main" id="{2BEF00F6-F3B4-4811-A199-0E73ED862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4857265" y="10"/>
            <a:ext cx="7552944" cy="6857990"/>
          </a:xfrm>
          <a:prstGeom prst="rect">
            <a:avLst/>
          </a:prstGeom>
          <a:effectLst/>
        </p:spPr>
      </p:pic>
    </p:spTree>
    <p:extLst>
      <p:ext uri="{BB962C8B-B14F-4D97-AF65-F5344CB8AC3E}">
        <p14:creationId xmlns:p14="http://schemas.microsoft.com/office/powerpoint/2010/main" val="3169659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884601" y="1653022"/>
            <a:ext cx="4385965"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dirty="0"/>
              <a:t>Pressure to do anything you don’t want to do is never okay. Whether its pressure to drink, smoke, have sex or whatever. Be confident and strong and say ‘that’s not for me, thanks’.</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3" name="Picture 2">
            <a:extLst>
              <a:ext uri="{FF2B5EF4-FFF2-40B4-BE49-F238E27FC236}">
                <a16:creationId xmlns:a16="http://schemas.microsoft.com/office/drawing/2014/main" id="{2BEF00F6-F3B4-4811-A199-0E73ED862E7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2"/>
          <a:stretch/>
        </p:blipFill>
        <p:spPr>
          <a:xfrm>
            <a:off x="5354053" y="225544"/>
            <a:ext cx="7056156" cy="6406912"/>
          </a:xfrm>
          <a:prstGeom prst="rect">
            <a:avLst/>
          </a:prstGeom>
          <a:effectLst/>
        </p:spPr>
      </p:pic>
    </p:spTree>
    <p:extLst>
      <p:ext uri="{BB962C8B-B14F-4D97-AF65-F5344CB8AC3E}">
        <p14:creationId xmlns:p14="http://schemas.microsoft.com/office/powerpoint/2010/main" val="27425779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3EEAB-BB71-4D64-8E83-14EE4FC612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386541" y="1832559"/>
            <a:ext cx="5291663" cy="375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Young people worry about not doing it</a:t>
            </a:r>
            <a:r>
              <a:rPr lang="en-US" dirty="0"/>
              <a:t>. </a:t>
            </a:r>
          </a:p>
        </p:txBody>
      </p:sp>
      <p:sp>
        <p:nvSpPr>
          <p:cNvPr id="4" name="Footer Placeholder 3"/>
          <p:cNvSpPr>
            <a:spLocks noGrp="1"/>
          </p:cNvSpPr>
          <p:nvPr>
            <p:ph type="ftr" sz="quarter" idx="11"/>
          </p:nvPr>
        </p:nvSpPr>
        <p:spPr>
          <a:xfrm>
            <a:off x="6417733" y="6356350"/>
            <a:ext cx="5291667" cy="365125"/>
          </a:xfrm>
        </p:spPr>
        <p:txBody>
          <a:bodyPr vert="horz" lIns="91440" tIns="45720" rIns="91440" bIns="45720" rtlCol="0" anchor="ctr">
            <a:normAutofit/>
          </a:bodyPr>
          <a:lstStyle/>
          <a:p>
            <a:pPr algn="r">
              <a:spcAft>
                <a:spcPts val="600"/>
              </a:spcAft>
              <a:defRPr/>
            </a:pPr>
            <a:r>
              <a:rPr lang="en-US" kern="1200">
                <a:solidFill>
                  <a:schemeClr val="tx1">
                    <a:lumMod val="75000"/>
                    <a:lumOff val="25000"/>
                  </a:schemeClr>
                </a:solidFill>
                <a:latin typeface="Calibri" panose="020F0502020204030204"/>
                <a:ea typeface="+mn-ea"/>
                <a:cs typeface="+mn-cs"/>
              </a:rPr>
              <a:t>rshp.scot</a:t>
            </a:r>
          </a:p>
        </p:txBody>
      </p:sp>
    </p:spTree>
    <p:extLst>
      <p:ext uri="{BB962C8B-B14F-4D97-AF65-F5344CB8AC3E}">
        <p14:creationId xmlns:p14="http://schemas.microsoft.com/office/powerpoint/2010/main" val="1939413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63EEAB-BB71-4D64-8E83-14EE4FC6129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 y="1587"/>
            <a:ext cx="6095999" cy="6856413"/>
          </a:xfrm>
          <a:custGeom>
            <a:avLst/>
            <a:gdLst>
              <a:gd name="connsiteX0" fmla="*/ 0 w 6649908"/>
              <a:gd name="connsiteY0" fmla="*/ 0 h 6856413"/>
              <a:gd name="connsiteX1" fmla="*/ 6559859 w 6649908"/>
              <a:gd name="connsiteY1" fmla="*/ 0 h 6856413"/>
              <a:gd name="connsiteX2" fmla="*/ 6572145 w 6649908"/>
              <a:gd name="connsiteY2" fmla="*/ 79394 h 6856413"/>
              <a:gd name="connsiteX3" fmla="*/ 6528796 w 6649908"/>
              <a:gd name="connsiteY3" fmla="*/ 6624522 h 6856413"/>
              <a:gd name="connsiteX4" fmla="*/ 6564680 w 6649908"/>
              <a:gd name="connsiteY4" fmla="*/ 6856413 h 6856413"/>
              <a:gd name="connsiteX5" fmla="*/ 0 w 6649908"/>
              <a:gd name="connsiteY5" fmla="*/ 6856413 h 685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386542" y="1832559"/>
            <a:ext cx="4722446" cy="3752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dirty="0"/>
              <a:t>You might already know some young people a bit older than you that say they are doing it. Chances are, they aren’t. Most young people wait until after their 16</a:t>
            </a:r>
            <a:r>
              <a:rPr lang="en-US" baseline="30000" dirty="0"/>
              <a:t>th</a:t>
            </a:r>
            <a:r>
              <a:rPr lang="en-US" dirty="0"/>
              <a:t> birthday before they consider sex.</a:t>
            </a:r>
          </a:p>
        </p:txBody>
      </p:sp>
      <p:sp>
        <p:nvSpPr>
          <p:cNvPr id="4" name="Footer Placeholder 3"/>
          <p:cNvSpPr>
            <a:spLocks noGrp="1"/>
          </p:cNvSpPr>
          <p:nvPr>
            <p:ph type="ftr" sz="quarter" idx="11"/>
          </p:nvPr>
        </p:nvSpPr>
        <p:spPr>
          <a:xfrm>
            <a:off x="6417733" y="6356350"/>
            <a:ext cx="5291667" cy="365125"/>
          </a:xfrm>
        </p:spPr>
        <p:txBody>
          <a:bodyPr vert="horz" lIns="91440" tIns="45720" rIns="91440" bIns="45720" rtlCol="0" anchor="ctr">
            <a:normAutofit/>
          </a:bodyPr>
          <a:lstStyle/>
          <a:p>
            <a:pPr algn="r">
              <a:spcAft>
                <a:spcPts val="600"/>
              </a:spcAft>
              <a:defRPr/>
            </a:pPr>
            <a:r>
              <a:rPr lang="en-US" kern="1200">
                <a:solidFill>
                  <a:schemeClr val="tx1">
                    <a:lumMod val="75000"/>
                    <a:lumOff val="25000"/>
                  </a:schemeClr>
                </a:solidFill>
                <a:latin typeface="Calibri" panose="020F0502020204030204"/>
                <a:ea typeface="+mn-ea"/>
                <a:cs typeface="+mn-cs"/>
              </a:rPr>
              <a:t>rshp.scot</a:t>
            </a:r>
          </a:p>
        </p:txBody>
      </p:sp>
    </p:spTree>
    <p:extLst>
      <p:ext uri="{BB962C8B-B14F-4D97-AF65-F5344CB8AC3E}">
        <p14:creationId xmlns:p14="http://schemas.microsoft.com/office/powerpoint/2010/main" val="32415006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p:spPr>
        <p:txBody>
          <a:bodyPr/>
          <a:lstStyle/>
          <a:p>
            <a:r>
              <a:rPr lang="en-US"/>
              <a:t>rshp.scot</a:t>
            </a:r>
          </a:p>
        </p:txBody>
      </p:sp>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392206" y="2653313"/>
            <a:ext cx="4760258" cy="2313179"/>
          </a:xfrm>
        </p:spPr>
        <p:txBody>
          <a:bodyPr>
            <a:noAutofit/>
          </a:bodyPr>
          <a:lstStyle/>
          <a:p>
            <a:br>
              <a:rPr lang="en-GB" sz="3600" dirty="0">
                <a:latin typeface="+mn-lt"/>
              </a:rPr>
            </a:br>
            <a:r>
              <a:rPr lang="en-GB" sz="3600" dirty="0">
                <a:latin typeface="+mn-lt"/>
              </a:rPr>
              <a:t>When a couple want to have sex they will go to a private place like their bedroom.</a:t>
            </a:r>
            <a:br>
              <a:rPr lang="en-GB" sz="3600" dirty="0">
                <a:latin typeface="+mn-lt"/>
              </a:rPr>
            </a:br>
            <a:br>
              <a:rPr lang="en-GB" sz="3600" dirty="0">
                <a:latin typeface="+mn-lt"/>
              </a:rPr>
            </a:br>
            <a:r>
              <a:rPr lang="en-GB" sz="3600" dirty="0">
                <a:latin typeface="+mn-lt"/>
              </a:rPr>
              <a:t>They will kiss and cuddle and touch each other’s bodies. They will touch private parts of each other’s bodies. </a:t>
            </a:r>
            <a:br>
              <a:rPr lang="en-GB" sz="3600" dirty="0"/>
            </a:br>
            <a:br>
              <a:rPr lang="en-GB" sz="3600" dirty="0"/>
            </a:br>
            <a:br>
              <a:rPr lang="en-GB" sz="3600" dirty="0">
                <a:latin typeface="+mn-lt"/>
              </a:rPr>
            </a:br>
            <a:endParaRPr lang="en-GB" sz="3600" dirty="0">
              <a:latin typeface="+mn-lt"/>
            </a:endParaRPr>
          </a:p>
        </p:txBody>
      </p:sp>
      <p:pic>
        <p:nvPicPr>
          <p:cNvPr id="8" name="Picture 7" descr="A person lying on a bed&#10;&#10;Description automatically generated">
            <a:extLst>
              <a:ext uri="{FF2B5EF4-FFF2-40B4-BE49-F238E27FC236}">
                <a16:creationId xmlns:a16="http://schemas.microsoft.com/office/drawing/2014/main" id="{9A2E2923-605E-42EF-9099-65CA848F3E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52464" y="1196788"/>
            <a:ext cx="7039536" cy="4693024"/>
          </a:xfrm>
          <a:prstGeom prst="rect">
            <a:avLst/>
          </a:prstGeom>
        </p:spPr>
      </p:pic>
    </p:spTree>
    <p:extLst>
      <p:ext uri="{BB962C8B-B14F-4D97-AF65-F5344CB8AC3E}">
        <p14:creationId xmlns:p14="http://schemas.microsoft.com/office/powerpoint/2010/main" val="8027238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106905" y="1311964"/>
            <a:ext cx="4235115" cy="378541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0" indent="0">
              <a:buNone/>
            </a:pPr>
            <a:r>
              <a:rPr lang="en-US" b="1" dirty="0"/>
              <a:t>It’s hard to admit that you don’t know things about sex</a:t>
            </a:r>
            <a:r>
              <a:rPr lang="en-US" dirty="0"/>
              <a:t>. </a:t>
            </a:r>
          </a:p>
          <a:p>
            <a:pPr marL="0" lvl="0" indent="0">
              <a:buNone/>
            </a:pPr>
            <a:r>
              <a:rPr lang="en-US" dirty="0"/>
              <a:t>Having accurate information is important and there’s a chance to ask questions later in the activity. </a:t>
            </a:r>
          </a:p>
        </p:txBody>
      </p:sp>
      <p:sp>
        <p:nvSpPr>
          <p:cNvPr id="4" name="Footer Placeholder 3"/>
          <p:cNvSpPr>
            <a:spLocks noGrp="1"/>
          </p:cNvSpPr>
          <p:nvPr>
            <p:ph type="ftr" sz="quarter" idx="11"/>
          </p:nvPr>
        </p:nvSpPr>
        <p:spPr>
          <a:xfrm>
            <a:off x="648929" y="6356350"/>
            <a:ext cx="36514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rshp.scot</a:t>
            </a:r>
          </a:p>
        </p:txBody>
      </p:sp>
      <p:pic>
        <p:nvPicPr>
          <p:cNvPr id="5" name="Picture 4" descr="A close up of a toy&#10;&#10;Description automatically generated">
            <a:extLst>
              <a:ext uri="{FF2B5EF4-FFF2-40B4-BE49-F238E27FC236}">
                <a16:creationId xmlns:a16="http://schemas.microsoft.com/office/drawing/2014/main" id="{8970FFFD-A208-4239-B190-AF260220C30D}"/>
              </a:ext>
            </a:extLst>
          </p:cNvPr>
          <p:cNvPicPr/>
          <p:nvPr/>
        </p:nvPicPr>
        <p:blipFill>
          <a:blip r:embed="rId2" cstate="screen">
            <a:extLst>
              <a:ext uri="{28A0092B-C50C-407E-A947-70E740481C1C}">
                <a14:useLocalDpi xmlns:a14="http://schemas.microsoft.com/office/drawing/2010/main"/>
              </a:ext>
            </a:extLst>
          </a:blip>
          <a:stretch>
            <a:fillRect/>
          </a:stretch>
        </p:blipFill>
        <p:spPr>
          <a:xfrm>
            <a:off x="6096000" y="1247775"/>
            <a:ext cx="4362450" cy="4362450"/>
          </a:xfrm>
          <a:prstGeom prst="rect">
            <a:avLst/>
          </a:prstGeom>
        </p:spPr>
      </p:pic>
    </p:spTree>
    <p:extLst>
      <p:ext uri="{BB962C8B-B14F-4D97-AF65-F5344CB8AC3E}">
        <p14:creationId xmlns:p14="http://schemas.microsoft.com/office/powerpoint/2010/main" val="36918821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logo&#10;&#10;Description automatically generated">
            <a:extLst>
              <a:ext uri="{FF2B5EF4-FFF2-40B4-BE49-F238E27FC236}">
                <a16:creationId xmlns:a16="http://schemas.microsoft.com/office/drawing/2014/main" id="{D1D3FAC8-4B8A-4F64-9E65-D3F1DC3BFB37}"/>
              </a:ext>
            </a:extLst>
          </p:cNvPr>
          <p:cNvPicPr/>
          <p:nvPr/>
        </p:nvPicPr>
        <p:blipFill rotWithShape="1">
          <a:blip r:embed="rId2" cstate="screen">
            <a:extLst>
              <a:ext uri="{28A0092B-C50C-407E-A947-70E740481C1C}">
                <a14:useLocalDpi xmlns:a14="http://schemas.microsoft.com/office/drawing/2010/main"/>
              </a:ext>
            </a:extLst>
          </a:blip>
          <a:srcRect/>
          <a:stretch/>
        </p:blipFill>
        <p:spPr>
          <a:xfrm>
            <a:off x="-11909" y="10"/>
            <a:ext cx="6324601" cy="6857990"/>
          </a:xfrm>
          <a:prstGeom prst="rect">
            <a:avLst/>
          </a:prstGeom>
        </p:spPr>
      </p:pic>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6751321" y="1382165"/>
            <a:ext cx="4869179" cy="2046835"/>
          </a:xfrm>
          <a:prstGeom prst="rect">
            <a:avLst/>
          </a:prstGeom>
        </p:spPr>
        <p:txBody>
          <a:bodyPr vert="horz" lIns="91440" tIns="45720" rIns="91440" bIns="45720" rtlCol="0" anchor="b">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b="1" dirty="0">
              <a:solidFill>
                <a:srgbClr val="000000"/>
              </a:solidFill>
            </a:endParaRPr>
          </a:p>
          <a:p>
            <a:pPr marL="0" indent="0">
              <a:buNone/>
            </a:pPr>
            <a:r>
              <a:rPr lang="en-US" b="1" dirty="0">
                <a:solidFill>
                  <a:srgbClr val="000000"/>
                </a:solidFill>
              </a:rPr>
              <a:t>What would you like to know more about? </a:t>
            </a:r>
            <a:endParaRPr lang="en-US" dirty="0">
              <a:solidFill>
                <a:srgbClr val="000000"/>
              </a:solidFill>
            </a:endParaRPr>
          </a:p>
        </p:txBody>
      </p:sp>
      <p:sp>
        <p:nvSpPr>
          <p:cNvPr id="4" name="Footer Placeholder 3"/>
          <p:cNvSpPr>
            <a:spLocks noGrp="1"/>
          </p:cNvSpPr>
          <p:nvPr>
            <p:ph type="ftr" sz="quarter" idx="11"/>
          </p:nvPr>
        </p:nvSpPr>
        <p:spPr>
          <a:xfrm>
            <a:off x="6717603" y="6252323"/>
            <a:ext cx="4963853" cy="365125"/>
          </a:xfrm>
        </p:spPr>
        <p:txBody>
          <a:bodyPr vert="horz" lIns="91440" tIns="45720" rIns="91440" bIns="45720" rtlCol="0" anchor="ctr">
            <a:normAutofit/>
          </a:bodyPr>
          <a:lstStyle/>
          <a:p>
            <a:pPr algn="l">
              <a:spcAft>
                <a:spcPts val="600"/>
              </a:spcAft>
              <a:defRPr/>
            </a:pPr>
            <a:r>
              <a:rPr lang="en-US" kern="1200">
                <a:solidFill>
                  <a:srgbClr val="7F7F7F"/>
                </a:solidFill>
                <a:latin typeface="Calibri" panose="020F0502020204030204"/>
                <a:ea typeface="+mn-ea"/>
                <a:cs typeface="+mn-cs"/>
              </a:rPr>
              <a:t>rshp.scot</a:t>
            </a:r>
          </a:p>
        </p:txBody>
      </p:sp>
    </p:spTree>
    <p:extLst>
      <p:ext uri="{BB962C8B-B14F-4D97-AF65-F5344CB8AC3E}">
        <p14:creationId xmlns:p14="http://schemas.microsoft.com/office/powerpoint/2010/main" val="23961257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rshp.scot</a:t>
            </a:r>
          </a:p>
        </p:txBody>
      </p:sp>
      <p:sp>
        <p:nvSpPr>
          <p:cNvPr id="6" name="Content Placeholder 2">
            <a:extLst>
              <a:ext uri="{FF2B5EF4-FFF2-40B4-BE49-F238E27FC236}">
                <a16:creationId xmlns:a16="http://schemas.microsoft.com/office/drawing/2014/main" id="{BE55C85D-4DF6-EA4F-88B2-C2DB8B8ABDE0}"/>
              </a:ext>
            </a:extLst>
          </p:cNvPr>
          <p:cNvSpPr txBox="1">
            <a:spLocks/>
          </p:cNvSpPr>
          <p:nvPr/>
        </p:nvSpPr>
        <p:spPr>
          <a:xfrm>
            <a:off x="1097964" y="1514710"/>
            <a:ext cx="5589724" cy="36077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t>Sex is about how you feel in your head and in your body. </a:t>
            </a:r>
          </a:p>
          <a:p>
            <a:pPr marL="0" indent="0">
              <a:buNone/>
            </a:pPr>
            <a:r>
              <a:rPr lang="en-GB" b="1" dirty="0"/>
              <a:t>So, it’s not just about ‘doing it’, it’s about how you feel about it. </a:t>
            </a:r>
          </a:p>
        </p:txBody>
      </p:sp>
      <p:pic>
        <p:nvPicPr>
          <p:cNvPr id="3" name="Picture 2">
            <a:extLst>
              <a:ext uri="{FF2B5EF4-FFF2-40B4-BE49-F238E27FC236}">
                <a16:creationId xmlns:a16="http://schemas.microsoft.com/office/drawing/2014/main" id="{FA3015F1-EFAD-5E47-88F0-FC0458BE495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5939589" y="0"/>
            <a:ext cx="6858000" cy="6858000"/>
          </a:xfrm>
          <a:prstGeom prst="rect">
            <a:avLst/>
          </a:prstGeom>
        </p:spPr>
      </p:pic>
    </p:spTree>
    <p:extLst>
      <p:ext uri="{BB962C8B-B14F-4D97-AF65-F5344CB8AC3E}">
        <p14:creationId xmlns:p14="http://schemas.microsoft.com/office/powerpoint/2010/main" val="3912287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person smiling for the camera&#10;&#10;Description automatically generated">
            <a:extLst>
              <a:ext uri="{FF2B5EF4-FFF2-40B4-BE49-F238E27FC236}">
                <a16:creationId xmlns:a16="http://schemas.microsoft.com/office/drawing/2014/main" id="{CD6A7759-CCFB-45A2-AD59-20D405AC3592}"/>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b="-3"/>
          <a:stretch/>
        </p:blipFill>
        <p:spPr>
          <a:xfrm>
            <a:off x="461052" y="644577"/>
            <a:ext cx="3812051" cy="3632116"/>
          </a:xfrm>
          <a:prstGeom prst="rect">
            <a:avLst/>
          </a:prstGeom>
          <a:effectLst/>
        </p:spPr>
      </p:pic>
      <p:pic>
        <p:nvPicPr>
          <p:cNvPr id="5" name="Picture 4" descr="A person wearing a suit and tie&#10;&#10;Description automatically generated">
            <a:extLst>
              <a:ext uri="{FF2B5EF4-FFF2-40B4-BE49-F238E27FC236}">
                <a16:creationId xmlns:a16="http://schemas.microsoft.com/office/drawing/2014/main" id="{E73ED89A-0C08-4AF2-B397-345C15B3BABD}"/>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a:stretch/>
        </p:blipFill>
        <p:spPr>
          <a:xfrm>
            <a:off x="4273103" y="642443"/>
            <a:ext cx="3729332" cy="3632116"/>
          </a:xfrm>
          <a:prstGeom prst="rect">
            <a:avLst/>
          </a:prstGeom>
          <a:effectLst/>
        </p:spPr>
      </p:pic>
      <p:pic>
        <p:nvPicPr>
          <p:cNvPr id="4" name="Picture 3" descr="A picture containing person, outdoor, sky, woman&#10;&#10;Description automatically generated">
            <a:extLst>
              <a:ext uri="{FF2B5EF4-FFF2-40B4-BE49-F238E27FC236}">
                <a16:creationId xmlns:a16="http://schemas.microsoft.com/office/drawing/2014/main" id="{2B8A8BAA-87E7-411E-BE23-A7CC5D32228E}"/>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b="-3"/>
          <a:stretch/>
        </p:blipFill>
        <p:spPr>
          <a:xfrm>
            <a:off x="8002435" y="644603"/>
            <a:ext cx="3683258" cy="3632116"/>
          </a:xfrm>
          <a:prstGeom prst="rect">
            <a:avLst/>
          </a:prstGeom>
          <a:effectLst/>
        </p:spPr>
      </p:pic>
      <p:pic>
        <p:nvPicPr>
          <p:cNvPr id="19" name="Picture 18">
            <a:extLst>
              <a:ext uri="{FF2B5EF4-FFF2-40B4-BE49-F238E27FC236}">
                <a16:creationId xmlns:a16="http://schemas.microsoft.com/office/drawing/2014/main" id="{7CD66E0B-B0AC-4E17-AF81-43DC7FAAB4B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461051" y="4917002"/>
            <a:ext cx="11224641" cy="1296395"/>
          </a:xfrm>
        </p:spPr>
        <p:txBody>
          <a:bodyPr vert="horz" lIns="91440" tIns="45720" rIns="91440" bIns="45720" rtlCol="0" anchor="b">
            <a:noAutofit/>
          </a:bodyPr>
          <a:lstStyle/>
          <a:p>
            <a:pPr>
              <a:lnSpc>
                <a:spcPct val="100000"/>
              </a:lnSpc>
            </a:pPr>
            <a:br>
              <a:rPr lang="en-US" sz="2400" kern="1200" dirty="0">
                <a:solidFill>
                  <a:srgbClr val="000000"/>
                </a:solidFill>
                <a:latin typeface="+mn-lt"/>
                <a:ea typeface="+mj-ea"/>
                <a:cs typeface="+mj-cs"/>
              </a:rPr>
            </a:br>
            <a:r>
              <a:rPr lang="en-US" sz="2800" kern="1200" dirty="0">
                <a:solidFill>
                  <a:srgbClr val="000000"/>
                </a:solidFill>
                <a:latin typeface="+mn-lt"/>
                <a:ea typeface="+mj-ea"/>
                <a:cs typeface="+mj-cs"/>
              </a:rPr>
              <a:t>When the couple are two men, we say they are gay. </a:t>
            </a:r>
            <a:br>
              <a:rPr lang="en-US" sz="2800" kern="1200" dirty="0">
                <a:solidFill>
                  <a:srgbClr val="000000"/>
                </a:solidFill>
                <a:latin typeface="+mn-lt"/>
                <a:ea typeface="+mj-ea"/>
                <a:cs typeface="+mj-cs"/>
              </a:rPr>
            </a:br>
            <a:r>
              <a:rPr lang="en-US" sz="2800" kern="1200" dirty="0">
                <a:solidFill>
                  <a:srgbClr val="000000"/>
                </a:solidFill>
                <a:latin typeface="+mn-lt"/>
                <a:ea typeface="+mj-ea"/>
                <a:cs typeface="+mj-cs"/>
              </a:rPr>
              <a:t>When a couple are two women, we say they are gay or lesbian.</a:t>
            </a:r>
            <a:br>
              <a:rPr lang="en-US" sz="2800" kern="1200" dirty="0">
                <a:solidFill>
                  <a:srgbClr val="000000"/>
                </a:solidFill>
                <a:latin typeface="+mn-lt"/>
                <a:ea typeface="+mj-ea"/>
                <a:cs typeface="+mj-cs"/>
              </a:rPr>
            </a:br>
            <a:r>
              <a:rPr lang="en-US" sz="2800" kern="1200" dirty="0">
                <a:solidFill>
                  <a:srgbClr val="000000"/>
                </a:solidFill>
                <a:latin typeface="+mn-lt"/>
                <a:ea typeface="+mj-ea"/>
                <a:cs typeface="+mj-cs"/>
              </a:rPr>
              <a:t>When the couple is a man and a woman we say they are heterosexual or straight.</a:t>
            </a:r>
          </a:p>
        </p:txBody>
      </p:sp>
    </p:spTree>
    <p:extLst>
      <p:ext uri="{BB962C8B-B14F-4D97-AF65-F5344CB8AC3E}">
        <p14:creationId xmlns:p14="http://schemas.microsoft.com/office/powerpoint/2010/main" val="390496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person posing for the camera&#10;&#10;Description automatically generated">
            <a:extLst>
              <a:ext uri="{FF2B5EF4-FFF2-40B4-BE49-F238E27FC236}">
                <a16:creationId xmlns:a16="http://schemas.microsoft.com/office/drawing/2014/main" id="{E2DB42FA-3E61-4B21-ACDA-D099E3D45DAA}"/>
              </a:ext>
            </a:extLst>
          </p:cNvPr>
          <p:cNvPicPr>
            <a:picLocks noChangeAspect="1"/>
          </p:cNvPicPr>
          <p:nvPr/>
        </p:nvPicPr>
        <p:blipFill rotWithShape="1">
          <a:blip r:embed="rId2" cstate="screen">
            <a:alphaModFix/>
            <a:extLst>
              <a:ext uri="{28A0092B-C50C-407E-A947-70E740481C1C}">
                <a14:useLocalDpi xmlns:a14="http://schemas.microsoft.com/office/drawing/2010/main"/>
              </a:ext>
            </a:extLst>
          </a:blip>
          <a:srcRect/>
          <a:stretch/>
        </p:blipFill>
        <p:spPr>
          <a:xfrm>
            <a:off x="-182887" y="-164595"/>
            <a:ext cx="6447707" cy="4622292"/>
          </a:xfrm>
          <a:prstGeom prst="rect">
            <a:avLst/>
          </a:prstGeom>
          <a:effectLst>
            <a:softEdge rad="533400"/>
          </a:effectLst>
        </p:spPr>
      </p:pic>
      <p:pic>
        <p:nvPicPr>
          <p:cNvPr id="8" name="Picture 7" descr="A person posing for the camera&#10;&#10;Description automatically generated">
            <a:extLst>
              <a:ext uri="{FF2B5EF4-FFF2-40B4-BE49-F238E27FC236}">
                <a16:creationId xmlns:a16="http://schemas.microsoft.com/office/drawing/2014/main" id="{D9A2D25B-CD8C-4590-B3F6-878CF7DEA8BE}"/>
              </a:ext>
            </a:extLst>
          </p:cNvPr>
          <p:cNvPicPr>
            <a:picLocks noChangeAspect="1"/>
          </p:cNvPicPr>
          <p:nvPr/>
        </p:nvPicPr>
        <p:blipFill rotWithShape="1">
          <a:blip r:embed="rId3" cstate="screen">
            <a:alphaModFix/>
            <a:extLst>
              <a:ext uri="{28A0092B-C50C-407E-A947-70E740481C1C}">
                <a14:useLocalDpi xmlns:a14="http://schemas.microsoft.com/office/drawing/2010/main"/>
              </a:ext>
            </a:extLst>
          </a:blip>
          <a:srcRect r="-2"/>
          <a:stretch/>
        </p:blipFill>
        <p:spPr>
          <a:xfrm>
            <a:off x="-186572" y="3184611"/>
            <a:ext cx="6447707" cy="3845519"/>
          </a:xfrm>
          <a:prstGeom prst="rect">
            <a:avLst/>
          </a:prstGeom>
          <a:effectLst>
            <a:softEdge rad="533400"/>
          </a:effectLst>
        </p:spPr>
      </p:pic>
      <p:pic>
        <p:nvPicPr>
          <p:cNvPr id="13" name="Picture 12">
            <a:extLst>
              <a:ext uri="{FF2B5EF4-FFF2-40B4-BE49-F238E27FC236}">
                <a16:creationId xmlns:a16="http://schemas.microsoft.com/office/drawing/2014/main" id="{D2D2C3D0-D5DB-4464-BB3E-2DF035FDB80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6419906" y="2366791"/>
            <a:ext cx="4820134" cy="1635639"/>
          </a:xfrm>
        </p:spPr>
        <p:txBody>
          <a:bodyPr vert="horz" lIns="91440" tIns="45720" rIns="91440" bIns="45720" rtlCol="0" anchor="t">
            <a:noAutofit/>
          </a:bodyPr>
          <a:lstStyle/>
          <a:p>
            <a:r>
              <a:rPr lang="en-US" sz="2800" kern="1200" dirty="0">
                <a:solidFill>
                  <a:srgbClr val="000000"/>
                </a:solidFill>
                <a:latin typeface="+mn-lt"/>
                <a:ea typeface="+mj-ea"/>
                <a:cs typeface="+mj-cs"/>
              </a:rPr>
              <a:t>Sex should feel nice. Adults learn what they like and don’t like. </a:t>
            </a:r>
            <a:br>
              <a:rPr lang="en-US" sz="2800" kern="1200" dirty="0">
                <a:solidFill>
                  <a:srgbClr val="000000"/>
                </a:solidFill>
                <a:latin typeface="+mn-lt"/>
                <a:ea typeface="+mj-ea"/>
                <a:cs typeface="+mj-cs"/>
              </a:rPr>
            </a:br>
            <a:r>
              <a:rPr lang="en-US" sz="2800" kern="1200" dirty="0">
                <a:solidFill>
                  <a:srgbClr val="000000"/>
                </a:solidFill>
                <a:latin typeface="+mn-lt"/>
                <a:ea typeface="+mj-ea"/>
                <a:cs typeface="+mj-cs"/>
              </a:rPr>
              <a:t>A person can decide they don’t want to do something sexual at any time, and the other person must stop.</a:t>
            </a:r>
            <a:br>
              <a:rPr lang="en-US" sz="2800" kern="1200" dirty="0">
                <a:solidFill>
                  <a:srgbClr val="000000"/>
                </a:solidFill>
                <a:latin typeface="+mn-lt"/>
                <a:ea typeface="+mj-ea"/>
                <a:cs typeface="+mj-cs"/>
              </a:rPr>
            </a:br>
            <a:endParaRPr lang="en-US" sz="2800" kern="1200" dirty="0">
              <a:solidFill>
                <a:srgbClr val="000000"/>
              </a:solidFill>
              <a:latin typeface="+mn-lt"/>
              <a:ea typeface="+mj-ea"/>
              <a:cs typeface="+mj-cs"/>
            </a:endParaRPr>
          </a:p>
        </p:txBody>
      </p:sp>
      <p:sp>
        <p:nvSpPr>
          <p:cNvPr id="3" name="Footer Placeholder 2"/>
          <p:cNvSpPr>
            <a:spLocks noGrp="1"/>
          </p:cNvSpPr>
          <p:nvPr>
            <p:ph type="ftr" sz="quarter" idx="11"/>
          </p:nvPr>
        </p:nvSpPr>
        <p:spPr>
          <a:xfrm>
            <a:off x="5046689" y="6223702"/>
            <a:ext cx="5615514" cy="314067"/>
          </a:xfrm>
        </p:spPr>
        <p:txBody>
          <a:bodyPr vert="horz" lIns="91440" tIns="45720" rIns="91440" bIns="45720" rtlCol="0" anchor="ctr">
            <a:normAutofit/>
          </a:bodyPr>
          <a:lstStyle/>
          <a:p>
            <a:pPr algn="r">
              <a:spcAft>
                <a:spcPts val="600"/>
              </a:spcAft>
            </a:pPr>
            <a:r>
              <a:rPr lang="en-US" sz="1100" kern="1200">
                <a:solidFill>
                  <a:srgbClr val="898989"/>
                </a:solidFill>
                <a:latin typeface="+mn-lt"/>
                <a:ea typeface="+mn-ea"/>
                <a:cs typeface="+mn-cs"/>
              </a:rPr>
              <a:t>rshp.scot</a:t>
            </a:r>
          </a:p>
        </p:txBody>
      </p:sp>
    </p:spTree>
    <p:extLst>
      <p:ext uri="{BB962C8B-B14F-4D97-AF65-F5344CB8AC3E}">
        <p14:creationId xmlns:p14="http://schemas.microsoft.com/office/powerpoint/2010/main" val="1937357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rshp.scot</a:t>
            </a:r>
          </a:p>
        </p:txBody>
      </p:sp>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1039587" y="2003612"/>
            <a:ext cx="5186402" cy="2861465"/>
          </a:xfrm>
        </p:spPr>
        <p:txBody>
          <a:bodyPr>
            <a:normAutofit/>
          </a:bodyPr>
          <a:lstStyle/>
          <a:p>
            <a:r>
              <a:rPr lang="en-GB" sz="3600" dirty="0">
                <a:latin typeface="+mn-lt"/>
              </a:rPr>
              <a:t>When a man is feeling aroused his penis will get hard, this is called an erection. </a:t>
            </a:r>
          </a:p>
        </p:txBody>
      </p:sp>
      <p:pic>
        <p:nvPicPr>
          <p:cNvPr id="5" name="Picture 4">
            <a:extLst>
              <a:ext uri="{FF2B5EF4-FFF2-40B4-BE49-F238E27FC236}">
                <a16:creationId xmlns:a16="http://schemas.microsoft.com/office/drawing/2014/main" id="{0ACA5BBD-1FE1-447C-BABE-609E99BBAB0F}"/>
              </a:ext>
            </a:extLst>
          </p:cNvPr>
          <p:cNvPicPr>
            <a:picLocks noChangeAspect="1"/>
          </p:cNvPicPr>
          <p:nvPr/>
        </p:nvPicPr>
        <p:blipFill>
          <a:blip r:embed="rId2"/>
          <a:stretch>
            <a:fillRect/>
          </a:stretch>
        </p:blipFill>
        <p:spPr>
          <a:xfrm>
            <a:off x="6060141" y="1102660"/>
            <a:ext cx="6135870" cy="4773706"/>
          </a:xfrm>
          <a:prstGeom prst="rect">
            <a:avLst/>
          </a:prstGeom>
        </p:spPr>
      </p:pic>
    </p:spTree>
    <p:extLst>
      <p:ext uri="{BB962C8B-B14F-4D97-AF65-F5344CB8AC3E}">
        <p14:creationId xmlns:p14="http://schemas.microsoft.com/office/powerpoint/2010/main" val="2882215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8174735" y="1458228"/>
            <a:ext cx="3377183" cy="3708895"/>
          </a:xfrm>
          <a:noFill/>
        </p:spPr>
        <p:txBody>
          <a:bodyPr vert="horz" lIns="91440" tIns="45720" rIns="91440" bIns="45720" rtlCol="0" anchor="b">
            <a:noAutofit/>
          </a:bodyPr>
          <a:lstStyle/>
          <a:p>
            <a:r>
              <a:rPr lang="en-GB" sz="3200" dirty="0">
                <a:latin typeface="+mn-lt"/>
              </a:rPr>
              <a:t>When a woman is feeling aroused her vulva and vagina might feel tingly and wet or slippery to touch.</a:t>
            </a:r>
            <a:br>
              <a:rPr lang="en-GB" sz="3200" dirty="0">
                <a:latin typeface="+mn-lt"/>
              </a:rPr>
            </a:br>
            <a:endParaRPr lang="en-US" sz="3200" dirty="0">
              <a:latin typeface="+mn-lt"/>
            </a:endParaRPr>
          </a:p>
        </p:txBody>
      </p:sp>
      <p:pic>
        <p:nvPicPr>
          <p:cNvPr id="4" name="Picture 3">
            <a:extLst>
              <a:ext uri="{FF2B5EF4-FFF2-40B4-BE49-F238E27FC236}">
                <a16:creationId xmlns:a16="http://schemas.microsoft.com/office/drawing/2014/main" id="{89D4E947-FA78-46E3-9CAC-4DF3F8F7FB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7534636" cy="6857990"/>
          </a:xfrm>
          <a:prstGeom prst="rect">
            <a:avLst/>
          </a:prstGeom>
        </p:spPr>
      </p:pic>
      <p:sp>
        <p:nvSpPr>
          <p:cNvPr id="3" name="Footer Placeholder 2"/>
          <p:cNvSpPr>
            <a:spLocks noGrp="1"/>
          </p:cNvSpPr>
          <p:nvPr>
            <p:ph type="ftr" sz="quarter" idx="11"/>
          </p:nvPr>
        </p:nvSpPr>
        <p:spPr>
          <a:xfrm>
            <a:off x="603938" y="6356350"/>
            <a:ext cx="6195213" cy="365125"/>
          </a:xfrm>
          <a:noFill/>
        </p:spPr>
        <p:txBody>
          <a:bodyPr vert="horz" lIns="91440" tIns="45720" rIns="91440" bIns="45720" rtlCol="0" anchor="ctr">
            <a:normAutofit/>
          </a:bodyPr>
          <a:lstStyle/>
          <a:p>
            <a:pPr algn="l">
              <a:spcAft>
                <a:spcPts val="600"/>
              </a:spcAft>
              <a:defRPr/>
            </a:pPr>
            <a:r>
              <a:rPr lang="en-US" kern="1200">
                <a:solidFill>
                  <a:srgbClr val="FFFFFF"/>
                </a:solidFill>
                <a:latin typeface="Calibri" panose="020F0502020204030204"/>
                <a:ea typeface="+mn-ea"/>
                <a:cs typeface="+mn-cs"/>
              </a:rPr>
              <a:t>rshp.scot</a:t>
            </a:r>
          </a:p>
        </p:txBody>
      </p:sp>
    </p:spTree>
    <p:extLst>
      <p:ext uri="{BB962C8B-B14F-4D97-AF65-F5344CB8AC3E}">
        <p14:creationId xmlns:p14="http://schemas.microsoft.com/office/powerpoint/2010/main" val="293712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8E534E-55FC-1C4E-855D-C04BBDC36CAA}"/>
              </a:ext>
            </a:extLst>
          </p:cNvPr>
          <p:cNvSpPr>
            <a:spLocks noGrp="1"/>
          </p:cNvSpPr>
          <p:nvPr>
            <p:ph type="title"/>
          </p:nvPr>
        </p:nvSpPr>
        <p:spPr>
          <a:xfrm>
            <a:off x="8153399" y="569406"/>
            <a:ext cx="3430605" cy="5530319"/>
          </a:xfrm>
        </p:spPr>
        <p:txBody>
          <a:bodyPr vert="horz" lIns="91440" tIns="45720" rIns="91440" bIns="45720" rtlCol="0" anchor="ctr">
            <a:normAutofit/>
          </a:bodyPr>
          <a:lstStyle/>
          <a:p>
            <a:r>
              <a:rPr lang="en-GB" sz="3200" dirty="0">
                <a:latin typeface="+mn-lt"/>
              </a:rPr>
              <a:t>If </a:t>
            </a:r>
            <a:r>
              <a:rPr lang="en-US" sz="3200" dirty="0">
                <a:latin typeface="+mn-lt"/>
              </a:rPr>
              <a:t>a man and a woman both want to have sex, the man’s penis can be put inside the woman’s vagina and moved in and out.</a:t>
            </a:r>
          </a:p>
        </p:txBody>
      </p:sp>
      <p:pic>
        <p:nvPicPr>
          <p:cNvPr id="4" name="Picture 3" descr="A drawing of a cartoon character&#10;&#10;Description automatically generated">
            <a:extLst>
              <a:ext uri="{FF2B5EF4-FFF2-40B4-BE49-F238E27FC236}">
                <a16:creationId xmlns:a16="http://schemas.microsoft.com/office/drawing/2014/main" id="{58C56D4F-4FEF-46EE-B8CD-C8939DB8EF0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20" y="10"/>
            <a:ext cx="7534636" cy="6857990"/>
          </a:xfrm>
          <a:prstGeom prst="rect">
            <a:avLst/>
          </a:prstGeom>
        </p:spPr>
      </p:pic>
      <p:sp>
        <p:nvSpPr>
          <p:cNvPr id="3" name="Footer Placeholder 2"/>
          <p:cNvSpPr>
            <a:spLocks noGrp="1"/>
          </p:cNvSpPr>
          <p:nvPr>
            <p:ph type="ftr" sz="quarter" idx="11"/>
          </p:nvPr>
        </p:nvSpPr>
        <p:spPr>
          <a:xfrm>
            <a:off x="556098" y="6356350"/>
            <a:ext cx="5737698" cy="365125"/>
          </a:xfrm>
          <a:noFill/>
        </p:spPr>
        <p:txBody>
          <a:bodyPr vert="horz" lIns="91440" tIns="45720" rIns="91440" bIns="45720" rtlCol="0" anchor="ctr">
            <a:normAutofit/>
          </a:bodyPr>
          <a:lstStyle/>
          <a:p>
            <a:pPr algn="l" defTabSz="457200">
              <a:spcAft>
                <a:spcPts val="600"/>
              </a:spcAft>
            </a:pPr>
            <a:r>
              <a:rPr lang="en-US" kern="1200">
                <a:solidFill>
                  <a:srgbClr val="FFFFFF"/>
                </a:solidFill>
                <a:latin typeface="+mn-lt"/>
                <a:ea typeface="+mn-ea"/>
                <a:cs typeface="+mn-cs"/>
              </a:rPr>
              <a:t>rshp.scot</a:t>
            </a:r>
          </a:p>
        </p:txBody>
      </p:sp>
    </p:spTree>
    <p:extLst>
      <p:ext uri="{BB962C8B-B14F-4D97-AF65-F5344CB8AC3E}">
        <p14:creationId xmlns:p14="http://schemas.microsoft.com/office/powerpoint/2010/main" val="1397755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1530</Words>
  <Application>Microsoft Office PowerPoint</Application>
  <PresentationFormat>Widescreen</PresentationFormat>
  <Paragraphs>120</Paragraphs>
  <Slides>42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Futura Medium</vt:lpstr>
      <vt:lpstr>Office Theme</vt:lpstr>
      <vt:lpstr>Sex: How people have sex/Having sex for the first time </vt:lpstr>
      <vt:lpstr>What is sex?  Sex is something that adults can do when they love and care for each other. Sometimes people talk about ‘making love’. </vt:lpstr>
      <vt:lpstr> You must be 16 years or older to have sex.  </vt:lpstr>
      <vt:lpstr> When a couple want to have sex they will go to a private place like their bedroom.  They will kiss and cuddle and touch each other’s bodies. They will touch private parts of each other’s bodies.    </vt:lpstr>
      <vt:lpstr> When the couple are two men, we say they are gay.  When a couple are two women, we say they are gay or lesbian. When the couple is a man and a woman we say they are heterosexual or straight.</vt:lpstr>
      <vt:lpstr>Sex should feel nice. Adults learn what they like and don’t like.  A person can decide they don’t want to do something sexual at any time, and the other person must stop. </vt:lpstr>
      <vt:lpstr>When a man is feeling aroused his penis will get hard, this is called an erection. </vt:lpstr>
      <vt:lpstr>When a woman is feeling aroused her vulva and vagina might feel tingly and wet or slippery to touch. </vt:lpstr>
      <vt:lpstr>If a man and a woman both want to have sex, the man’s penis can be put inside the woman’s vagina and moved in and out.</vt:lpstr>
      <vt:lpstr>PowerPoint Presentation</vt:lpstr>
      <vt:lpstr>When people have sex, they might have an orgasm.   For a woman an orgasm is a pleasurable feeling in her body.   For a man, if he has an orgasm (called ejaculation) a white liquid called semen will come out of his erect penis. He will enjoy this feeling. </vt:lpstr>
      <vt:lpstr> If a man has an orgasm (ejaculates) when his penis is inside the woman’s vagina, and if he doesn’t have a condom on, then the sperm may meet the egg and this is the way a woman can get pregnant. </vt:lpstr>
      <vt:lpstr>If people have sex without using condoms then there is a risk of Sexually Transmitted Infections being passed on.</vt:lpstr>
      <vt:lpstr>PowerPoint Presentation</vt:lpstr>
      <vt:lpstr>PowerPoint Presentation</vt:lpstr>
      <vt:lpstr>PowerPoint Presentation</vt:lpstr>
      <vt:lpstr>A girl can get pregnant the first time she has sex with a boy.   TRUE or FALSE? </vt:lpstr>
      <vt:lpstr>PowerPoint Presentation</vt:lpstr>
      <vt:lpstr>It is against the law to have sex under the age of 16.   TRUE or FALSE? </vt:lpstr>
      <vt:lpstr>PowerPoint Presentation</vt:lpstr>
      <vt:lpstr>If you have sex before your 16th birthday you need to keep it a secret.    TRUE or FALSE? </vt:lpstr>
      <vt:lpstr>PowerPoint Presentation</vt:lpstr>
      <vt:lpstr>Drinking alcohol before sex makes it better.    TRUE or FALSE? </vt:lpstr>
      <vt:lpstr>PowerPoint Presentation</vt:lpstr>
      <vt:lpstr> Real sex is when a boy/man puts his penis in the girl/woman’s vagina. Nothing else is real sex.    TRUE or FALSE? </vt:lpstr>
      <vt:lpstr>PowerPoint Presentation</vt:lpstr>
      <vt:lpstr> First time sex always hurts for girls.   TRUE or FALSE? </vt:lpstr>
      <vt:lpstr>PowerPoint Presentation</vt:lpstr>
      <vt:lpstr> You can’t talk to your parents or carers about sex.   TRUE or FALSE?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3.4.1 Sex: How people have sex/Having sex for the first time</dc:title>
  <dc:creator>Colin Morrison</dc:creator>
  <cp:lastModifiedBy>Colin Morrison</cp:lastModifiedBy>
  <cp:revision>5</cp:revision>
  <dcterms:created xsi:type="dcterms:W3CDTF">2019-04-15T13:37:12Z</dcterms:created>
  <dcterms:modified xsi:type="dcterms:W3CDTF">2020-03-25T14:51:31Z</dcterms:modified>
</cp:coreProperties>
</file>