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0"/>
  </p:notesMasterIdLst>
  <p:sldIdLst>
    <p:sldId id="256" r:id="rId2"/>
    <p:sldId id="290" r:id="rId3"/>
    <p:sldId id="262" r:id="rId4"/>
    <p:sldId id="279" r:id="rId5"/>
    <p:sldId id="269" r:id="rId6"/>
    <p:sldId id="270" r:id="rId7"/>
    <p:sldId id="271" r:id="rId8"/>
    <p:sldId id="272" r:id="rId9"/>
    <p:sldId id="273" r:id="rId10"/>
    <p:sldId id="276" r:id="rId11"/>
    <p:sldId id="280" r:id="rId12"/>
    <p:sldId id="275" r:id="rId13"/>
    <p:sldId id="295" r:id="rId14"/>
    <p:sldId id="296" r:id="rId15"/>
    <p:sldId id="277" r:id="rId16"/>
    <p:sldId id="291" r:id="rId17"/>
    <p:sldId id="28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73"/>
    <p:restoredTop sz="94494"/>
  </p:normalViewPr>
  <p:slideViewPr>
    <p:cSldViewPr snapToGrid="0" snapToObjects="1">
      <p:cViewPr varScale="1">
        <p:scale>
          <a:sx n="86" d="100"/>
          <a:sy n="86" d="100"/>
        </p:scale>
        <p:origin x="248"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FF0F7F-A767-6F44-8124-CE485D4C9FEB}" type="slidenum">
              <a:rPr lang="en-US" smtClean="0"/>
              <a:t>10</a:t>
            </a:fld>
            <a:endParaRPr lang="en-US"/>
          </a:p>
        </p:txBody>
      </p:sp>
    </p:spTree>
    <p:extLst>
      <p:ext uri="{BB962C8B-B14F-4D97-AF65-F5344CB8AC3E}">
        <p14:creationId xmlns:p14="http://schemas.microsoft.com/office/powerpoint/2010/main" val="347674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26/03/2020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26/03/2020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26/03/2020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26/03/2020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26/03/2020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26/03/2020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qNN3nAevQK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QJTqpydWFN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u7Nii5w2FaI" TargetMode="External"/><Relationship Id="rId2" Type="http://schemas.openxmlformats.org/officeDocument/2006/relationships/hyperlink" Target="https://youtu.be/-JwlKjRaUaw"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truetube.co.uk/film/screwbal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131704"/>
            <a:ext cx="9137515" cy="1420238"/>
          </a:xfrm>
        </p:spPr>
        <p:txBody>
          <a:bodyPr>
            <a:normAutofit/>
          </a:bodyPr>
          <a:lstStyle/>
          <a:p>
            <a:r>
              <a:rPr lang="en-GB" b="1" dirty="0"/>
              <a:t>Consent and the Law</a:t>
            </a:r>
            <a:endParaRPr lang="en-US"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can explain what consent in relationships means.</a:t>
            </a:r>
          </a:p>
          <a:p>
            <a:pPr marL="342900" lvl="0" indent="-342900" algn="l">
              <a:buFont typeface="Arial" panose="020B0604020202020204" pitchFamily="34" charset="0"/>
              <a:buChar char="•"/>
            </a:pPr>
            <a:r>
              <a:rPr lang="en-GB" dirty="0"/>
              <a:t>I can explain what sexual consent is.</a:t>
            </a:r>
          </a:p>
          <a:p>
            <a:pPr marL="342900" lvl="0" indent="-342900" algn="l">
              <a:buFont typeface="Arial" panose="020B0604020202020204" pitchFamily="34" charset="0"/>
              <a:buChar char="•"/>
            </a:pPr>
            <a:r>
              <a:rPr lang="en-GB" dirty="0"/>
              <a:t>I am building understanding, skills and capacity to assert myself in relationships so that I can express what I want and don’t want.</a:t>
            </a:r>
          </a:p>
          <a:p>
            <a:pPr marL="342900" indent="-342900" algn="l">
              <a:buFont typeface="Arial" panose="020B0604020202020204" pitchFamily="34" charset="0"/>
              <a:buChar char="•"/>
            </a:pPr>
            <a:r>
              <a:rPr lang="en-US" dirty="0"/>
              <a:t>I have an understanding of the law on sexual offences/sexual consent.</a:t>
            </a:r>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5" name="TextBox 4">
            <a:extLst>
              <a:ext uri="{FF2B5EF4-FFF2-40B4-BE49-F238E27FC236}">
                <a16:creationId xmlns:a16="http://schemas.microsoft.com/office/drawing/2014/main" id="{53344F6C-87D4-0F48-B4D5-88D0A603BD97}"/>
              </a:ext>
            </a:extLst>
          </p:cNvPr>
          <p:cNvSpPr txBox="1"/>
          <p:nvPr/>
        </p:nvSpPr>
        <p:spPr>
          <a:xfrm>
            <a:off x="1021171" y="2304952"/>
            <a:ext cx="4805996" cy="1644592"/>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3200" b="1" dirty="0">
                <a:solidFill>
                  <a:srgbClr val="000000"/>
                </a:solidFill>
                <a:ea typeface="+mj-ea"/>
                <a:cs typeface="+mj-cs"/>
              </a:rPr>
              <a:t>How do you know if someone wants to have sex with you?</a:t>
            </a:r>
          </a:p>
        </p:txBody>
      </p:sp>
      <p:sp>
        <p:nvSpPr>
          <p:cNvPr id="4" name="Footer Placeholder 3"/>
          <p:cNvSpPr>
            <a:spLocks noGrp="1"/>
          </p:cNvSpPr>
          <p:nvPr>
            <p:ph type="ftr" sz="quarter" idx="11"/>
          </p:nvPr>
        </p:nvSpPr>
        <p:spPr>
          <a:xfrm>
            <a:off x="804483" y="6254496"/>
            <a:ext cx="4347687"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pic>
        <p:nvPicPr>
          <p:cNvPr id="7" name="Picture 6" descr="A close up of a logo&#10;&#10;Description automatically generated">
            <a:extLst>
              <a:ext uri="{FF2B5EF4-FFF2-40B4-BE49-F238E27FC236}">
                <a16:creationId xmlns:a16="http://schemas.microsoft.com/office/drawing/2014/main" id="{034F1021-4585-418A-A201-50CA96819C62}"/>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6095847" y="613791"/>
            <a:ext cx="5461635" cy="5577205"/>
          </a:xfrm>
          <a:prstGeom prst="rect">
            <a:avLst/>
          </a:prstGeom>
          <a:effectLst/>
        </p:spPr>
      </p:pic>
    </p:spTree>
    <p:extLst>
      <p:ext uri="{BB962C8B-B14F-4D97-AF65-F5344CB8AC3E}">
        <p14:creationId xmlns:p14="http://schemas.microsoft.com/office/powerpoint/2010/main" val="148973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45066" y="1411908"/>
            <a:ext cx="4282984" cy="3511943"/>
          </a:xfrm>
          <a:prstGeom prst="rect">
            <a:avLst/>
          </a:prstGeom>
        </p:spPr>
        <p:txBody>
          <a:bodyPr vert="horz" lIns="91440" tIns="45720" rIns="91440" bIns="45720" rtlCol="0" anchor="ctr">
            <a:normAutofit/>
          </a:bodyPr>
          <a:lstStyle/>
          <a:p>
            <a:pPr lvl="0">
              <a:lnSpc>
                <a:spcPct val="90000"/>
              </a:lnSpc>
              <a:spcAft>
                <a:spcPts val="600"/>
              </a:spcAft>
            </a:pPr>
            <a:r>
              <a:rPr lang="en-US" sz="2400" b="1" dirty="0"/>
              <a:t>Film: How do you know if someone wants to have sex with you?</a:t>
            </a:r>
          </a:p>
          <a:p>
            <a:pPr lvl="0">
              <a:lnSpc>
                <a:spcPct val="90000"/>
              </a:lnSpc>
              <a:spcAft>
                <a:spcPts val="600"/>
              </a:spcAft>
            </a:pPr>
            <a:r>
              <a:rPr lang="en-US" sz="2400" u="sng" dirty="0">
                <a:hlinkClick r:id="rId2">
                  <a:extLst>
                    <a:ext uri="{A12FA001-AC4F-418D-AE19-62706E023703}">
                      <ahyp:hlinkClr xmlns:ahyp="http://schemas.microsoft.com/office/drawing/2018/hyperlinkcolor" val="tx"/>
                    </a:ext>
                  </a:extLst>
                </a:hlinkClick>
              </a:rPr>
              <a:t>https://youtu.be/qNN3nAevQKY</a:t>
            </a:r>
            <a:r>
              <a:rPr lang="en-US" sz="2400" dirty="0"/>
              <a:t> </a:t>
            </a:r>
          </a:p>
          <a:p>
            <a:pPr lvl="0">
              <a:lnSpc>
                <a:spcPct val="90000"/>
              </a:lnSpc>
              <a:spcAft>
                <a:spcPts val="600"/>
              </a:spcAft>
            </a:pPr>
            <a:r>
              <a:rPr lang="en-US" sz="2400" dirty="0"/>
              <a:t>(Duration: 3 minutes 50 seconds)</a:t>
            </a:r>
            <a:endParaRPr lang="en-US" sz="2400" b="1" dirty="0"/>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EA1B8C-2263-4FE9-8C18-B52D22F967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61741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344F6C-87D4-0F48-B4D5-88D0A603BD97}"/>
              </a:ext>
            </a:extLst>
          </p:cNvPr>
          <p:cNvSpPr txBox="1"/>
          <p:nvPr/>
        </p:nvSpPr>
        <p:spPr>
          <a:xfrm>
            <a:off x="336884" y="212557"/>
            <a:ext cx="4302172" cy="3785419"/>
          </a:xfrm>
          <a:prstGeom prst="rect">
            <a:avLst/>
          </a:prstGeom>
        </p:spPr>
        <p:txBody>
          <a:bodyPr vert="horz" lIns="91440" tIns="45720" rIns="91440" bIns="45720" rtlCol="0">
            <a:noAutofit/>
          </a:bodyPr>
          <a:lstStyle/>
          <a:p>
            <a:pPr>
              <a:lnSpc>
                <a:spcPct val="90000"/>
              </a:lnSpc>
              <a:spcAft>
                <a:spcPts val="600"/>
              </a:spcAft>
            </a:pPr>
            <a:r>
              <a:rPr lang="en-US" sz="2400" b="1" dirty="0"/>
              <a:t>Sexual consent and the law</a:t>
            </a:r>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dirty="0"/>
              <a:t>If you are doing anything sexual with another person then you must be sure they are happy and freely agreeing to the sexual activity. This is called giving consent.</a:t>
            </a:r>
          </a:p>
          <a:p>
            <a:pPr>
              <a:lnSpc>
                <a:spcPct val="90000"/>
              </a:lnSpc>
              <a:spcAft>
                <a:spcPts val="600"/>
              </a:spcAft>
            </a:pPr>
            <a:endParaRPr lang="en-US" sz="2400" dirty="0"/>
          </a:p>
          <a:p>
            <a:pPr>
              <a:lnSpc>
                <a:spcPct val="90000"/>
              </a:lnSpc>
              <a:spcAft>
                <a:spcPts val="600"/>
              </a:spcAft>
            </a:pPr>
            <a:r>
              <a:rPr lang="en-US" sz="2400" dirty="0"/>
              <a:t>Sexual activity includes: </a:t>
            </a:r>
          </a:p>
          <a:p>
            <a:pPr marL="342900" indent="-228600">
              <a:lnSpc>
                <a:spcPct val="90000"/>
              </a:lnSpc>
              <a:spcAft>
                <a:spcPts val="600"/>
              </a:spcAft>
              <a:buFont typeface="Arial" panose="020B0604020202020204" pitchFamily="34" charset="0"/>
              <a:buChar char="•"/>
            </a:pPr>
            <a:r>
              <a:rPr lang="en-US" sz="2400" dirty="0"/>
              <a:t>Touching each other’s bodies, including genitals (your private parts)</a:t>
            </a:r>
          </a:p>
          <a:p>
            <a:pPr marL="342900" indent="-228600">
              <a:lnSpc>
                <a:spcPct val="90000"/>
              </a:lnSpc>
              <a:spcAft>
                <a:spcPts val="600"/>
              </a:spcAft>
              <a:buFont typeface="Arial" panose="020B0604020202020204" pitchFamily="34" charset="0"/>
              <a:buChar char="•"/>
            </a:pPr>
            <a:r>
              <a:rPr lang="en-US" sz="2400" dirty="0"/>
              <a:t>Penetrative sex, this is when a person puts their fingers or penis or something else into a person’s mouth, vagina or anus (bottom). </a:t>
            </a:r>
          </a:p>
        </p:txBody>
      </p:sp>
      <p:pic>
        <p:nvPicPr>
          <p:cNvPr id="6" name="Picture 5" descr="A close up of a cow&#10;&#10;Description automatically generated">
            <a:extLst>
              <a:ext uri="{FF2B5EF4-FFF2-40B4-BE49-F238E27FC236}">
                <a16:creationId xmlns:a16="http://schemas.microsoft.com/office/drawing/2014/main" id="{E0BD05B7-59E4-4AE4-8C76-62B5ACE299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39056" y="10"/>
            <a:ext cx="7552944" cy="6857990"/>
          </a:xfrm>
          <a:prstGeom prst="rect">
            <a:avLst/>
          </a:prstGeom>
          <a:effectLst/>
        </p:spPr>
      </p:pic>
    </p:spTree>
    <p:extLst>
      <p:ext uri="{BB962C8B-B14F-4D97-AF65-F5344CB8AC3E}">
        <p14:creationId xmlns:p14="http://schemas.microsoft.com/office/powerpoint/2010/main" val="233093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6703" y="264613"/>
            <a:ext cx="5979193" cy="4351338"/>
          </a:xfrm>
        </p:spPr>
        <p:txBody>
          <a:bodyPr>
            <a:noAutofit/>
          </a:bodyPr>
          <a:lstStyle/>
          <a:p>
            <a:pPr marL="0" indent="0">
              <a:buNone/>
            </a:pPr>
            <a:r>
              <a:rPr lang="en-GB" sz="2400" dirty="0">
                <a:ea typeface="Calibri" panose="020F0502020204030204" pitchFamily="34" charset="0"/>
                <a:cs typeface="Arial" panose="020B0604020202020204" pitchFamily="34" charset="0"/>
              </a:rPr>
              <a:t>There are laws that protect us from harmful sexual behaviour, abuse and exploitation. An important law is the </a:t>
            </a:r>
            <a:r>
              <a:rPr lang="en-GB" sz="2400" dirty="0"/>
              <a:t>Sexual Offences (Scotland) Act 2009. The law protects us all against these things:</a:t>
            </a:r>
          </a:p>
          <a:p>
            <a:r>
              <a:rPr lang="en-GB" sz="2400" dirty="0"/>
              <a:t>Rape</a:t>
            </a:r>
          </a:p>
          <a:p>
            <a:r>
              <a:rPr lang="en-GB" sz="2400" dirty="0"/>
              <a:t>Sexual assault</a:t>
            </a:r>
          </a:p>
          <a:p>
            <a:r>
              <a:rPr lang="en-GB" sz="2400" dirty="0"/>
              <a:t>Coercing a person in to being present during a sexual activity</a:t>
            </a:r>
          </a:p>
          <a:p>
            <a:r>
              <a:rPr lang="en-GB" sz="2400" dirty="0"/>
              <a:t>Coercing a person into looking at a sexual image</a:t>
            </a:r>
          </a:p>
          <a:p>
            <a:r>
              <a:rPr lang="en-GB" sz="2400" dirty="0"/>
              <a:t>Communicating indecently</a:t>
            </a:r>
          </a:p>
          <a:p>
            <a:r>
              <a:rPr lang="en-GB" sz="2400" dirty="0"/>
              <a:t>Sexual exposure</a:t>
            </a:r>
          </a:p>
          <a:p>
            <a:r>
              <a:rPr lang="en-GB" sz="2400" dirty="0"/>
              <a:t>Voyeurism </a:t>
            </a:r>
          </a:p>
          <a:p>
            <a:r>
              <a:rPr lang="en-GB" sz="2400" dirty="0"/>
              <a:t>Administering a substance for sexual purposes.</a:t>
            </a:r>
          </a:p>
        </p:txBody>
      </p:sp>
      <p:pic>
        <p:nvPicPr>
          <p:cNvPr id="9" name="Picture 8" descr="A picture containing toy, room&#10;&#10;Description automatically generated">
            <a:extLst>
              <a:ext uri="{FF2B5EF4-FFF2-40B4-BE49-F238E27FC236}">
                <a16:creationId xmlns:a16="http://schemas.microsoft.com/office/drawing/2014/main" id="{9342FFDC-7AA4-480A-AB7E-63F07EE149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descr="A person sitting at a table using a computer&#10;&#10;Description automatically generated">
            <a:extLst>
              <a:ext uri="{FF2B5EF4-FFF2-40B4-BE49-F238E27FC236}">
                <a16:creationId xmlns:a16="http://schemas.microsoft.com/office/drawing/2014/main" id="{01CE30E1-1D9C-420E-818E-896BC88601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4" name="Footer Placeholder 3"/>
          <p:cNvSpPr>
            <a:spLocks noGrp="1"/>
          </p:cNvSpPr>
          <p:nvPr>
            <p:ph type="ftr" sz="quarter" idx="11"/>
          </p:nvPr>
        </p:nvSpPr>
        <p:spPr>
          <a:xfrm>
            <a:off x="2833417" y="6356350"/>
            <a:ext cx="4030579"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70199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89560" y="856180"/>
            <a:ext cx="4560584" cy="1128068"/>
          </a:xfrm>
        </p:spPr>
        <p:txBody>
          <a:bodyPr vert="horz" lIns="91440" tIns="45720" rIns="91440" bIns="45720" rtlCol="0" anchor="ctr">
            <a:normAutofit/>
          </a:bodyPr>
          <a:lstStyle/>
          <a:p>
            <a:endParaRPr lang="en-US" sz="4000"/>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90719" y="2330505"/>
            <a:ext cx="4559425" cy="1571577"/>
          </a:xfrm>
        </p:spPr>
        <p:txBody>
          <a:bodyPr vert="horz" lIns="91440" tIns="45720" rIns="91440" bIns="45720" rtlCol="0" anchor="ctr">
            <a:normAutofit/>
          </a:bodyPr>
          <a:lstStyle/>
          <a:p>
            <a:pPr marL="0" indent="0">
              <a:buNone/>
            </a:pPr>
            <a:r>
              <a:rPr lang="en-US" sz="2400" dirty="0"/>
              <a:t>The Sexual Offences (Scotland) Act 2009 now includes ‘Up-skirting’ in the Voyeurism section.</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person, indoor, standing, woman&#10;&#10;Description automatically generated">
            <a:extLst>
              <a:ext uri="{FF2B5EF4-FFF2-40B4-BE49-F238E27FC236}">
                <a16:creationId xmlns:a16="http://schemas.microsoft.com/office/drawing/2014/main" id="{831AE32A-5602-414B-9C84-4EF9CA0882DF}"/>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89850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football player posing for the camera&#10;&#10;Description automatically generated">
            <a:extLst>
              <a:ext uri="{FF2B5EF4-FFF2-40B4-BE49-F238E27FC236}">
                <a16:creationId xmlns:a16="http://schemas.microsoft.com/office/drawing/2014/main" id="{2AED77BB-867E-43F1-8C5A-EAF497DEC0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solidFill>
                  <a:schemeClr val="tx1">
                    <a:lumMod val="85000"/>
                    <a:lumOff val="15000"/>
                  </a:schemeClr>
                </a:solidFill>
                <a:latin typeface="+mj-lt"/>
                <a:ea typeface="+mj-ea"/>
                <a:cs typeface="+mj-cs"/>
              </a:rPr>
              <a:t>Activity: 10 facts about consent.</a:t>
            </a:r>
            <a:endParaRPr lang="en-US" sz="3600">
              <a:solidFill>
                <a:schemeClr val="tx1">
                  <a:lumMod val="85000"/>
                  <a:lumOff val="15000"/>
                </a:schemeClr>
              </a:solidFill>
              <a:latin typeface="+mj-lt"/>
              <a:ea typeface="+mj-ea"/>
              <a:cs typeface="+mj-cs"/>
            </a:endParaRP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kern="1200">
                <a:solidFill>
                  <a:srgbClr val="FFFFFF"/>
                </a:solidFill>
                <a:latin typeface="+mn-lt"/>
                <a:ea typeface="+mn-ea"/>
                <a:cs typeface="+mn-cs"/>
              </a:rPr>
              <a:t>rshp.scot</a:t>
            </a:r>
          </a:p>
        </p:txBody>
      </p:sp>
    </p:spTree>
    <p:extLst>
      <p:ext uri="{BB962C8B-B14F-4D97-AF65-F5344CB8AC3E}">
        <p14:creationId xmlns:p14="http://schemas.microsoft.com/office/powerpoint/2010/main" val="337588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FF12BD-A810-40DA-81FF-A0776C4F0988}"/>
              </a:ext>
            </a:extLst>
          </p:cNvPr>
          <p:cNvSpPr>
            <a:spLocks noGrp="1"/>
          </p:cNvSpPr>
          <p:nvPr>
            <p:ph idx="1"/>
          </p:nvPr>
        </p:nvSpPr>
        <p:spPr>
          <a:xfrm>
            <a:off x="645066" y="1373713"/>
            <a:ext cx="4282984" cy="3511943"/>
          </a:xfrm>
        </p:spPr>
        <p:txBody>
          <a:bodyPr anchor="ctr">
            <a:normAutofit/>
          </a:bodyPr>
          <a:lstStyle/>
          <a:p>
            <a:pPr marL="0" indent="0">
              <a:buNone/>
            </a:pPr>
            <a:r>
              <a:rPr lang="en-GB" sz="2400" b="1" dirty="0"/>
              <a:t>No consent = No Fairy Tale</a:t>
            </a:r>
            <a:r>
              <a:rPr lang="en-GB" sz="2400" dirty="0"/>
              <a:t> </a:t>
            </a:r>
            <a:r>
              <a:rPr lang="en-GB" sz="2400" u="sng" dirty="0">
                <a:hlinkClick r:id="rId2"/>
              </a:rPr>
              <a:t>https://youtu.be/QJTqpydWFNA</a:t>
            </a:r>
            <a:endParaRPr lang="en-GB" sz="2400" dirty="0"/>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B66845-D3A3-44B2-8CB4-F2F4BA271B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5959" y="650494"/>
            <a:ext cx="5531576" cy="5324142"/>
          </a:xfrm>
          <a:prstGeom prst="rect">
            <a:avLst/>
          </a:prstGeom>
        </p:spPr>
      </p:pic>
      <p:sp>
        <p:nvSpPr>
          <p:cNvPr id="4" name="Footer Placeholder 3">
            <a:extLst>
              <a:ext uri="{FF2B5EF4-FFF2-40B4-BE49-F238E27FC236}">
                <a16:creationId xmlns:a16="http://schemas.microsoft.com/office/drawing/2014/main" id="{6C3672F8-CBCA-4AFF-9302-53B12245D203}"/>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275189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BD9E20-4B5A-4B6D-9E6B-F98E998A57DB}"/>
              </a:ext>
            </a:extLst>
          </p:cNvPr>
          <p:cNvSpPr>
            <a:spLocks noGrp="1"/>
          </p:cNvSpPr>
          <p:nvPr>
            <p:ph idx="1"/>
          </p:nvPr>
        </p:nvSpPr>
        <p:spPr>
          <a:xfrm>
            <a:off x="590719" y="2330505"/>
            <a:ext cx="4559425" cy="3979585"/>
          </a:xfrm>
        </p:spPr>
        <p:txBody>
          <a:bodyPr anchor="ctr">
            <a:normAutofit/>
          </a:bodyPr>
          <a:lstStyle/>
          <a:p>
            <a:pPr marL="0" indent="0">
              <a:buNone/>
            </a:pPr>
            <a:r>
              <a:rPr lang="en-GB" sz="2000" dirty="0">
                <a:solidFill>
                  <a:srgbClr val="FF0000"/>
                </a:solidFill>
              </a:rPr>
              <a:t>INSERT LOCAL INFORMATION ABOUT SEXUAL HEALTH OR OTHER CONFIDENTIAL INFORMATION/SUPPORT SERVICES HERE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AC61B2C-6F06-4B5E-88CF-C25EC9A67A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977788" y="799352"/>
            <a:ext cx="5425410" cy="5259296"/>
          </a:xfrm>
          <a:prstGeom prst="rect">
            <a:avLst/>
          </a:prstGeom>
        </p:spPr>
      </p:pic>
      <p:sp>
        <p:nvSpPr>
          <p:cNvPr id="4" name="Footer Placeholder 3">
            <a:extLst>
              <a:ext uri="{FF2B5EF4-FFF2-40B4-BE49-F238E27FC236}">
                <a16:creationId xmlns:a16="http://schemas.microsoft.com/office/drawing/2014/main" id="{E2454410-5483-46EE-AE2E-2C32AA9159BF}"/>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rshp.scot</a:t>
            </a:r>
          </a:p>
        </p:txBody>
      </p:sp>
    </p:spTree>
    <p:extLst>
      <p:ext uri="{BB962C8B-B14F-4D97-AF65-F5344CB8AC3E}">
        <p14:creationId xmlns:p14="http://schemas.microsoft.com/office/powerpoint/2010/main" val="2862394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97725C-6431-496A-B11C-691354780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01166" y="2093769"/>
            <a:ext cx="4900144" cy="273696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spcBef>
                <a:spcPct val="0"/>
              </a:spcBef>
              <a:spcAft>
                <a:spcPts val="600"/>
              </a:spcAft>
              <a:buNone/>
            </a:pPr>
            <a:r>
              <a:rPr lang="en-US" sz="3000" b="1" dirty="0"/>
              <a:t>Cycling through Consent</a:t>
            </a:r>
            <a:endParaRPr lang="en-US" sz="3000" dirty="0"/>
          </a:p>
          <a:p>
            <a:pPr marL="0" lvl="0" indent="0">
              <a:spcBef>
                <a:spcPct val="0"/>
              </a:spcBef>
              <a:spcAft>
                <a:spcPts val="600"/>
              </a:spcAft>
              <a:buNone/>
            </a:pPr>
            <a:r>
              <a:rPr lang="en-US" sz="3000" u="sng" dirty="0">
                <a:hlinkClick r:id="rId2"/>
              </a:rPr>
              <a:t>https://youtu.be/-JwlKjRaUaw</a:t>
            </a:r>
            <a:r>
              <a:rPr lang="en-US" sz="3000" dirty="0"/>
              <a:t> </a:t>
            </a:r>
          </a:p>
          <a:p>
            <a:pPr marL="0" lvl="0" indent="0">
              <a:spcBef>
                <a:spcPct val="0"/>
              </a:spcBef>
              <a:spcAft>
                <a:spcPts val="600"/>
              </a:spcAft>
              <a:buNone/>
            </a:pPr>
            <a:endParaRPr lang="en-US" sz="3000" b="1" kern="1200" dirty="0">
              <a:solidFill>
                <a:schemeClr val="tx1"/>
              </a:solidFill>
              <a:ea typeface="+mj-ea"/>
              <a:cs typeface="+mj-cs"/>
            </a:endParaRPr>
          </a:p>
          <a:p>
            <a:pPr marL="0" lvl="0" indent="0">
              <a:spcBef>
                <a:spcPct val="0"/>
              </a:spcBef>
              <a:spcAft>
                <a:spcPts val="600"/>
              </a:spcAft>
              <a:buNone/>
            </a:pPr>
            <a:endParaRPr lang="en-US" sz="3000" b="1" dirty="0">
              <a:ea typeface="+mj-ea"/>
              <a:cs typeface="+mj-cs"/>
            </a:endParaRPr>
          </a:p>
          <a:p>
            <a:pPr marL="0" lvl="0" indent="0">
              <a:spcBef>
                <a:spcPct val="0"/>
              </a:spcBef>
              <a:spcAft>
                <a:spcPts val="600"/>
              </a:spcAft>
              <a:buNone/>
            </a:pPr>
            <a:r>
              <a:rPr lang="en-US" sz="3000" b="1" kern="1200" dirty="0">
                <a:solidFill>
                  <a:schemeClr val="tx1"/>
                </a:solidFill>
                <a:ea typeface="+mj-ea"/>
                <a:cs typeface="+mj-cs"/>
              </a:rPr>
              <a:t>Consent – cup of tea </a:t>
            </a:r>
          </a:p>
          <a:p>
            <a:pPr marL="0" lvl="0" indent="0">
              <a:spcBef>
                <a:spcPct val="0"/>
              </a:spcBef>
              <a:spcAft>
                <a:spcPts val="600"/>
              </a:spcAft>
              <a:buNone/>
            </a:pPr>
            <a:r>
              <a:rPr lang="en-US" sz="3000" kern="1200" dirty="0">
                <a:solidFill>
                  <a:schemeClr val="tx1"/>
                </a:solidFill>
                <a:ea typeface="+mj-ea"/>
                <a:cs typeface="+mj-cs"/>
                <a:hlinkClick r:id="rId3"/>
              </a:rPr>
              <a:t>https://youtu.be/u7Nii5w2FaI</a:t>
            </a:r>
            <a:r>
              <a:rPr lang="en-US" sz="3000" kern="1200" dirty="0">
                <a:solidFill>
                  <a:schemeClr val="tx1"/>
                </a:solidFill>
                <a:ea typeface="+mj-ea"/>
                <a:cs typeface="+mj-cs"/>
              </a:rPr>
              <a:t> </a:t>
            </a:r>
          </a:p>
          <a:p>
            <a:pPr marL="0" lvl="0" indent="0">
              <a:spcBef>
                <a:spcPct val="0"/>
              </a:spcBef>
              <a:spcAft>
                <a:spcPts val="600"/>
              </a:spcAft>
              <a:buNone/>
            </a:pPr>
            <a:endParaRPr lang="en-US" sz="3000" kern="1200" dirty="0">
              <a:solidFill>
                <a:schemeClr val="tx1"/>
              </a:solidFill>
              <a:ea typeface="+mj-ea"/>
              <a:cs typeface="+mj-cs"/>
            </a:endParaRPr>
          </a:p>
          <a:p>
            <a:pPr marL="0" lvl="0" indent="0">
              <a:spcBef>
                <a:spcPct val="0"/>
              </a:spcBef>
              <a:spcAft>
                <a:spcPts val="600"/>
              </a:spcAft>
              <a:buNone/>
            </a:pPr>
            <a:endParaRPr lang="en-US" sz="3000" kern="1200" dirty="0">
              <a:solidFill>
                <a:schemeClr val="tx1"/>
              </a:solidFill>
              <a:ea typeface="+mj-ea"/>
              <a:cs typeface="+mj-cs"/>
            </a:endParaRP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rshp.scot</a:t>
            </a:r>
          </a:p>
        </p:txBody>
      </p:sp>
      <p:sp>
        <p:nvSpPr>
          <p:cNvPr id="19" name="Rectangle 1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89A89A-1E9C-4761-9DFF-53C275FBF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yer&#10;&#10;Description automatically generated">
            <a:extLst>
              <a:ext uri="{FF2B5EF4-FFF2-40B4-BE49-F238E27FC236}">
                <a16:creationId xmlns:a16="http://schemas.microsoft.com/office/drawing/2014/main" id="{C05530D4-D4E3-4E2D-9A95-C47A296C90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7114162" y="471748"/>
            <a:ext cx="4324849" cy="2552007"/>
          </a:xfrm>
          <a:prstGeom prst="rect">
            <a:avLst/>
          </a:prstGeom>
        </p:spPr>
      </p:pic>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d&#10;&#10;Description automatically generated">
            <a:extLst>
              <a:ext uri="{FF2B5EF4-FFF2-40B4-BE49-F238E27FC236}">
                <a16:creationId xmlns:a16="http://schemas.microsoft.com/office/drawing/2014/main" id="{80267D70-8B70-47CD-AFE7-F6C851F041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7114162" y="3676230"/>
            <a:ext cx="4324849" cy="2552007"/>
          </a:xfrm>
          <a:prstGeom prst="rect">
            <a:avLst/>
          </a:prstGeom>
        </p:spPr>
      </p:pic>
    </p:spTree>
    <p:extLst>
      <p:ext uri="{BB962C8B-B14F-4D97-AF65-F5344CB8AC3E}">
        <p14:creationId xmlns:p14="http://schemas.microsoft.com/office/powerpoint/2010/main" val="336835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B4C53EC-66FF-47D4-86B5-0289AEF366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2DC1A1B4-C044-4D43-A656-2721C20CC683}"/>
              </a:ext>
            </a:extLst>
          </p:cNvPr>
          <p:cNvSpPr>
            <a:spLocks noGrp="1"/>
          </p:cNvSpPr>
          <p:nvPr>
            <p:ph idx="1"/>
          </p:nvPr>
        </p:nvSpPr>
        <p:spPr>
          <a:xfrm>
            <a:off x="5863749" y="1400930"/>
            <a:ext cx="5614875" cy="3639289"/>
          </a:xfrm>
        </p:spPr>
        <p:txBody>
          <a:bodyPr anchor="ctr">
            <a:normAutofit/>
          </a:bodyPr>
          <a:lstStyle/>
          <a:p>
            <a:pPr marL="0" indent="0">
              <a:buNone/>
            </a:pPr>
            <a:r>
              <a:rPr lang="en-GB" sz="2400" b="1" dirty="0">
                <a:solidFill>
                  <a:srgbClr val="000000"/>
                </a:solidFill>
              </a:rPr>
              <a:t>Screwball </a:t>
            </a:r>
          </a:p>
          <a:p>
            <a:pPr marL="0" indent="0">
              <a:buNone/>
            </a:pPr>
            <a:r>
              <a:rPr lang="en-GB" sz="2400" dirty="0">
                <a:solidFill>
                  <a:srgbClr val="000000"/>
                </a:solidFill>
              </a:rPr>
              <a:t>(duration 12 minutes 22 seconds) </a:t>
            </a:r>
            <a:r>
              <a:rPr lang="en-GB" sz="2400" u="sng" dirty="0">
                <a:solidFill>
                  <a:srgbClr val="000000"/>
                </a:solidFill>
                <a:hlinkClick r:id="rId4"/>
              </a:rPr>
              <a:t>https://www.truetube.co.uk/film/screwball</a:t>
            </a:r>
            <a:r>
              <a:rPr lang="en-GB" sz="2400" dirty="0">
                <a:solidFill>
                  <a:srgbClr val="000000"/>
                </a:solidFill>
              </a:rPr>
              <a:t> </a:t>
            </a:r>
          </a:p>
          <a:p>
            <a:endParaRPr lang="en-GB" sz="2400" dirty="0">
              <a:solidFill>
                <a:srgbClr val="000000"/>
              </a:solidFill>
            </a:endParaRPr>
          </a:p>
        </p:txBody>
      </p:sp>
      <p:sp>
        <p:nvSpPr>
          <p:cNvPr id="4" name="Footer Placeholder 3">
            <a:extLst>
              <a:ext uri="{FF2B5EF4-FFF2-40B4-BE49-F238E27FC236}">
                <a16:creationId xmlns:a16="http://schemas.microsoft.com/office/drawing/2014/main" id="{986AEFAB-6B9C-46AB-AF21-5C65A9CDDBF6}"/>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232863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5354A6-F625-4F4D-9E78-09C6B876B0DE}"/>
              </a:ext>
            </a:extLst>
          </p:cNvPr>
          <p:cNvSpPr/>
          <p:nvPr/>
        </p:nvSpPr>
        <p:spPr>
          <a:xfrm>
            <a:off x="590719" y="2330505"/>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b="1" dirty="0"/>
              <a:t>Being and feeling safe…</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If you are in a relationship, you have the right to be </a:t>
            </a:r>
            <a:r>
              <a:rPr lang="en-US" sz="2400" b="1" dirty="0"/>
              <a:t>healthy, happy and safe</a:t>
            </a:r>
            <a:r>
              <a:rPr lang="en-US" sz="2400" dirty="0"/>
              <a:t>. Thinking about what it means to be </a:t>
            </a:r>
            <a:r>
              <a:rPr lang="en-US" sz="2400" b="1" dirty="0"/>
              <a:t>safe</a:t>
            </a:r>
            <a:r>
              <a:rPr lang="en-US" sz="2400" dirty="0"/>
              <a:t> in a relationship, what does this mean in practice? </a:t>
            </a:r>
          </a:p>
          <a:p>
            <a:pPr indent="-228600">
              <a:lnSpc>
                <a:spcPct val="90000"/>
              </a:lnSpc>
              <a:spcAft>
                <a:spcPts val="600"/>
              </a:spcAft>
              <a:buFont typeface="Arial" panose="020B0604020202020204" pitchFamily="34" charset="0"/>
              <a:buChar char="•"/>
            </a:pPr>
            <a:endParaRPr lang="en-US" sz="2400" b="1" dirty="0"/>
          </a:p>
          <a:p>
            <a:pPr>
              <a:lnSpc>
                <a:spcPct val="90000"/>
              </a:lnSpc>
              <a:spcAft>
                <a:spcPts val="600"/>
              </a:spcAft>
            </a:pPr>
            <a:r>
              <a:rPr lang="en-US" sz="2400" b="1" dirty="0"/>
              <a:t>Being safe means that….</a:t>
            </a:r>
            <a:endParaRPr lang="en-US" sz="2400" b="1" dirty="0">
              <a:effectLst/>
            </a:endParaRP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B904805C-7611-49CB-84F7-19D5F68DCE7A}"/>
              </a:ext>
            </a:extLst>
          </p:cNvPr>
          <p:cNvPicPr/>
          <p:nvPr/>
        </p:nvPicPr>
        <p:blipFill rotWithShape="1">
          <a:blip r:embed="rId2" cstate="screen">
            <a:extLst>
              <a:ext uri="{28A0092B-C50C-407E-A947-70E740481C1C}">
                <a14:useLocalDpi xmlns:a14="http://schemas.microsoft.com/office/drawing/2010/main"/>
              </a:ext>
            </a:extLst>
          </a:blip>
          <a:srcRect r="-2" b="-2"/>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1113810" y="3130041"/>
            <a:ext cx="4036334" cy="2387600"/>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2400" dirty="0">
                <a:ea typeface="+mj-ea"/>
                <a:cs typeface="+mj-cs"/>
              </a:rPr>
              <a:t>You and your partner treat each other with respect. </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indoor, looking&#10;&#10;Description automatically generated">
            <a:extLst>
              <a:ext uri="{FF2B5EF4-FFF2-40B4-BE49-F238E27FC236}">
                <a16:creationId xmlns:a16="http://schemas.microsoft.com/office/drawing/2014/main" id="{A3F3F03B-A12E-49D2-9356-0F31DA3720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2492" y="666728"/>
            <a:ext cx="5536001" cy="5465791"/>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706542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1123644" y="2052320"/>
            <a:ext cx="4036334" cy="2387600"/>
          </a:xfrm>
          <a:prstGeom prst="rect">
            <a:avLst/>
          </a:prstGeom>
        </p:spPr>
        <p:txBody>
          <a:bodyPr vert="horz" lIns="91440" tIns="45720" rIns="91440" bIns="45720" rtlCol="0" anchor="t">
            <a:normAutofit/>
          </a:bodyPr>
          <a:lstStyle/>
          <a:p>
            <a:pPr lvl="0">
              <a:lnSpc>
                <a:spcPct val="90000"/>
              </a:lnSpc>
              <a:spcBef>
                <a:spcPct val="0"/>
              </a:spcBef>
              <a:spcAft>
                <a:spcPts val="600"/>
              </a:spcAft>
            </a:pPr>
            <a:r>
              <a:rPr lang="en-US" sz="2400" dirty="0">
                <a:ea typeface="+mj-ea"/>
                <a:cs typeface="+mj-cs"/>
              </a:rPr>
              <a:t>You care about each other.</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outdoor&#10;&#10;Description automatically generated">
            <a:extLst>
              <a:ext uri="{FF2B5EF4-FFF2-40B4-BE49-F238E27FC236}">
                <a16:creationId xmlns:a16="http://schemas.microsoft.com/office/drawing/2014/main" id="{275E682E-A565-46C3-AD1C-2B733212B9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2492" y="666728"/>
            <a:ext cx="5536001" cy="5465791"/>
          </a:xfrm>
          <a:prstGeom prst="rect">
            <a:avLst/>
          </a:prstGeom>
        </p:spPr>
      </p:pic>
      <p:sp>
        <p:nvSpPr>
          <p:cNvPr id="4" name="Footer Placeholder 3"/>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89026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08046" y="1885337"/>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t>There is never any pressure put on you to do something that makes you feel uncomfortable, worried or scared, and you never put pressure on your partner to do something that makes them feel, uncomfortable, worried or scared. </a:t>
            </a:r>
          </a:p>
          <a:p>
            <a:pPr lvl="0" indent="-228600">
              <a:lnSpc>
                <a:spcPct val="90000"/>
              </a:lnSpc>
              <a:spcAft>
                <a:spcPts val="600"/>
              </a:spcAft>
              <a:buFont typeface="Arial" panose="020B0604020202020204" pitchFamily="34" charset="0"/>
              <a:buChar char="•"/>
            </a:pPr>
            <a:endParaRPr lang="en-US" sz="24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man, outdoor&#10;&#10;Description automatically generated">
            <a:extLst>
              <a:ext uri="{FF2B5EF4-FFF2-40B4-BE49-F238E27FC236}">
                <a16:creationId xmlns:a16="http://schemas.microsoft.com/office/drawing/2014/main" id="{439B41C8-E09A-4D64-B0DC-9B428F10BD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413606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29562" y="1536421"/>
            <a:ext cx="4559425" cy="397958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dirty="0"/>
              <a:t>You never do anything sexual when you don’t want to or make anyone else do something sexual when they don’t want to.  </a:t>
            </a:r>
          </a:p>
          <a:p>
            <a:pPr lvl="0" indent="-228600">
              <a:lnSpc>
                <a:spcPct val="90000"/>
              </a:lnSpc>
              <a:spcBef>
                <a:spcPct val="0"/>
              </a:spcBef>
              <a:spcAft>
                <a:spcPts val="600"/>
              </a:spcAft>
              <a:buFont typeface="Arial" panose="020B0604020202020204" pitchFamily="34" charset="0"/>
              <a:buChar char="•"/>
            </a:pPr>
            <a:endParaRPr lang="en-US" sz="2400" dirty="0"/>
          </a:p>
        </p:txBody>
      </p:sp>
      <p:sp>
        <p:nvSpPr>
          <p:cNvPr id="35" name="Rectangle 3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 man&#10;&#10;Description automatically generated">
            <a:extLst>
              <a:ext uri="{FF2B5EF4-FFF2-40B4-BE49-F238E27FC236}">
                <a16:creationId xmlns:a16="http://schemas.microsoft.com/office/drawing/2014/main" id="{E83F4746-3C6A-4FA9-993B-24155C29ED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417152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614609" y="1420214"/>
            <a:ext cx="4559425" cy="3979585"/>
          </a:xfrm>
          <a:prstGeom prst="rect">
            <a:avLst/>
          </a:prstGeom>
        </p:spPr>
        <p:txBody>
          <a:bodyPr vert="horz" lIns="91440" tIns="45720" rIns="91440" bIns="45720" rtlCol="0" anchor="ctr">
            <a:normAutofit/>
          </a:bodyPr>
          <a:lstStyle/>
          <a:p>
            <a:pPr>
              <a:lnSpc>
                <a:spcPct val="90000"/>
              </a:lnSpc>
              <a:spcAft>
                <a:spcPts val="600"/>
              </a:spcAft>
            </a:pPr>
            <a:r>
              <a:rPr lang="en-US" sz="2400" dirty="0"/>
              <a:t>You never feel any pressure to take or send or look at images or messages that are nude or sexual, and you don’t put pressure on someone else to do this.</a:t>
            </a:r>
          </a:p>
          <a:p>
            <a:pPr lvl="0" indent="-228600">
              <a:lnSpc>
                <a:spcPct val="90000"/>
              </a:lnSpc>
              <a:spcAft>
                <a:spcPts val="600"/>
              </a:spcAft>
              <a:buFont typeface="Arial" panose="020B0604020202020204" pitchFamily="34" charset="0"/>
              <a:buChar char="•"/>
            </a:pPr>
            <a:endParaRPr lang="en-US" sz="2400" dirty="0"/>
          </a:p>
        </p:txBody>
      </p:sp>
      <p:sp>
        <p:nvSpPr>
          <p:cNvPr id="38" name="Rectangle 3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itting on a bench&#10;&#10;Description automatically generated">
            <a:extLst>
              <a:ext uri="{FF2B5EF4-FFF2-40B4-BE49-F238E27FC236}">
                <a16:creationId xmlns:a16="http://schemas.microsoft.com/office/drawing/2014/main" id="{A2527D31-B282-4992-A728-4881DE4290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275418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344F6C-87D4-0F48-B4D5-88D0A603BD97}"/>
              </a:ext>
            </a:extLst>
          </p:cNvPr>
          <p:cNvSpPr txBox="1"/>
          <p:nvPr/>
        </p:nvSpPr>
        <p:spPr>
          <a:xfrm>
            <a:off x="590719" y="2330505"/>
            <a:ext cx="4559425" cy="2140431"/>
          </a:xfrm>
          <a:prstGeom prst="rect">
            <a:avLst/>
          </a:prstGeom>
        </p:spPr>
        <p:txBody>
          <a:bodyPr vert="horz" lIns="91440" tIns="45720" rIns="91440" bIns="45720" rtlCol="0" anchor="ctr">
            <a:normAutofit/>
          </a:bodyPr>
          <a:lstStyle/>
          <a:p>
            <a:pPr lvl="0">
              <a:lnSpc>
                <a:spcPct val="90000"/>
              </a:lnSpc>
              <a:spcAft>
                <a:spcPts val="600"/>
              </a:spcAft>
            </a:pPr>
            <a:r>
              <a:rPr lang="en-US" sz="2400" dirty="0"/>
              <a:t>You don’t have to spend time with your partner if you don’t want to. You can keep your friends and see them when you want to.</a:t>
            </a: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on a sidewalk&#10;&#10;Description automatically generated">
            <a:extLst>
              <a:ext uri="{FF2B5EF4-FFF2-40B4-BE49-F238E27FC236}">
                <a16:creationId xmlns:a16="http://schemas.microsoft.com/office/drawing/2014/main" id="{20614F74-9F68-414C-A47E-0BBB48BFC4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69581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593</Words>
  <Application>Microsoft Macintosh PowerPoint</Application>
  <PresentationFormat>Widescreen</PresentationFormat>
  <Paragraphs>67</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Consent and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Consent and the Law</dc:title>
  <dc:creator>Colin Morrison</dc:creator>
  <cp:lastModifiedBy>Ross Robertson</cp:lastModifiedBy>
  <cp:revision>13</cp:revision>
  <dcterms:created xsi:type="dcterms:W3CDTF">2019-05-21T11:03:33Z</dcterms:created>
  <dcterms:modified xsi:type="dcterms:W3CDTF">2020-03-26T12:08:38Z</dcterms:modified>
</cp:coreProperties>
</file>