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64" r:id="rId3"/>
    <p:sldId id="280" r:id="rId4"/>
    <p:sldId id="281" r:id="rId5"/>
    <p:sldId id="297" r:id="rId6"/>
    <p:sldId id="283" r:id="rId7"/>
    <p:sldId id="284" r:id="rId8"/>
    <p:sldId id="285" r:id="rId9"/>
    <p:sldId id="287" r:id="rId10"/>
    <p:sldId id="295" r:id="rId11"/>
    <p:sldId id="288" r:id="rId12"/>
    <p:sldId id="289" r:id="rId13"/>
    <p:sldId id="290" r:id="rId14"/>
    <p:sldId id="291" r:id="rId15"/>
    <p:sldId id="292" r:id="rId16"/>
    <p:sldId id="263" r:id="rId17"/>
    <p:sldId id="293" r:id="rId18"/>
    <p:sldId id="294"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94407"/>
  </p:normalViewPr>
  <p:slideViewPr>
    <p:cSldViewPr snapToGrid="0" snapToObjects="1">
      <p:cViewPr varScale="1">
        <p:scale>
          <a:sx n="110" d="100"/>
          <a:sy n="110" d="100"/>
        </p:scale>
        <p:origin x="17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ECB9B05C-4079-8541-AB45-8BE86875432C}"/>
    <pc:docChg chg="custSel modSld">
      <pc:chgData name="Ross Robertson" userId="cb37bfa76ebf819d" providerId="LiveId" clId="{ECB9B05C-4079-8541-AB45-8BE86875432C}" dt="2019-07-01T14:18:04.352" v="3" actId="12"/>
      <pc:docMkLst>
        <pc:docMk/>
      </pc:docMkLst>
      <pc:sldChg chg="modSp">
        <pc:chgData name="Ross Robertson" userId="cb37bfa76ebf819d" providerId="LiveId" clId="{ECB9B05C-4079-8541-AB45-8BE86875432C}" dt="2019-07-01T14:18:04.352" v="3" actId="12"/>
        <pc:sldMkLst>
          <pc:docMk/>
          <pc:sldMk cId="979449192" sldId="256"/>
        </pc:sldMkLst>
        <pc:spChg chg="mod">
          <ac:chgData name="Ross Robertson" userId="cb37bfa76ebf819d" providerId="LiveId" clId="{ECB9B05C-4079-8541-AB45-8BE86875432C}" dt="2019-07-01T14:18:01.780" v="2" actId="27636"/>
          <ac:spMkLst>
            <pc:docMk/>
            <pc:sldMk cId="979449192" sldId="256"/>
            <ac:spMk id="2" creationId="{00000000-0000-0000-0000-000000000000}"/>
          </ac:spMkLst>
        </pc:spChg>
        <pc:spChg chg="mod">
          <ac:chgData name="Ross Robertson" userId="cb37bfa76ebf819d" providerId="LiveId" clId="{ECB9B05C-4079-8541-AB45-8BE86875432C}" dt="2019-07-01T14:18:04.352" v="3" actId="12"/>
          <ac:spMkLst>
            <pc:docMk/>
            <pc:sldMk cId="979449192" sldId="256"/>
            <ac:spMk id="3" creationId="{00000000-0000-0000-0000-000000000000}"/>
          </ac:spMkLst>
        </pc:spChg>
      </pc:sldChg>
    </pc:docChg>
  </pc:docChgLst>
  <pc:docChgLst>
    <pc:chgData name="Ross Robertson" userId="cb37bfa76ebf819d" providerId="LiveId" clId="{CAD9C803-5EB0-0842-9826-99B1DD16E2AB}"/>
    <pc:docChg chg="modSld">
      <pc:chgData name="Ross Robertson" userId="cb37bfa76ebf819d" providerId="LiveId" clId="{CAD9C803-5EB0-0842-9826-99B1DD16E2AB}" dt="2019-06-20T10:35:26.926" v="2" actId="20577"/>
      <pc:docMkLst>
        <pc:docMk/>
      </pc:docMkLst>
      <pc:sldChg chg="modSp">
        <pc:chgData name="Ross Robertson" userId="cb37bfa76ebf819d" providerId="LiveId" clId="{CAD9C803-5EB0-0842-9826-99B1DD16E2AB}" dt="2019-06-20T10:35:26.926" v="2" actId="20577"/>
        <pc:sldMkLst>
          <pc:docMk/>
          <pc:sldMk cId="1710576276" sldId="263"/>
        </pc:sldMkLst>
        <pc:spChg chg="mod">
          <ac:chgData name="Ross Robertson" userId="cb37bfa76ebf819d" providerId="LiveId" clId="{CAD9C803-5EB0-0842-9826-99B1DD16E2AB}" dt="2019-06-20T10:35:26.926" v="2" actId="20577"/>
          <ac:spMkLst>
            <pc:docMk/>
            <pc:sldMk cId="1710576276" sldId="263"/>
            <ac:spMk id="5" creationId="{1D38D2D0-F077-7B49-AD4E-16FD041114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7/1/19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1910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9</a:t>
            </a:fld>
            <a:endParaRPr lang="en-US"/>
          </a:p>
        </p:txBody>
      </p:sp>
    </p:spTree>
    <p:extLst>
      <p:ext uri="{BB962C8B-B14F-4D97-AF65-F5344CB8AC3E}">
        <p14:creationId xmlns:p14="http://schemas.microsoft.com/office/powerpoint/2010/main" val="252418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01/07/2019</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01/07/2019</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01/07/2019</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iHiZCusaTeAhUFxoUKHcvhB7cQjRx6BAgBEAU&amp;url=https://earnshawlab.org/stigma-and-hiv/&amp;psig=AOvVaw0V1x8y016arfVJUfjTYPQC&amp;ust=1540652733755598"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2ahUKEwjApZfwsKTeAhWjxIUKHbwpBJgQjRx6BAgBEAU&amp;url=https://www.pinterest.com/pin/313211349059765420/&amp;psig=AOvVaw0V1x8y016arfVJUfjTYPQC&amp;ust=1540652733755598"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jApZfwsKTeAhWjxIUKHbwpBJgQjRx6BAgBEAU&amp;url=https://www.pinterest.com/pin/313211349059765420/&amp;psig=AOvVaw0V1x8y016arfVJUfjTYPQC&amp;ust=1540652733755598" TargetMode="External"/><Relationship Id="rId3" Type="http://schemas.microsoft.com/office/2007/relationships/hdphoto" Target="../media/hdphoto2.wdp"/><Relationship Id="rId7"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3.jpeg"/><Relationship Id="rId4" Type="http://schemas.openxmlformats.org/officeDocument/2006/relationships/hyperlink" Target="https://www.google.com/url?sa=i&amp;rct=j&amp;q=&amp;esrc=s&amp;source=images&amp;cd=&amp;cad=rja&amp;uact=8&amp;ved=2ahUKEwiHiZCusaTeAhUFxoUKHcvhB7cQjRx6BAgBEAU&amp;url=https://earnshawlab.org/stigma-and-hiv/&amp;psig=AOvVaw0V1x8y016arfVJUfjTYPQC&amp;ust=1540652733755598" TargetMode="Externa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234808377" TargetMode="External"/><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SE5Ip60_HJk"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nOkH2jGK4p0"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childlin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youtu.be/F9iLJa9ZdE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ApZfwsKTeAhWjxIUKHbwpBJgQjRx6BAgBEAU&amp;url=https://www.pinterest.com/pin/313211349059765420/&amp;psig=AOvVaw0V1x8y016arfVJUfjTYPQC&amp;ust=1540652733755598" TargetMode="External"/><Relationship Id="rId2" Type="http://schemas.openxmlformats.org/officeDocument/2006/relationships/hyperlink" Target="https://youtu.be/mdhEun0I-nM"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485" y="1510588"/>
            <a:ext cx="9137515" cy="1420238"/>
          </a:xfrm>
        </p:spPr>
        <p:txBody>
          <a:bodyPr>
            <a:normAutofit/>
          </a:bodyPr>
          <a:lstStyle/>
          <a:p>
            <a:r>
              <a:rPr lang="en-GB" sz="4400" b="1" dirty="0"/>
              <a:t>Stigma, taboo and discrimination</a:t>
            </a:r>
            <a:r>
              <a:rPr lang="en-GB" sz="4400" dirty="0"/>
              <a:t> </a:t>
            </a:r>
            <a:endParaRPr lang="en-US" sz="4400" b="1" dirty="0"/>
          </a:p>
        </p:txBody>
      </p:sp>
      <p:sp>
        <p:nvSpPr>
          <p:cNvPr id="3" name="Subtitle 2"/>
          <p:cNvSpPr>
            <a:spLocks noGrp="1"/>
          </p:cNvSpPr>
          <p:nvPr>
            <p:ph type="subTitle" idx="1"/>
          </p:nvPr>
        </p:nvSpPr>
        <p:spPr>
          <a:xfrm>
            <a:off x="1524000" y="3385751"/>
            <a:ext cx="9144000" cy="2723219"/>
          </a:xfrm>
        </p:spPr>
        <p:txBody>
          <a:bodyPr>
            <a:normAutofit/>
          </a:bodyPr>
          <a:lstStyle/>
          <a:p>
            <a:pPr marL="342900" lvl="0" indent="-342900" algn="l">
              <a:buFont typeface="Arial" panose="020B0604020202020204" pitchFamily="34" charset="0"/>
              <a:buChar char="•"/>
            </a:pPr>
            <a:r>
              <a:rPr lang="en-GB" dirty="0"/>
              <a:t>I understand that my actions and language impact on others.</a:t>
            </a:r>
          </a:p>
          <a:p>
            <a:pPr marL="342900" lvl="0" indent="-342900" algn="l">
              <a:buFont typeface="Arial" panose="020B0604020202020204" pitchFamily="34" charset="0"/>
              <a:buChar char="•"/>
            </a:pPr>
            <a:r>
              <a:rPr lang="en-GB" dirty="0"/>
              <a:t>I show respect for others.</a:t>
            </a:r>
          </a:p>
          <a:p>
            <a:pPr marL="342900" lvl="0" indent="-342900" algn="l">
              <a:buFont typeface="Arial" panose="020B0604020202020204" pitchFamily="34" charset="0"/>
              <a:buChar char="•"/>
            </a:pPr>
            <a:r>
              <a:rPr lang="en-GB" dirty="0"/>
              <a:t>I can describe and challenge stigma and discrimination.</a:t>
            </a:r>
          </a:p>
          <a:p>
            <a:pPr marL="342900" indent="-3429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010653" y="986182"/>
            <a:ext cx="9112575" cy="584775"/>
          </a:xfrm>
          <a:prstGeom prst="rect">
            <a:avLst/>
          </a:prstGeom>
          <a:noFill/>
        </p:spPr>
        <p:txBody>
          <a:bodyPr wrap="square" rtlCol="0">
            <a:spAutoFit/>
          </a:bodyPr>
          <a:lstStyle/>
          <a:p>
            <a:r>
              <a:rPr lang="en-US" sz="3200" b="1" dirty="0"/>
              <a:t>How can we fight against stigma and discrimination? </a:t>
            </a:r>
          </a:p>
        </p:txBody>
      </p:sp>
      <p:sp>
        <p:nvSpPr>
          <p:cNvPr id="5" name="TextBox 4">
            <a:extLst>
              <a:ext uri="{FF2B5EF4-FFF2-40B4-BE49-F238E27FC236}">
                <a16:creationId xmlns:a16="http://schemas.microsoft.com/office/drawing/2014/main" id="{769D76E6-C9AF-8B4E-9504-4F20A9F480B6}"/>
              </a:ext>
            </a:extLst>
          </p:cNvPr>
          <p:cNvSpPr txBox="1"/>
          <p:nvPr/>
        </p:nvSpPr>
        <p:spPr>
          <a:xfrm>
            <a:off x="2550694" y="2640215"/>
            <a:ext cx="5300221" cy="2062103"/>
          </a:xfrm>
          <a:prstGeom prst="rect">
            <a:avLst/>
          </a:prstGeom>
          <a:noFill/>
        </p:spPr>
        <p:txBody>
          <a:bodyPr wrap="square" rtlCol="0">
            <a:spAutoFit/>
          </a:bodyPr>
          <a:lstStyle/>
          <a:p>
            <a:r>
              <a:rPr lang="en-US" sz="3200" b="1" dirty="0"/>
              <a:t>Know the facts. </a:t>
            </a:r>
          </a:p>
          <a:p>
            <a:r>
              <a:rPr lang="en-US" sz="3200" dirty="0"/>
              <a:t>Educate yourself and others instead of believing ‘fake news’.</a:t>
            </a:r>
          </a:p>
        </p:txBody>
      </p:sp>
      <p:pic>
        <p:nvPicPr>
          <p:cNvPr id="6" name="Picture 5" descr="Fight STIGMA.">
            <a:extLst>
              <a:ext uri="{FF2B5EF4-FFF2-40B4-BE49-F238E27FC236}">
                <a16:creationId xmlns:a16="http://schemas.microsoft.com/office/drawing/2014/main" id="{F67D0A39-B735-8046-9AF8-E2C2D8EB8013}"/>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57079" y="1836076"/>
            <a:ext cx="3532297" cy="3385960"/>
          </a:xfrm>
          <a:prstGeom prst="rect">
            <a:avLst/>
          </a:prstGeom>
          <a:noFill/>
          <a:ln>
            <a:noFill/>
          </a:ln>
        </p:spPr>
      </p:pic>
      <p:pic>
        <p:nvPicPr>
          <p:cNvPr id="8" name="Picture 7">
            <a:extLst>
              <a:ext uri="{FF2B5EF4-FFF2-40B4-BE49-F238E27FC236}">
                <a16:creationId xmlns:a16="http://schemas.microsoft.com/office/drawing/2014/main" id="{355A5CEA-C79C-445C-B877-0618D3E90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785" y="1672500"/>
            <a:ext cx="1915909" cy="3691746"/>
          </a:xfrm>
          <a:prstGeom prst="rect">
            <a:avLst/>
          </a:prstGeom>
        </p:spPr>
      </p:pic>
    </p:spTree>
    <p:extLst>
      <p:ext uri="{BB962C8B-B14F-4D97-AF65-F5344CB8AC3E}">
        <p14:creationId xmlns:p14="http://schemas.microsoft.com/office/powerpoint/2010/main" val="145538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id="{769D76E6-C9AF-8B4E-9504-4F20A9F480B6}"/>
              </a:ext>
            </a:extLst>
          </p:cNvPr>
          <p:cNvSpPr txBox="1"/>
          <p:nvPr/>
        </p:nvSpPr>
        <p:spPr>
          <a:xfrm>
            <a:off x="2208407" y="1413061"/>
            <a:ext cx="6689558" cy="4524315"/>
          </a:xfrm>
          <a:prstGeom prst="rect">
            <a:avLst/>
          </a:prstGeom>
          <a:noFill/>
        </p:spPr>
        <p:txBody>
          <a:bodyPr wrap="square" rtlCol="0">
            <a:spAutoFit/>
          </a:bodyPr>
          <a:lstStyle/>
          <a:p>
            <a:r>
              <a:rPr lang="en-US" sz="3200" b="1" dirty="0"/>
              <a:t>Be aware of your attitudes and behaviour. </a:t>
            </a:r>
          </a:p>
          <a:p>
            <a:r>
              <a:rPr lang="en-US" sz="3200" dirty="0"/>
              <a:t>We all grow up hearing or even learning prejudices and judgmental thinking. But we can change the way we think. We can choose to see people as unique human beings, not as labels or stereotypes.</a:t>
            </a:r>
          </a:p>
          <a:p>
            <a:endParaRPr lang="en-US" sz="3200" b="1" dirty="0"/>
          </a:p>
        </p:txBody>
      </p:sp>
      <p:pic>
        <p:nvPicPr>
          <p:cNvPr id="7" name="Picture 6" descr="Image result for hiv stigma images">
            <a:hlinkClick r:id="rId2" tgtFrame="&quot;_blank&quot;"/>
            <a:extLst>
              <a:ext uri="{FF2B5EF4-FFF2-40B4-BE49-F238E27FC236}">
                <a16:creationId xmlns:a16="http://schemas.microsoft.com/office/drawing/2014/main" id="{FDB3CDF4-49FA-4B5B-9FB5-64229D6A3F0F}"/>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9089884" y="2393408"/>
            <a:ext cx="2181992" cy="2071181"/>
          </a:xfrm>
          <a:prstGeom prst="rect">
            <a:avLst/>
          </a:prstGeom>
          <a:noFill/>
          <a:ln>
            <a:noFill/>
          </a:ln>
        </p:spPr>
      </p:pic>
      <p:pic>
        <p:nvPicPr>
          <p:cNvPr id="3" name="Picture 2">
            <a:extLst>
              <a:ext uri="{FF2B5EF4-FFF2-40B4-BE49-F238E27FC236}">
                <a16:creationId xmlns:a16="http://schemas.microsoft.com/office/drawing/2014/main" id="{196E24C5-059C-4871-ABAE-5C0ADDBE86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867" y="1311442"/>
            <a:ext cx="2070327" cy="3573379"/>
          </a:xfrm>
          <a:prstGeom prst="rect">
            <a:avLst/>
          </a:prstGeom>
        </p:spPr>
      </p:pic>
    </p:spTree>
    <p:extLst>
      <p:ext uri="{BB962C8B-B14F-4D97-AF65-F5344CB8AC3E}">
        <p14:creationId xmlns:p14="http://schemas.microsoft.com/office/powerpoint/2010/main" val="314166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id="{769D76E6-C9AF-8B4E-9504-4F20A9F480B6}"/>
              </a:ext>
            </a:extLst>
          </p:cNvPr>
          <p:cNvSpPr txBox="1"/>
          <p:nvPr/>
        </p:nvSpPr>
        <p:spPr>
          <a:xfrm>
            <a:off x="2181855" y="1659284"/>
            <a:ext cx="5629409" cy="3539430"/>
          </a:xfrm>
          <a:prstGeom prst="rect">
            <a:avLst/>
          </a:prstGeom>
          <a:noFill/>
        </p:spPr>
        <p:txBody>
          <a:bodyPr wrap="square" rtlCol="0">
            <a:spAutoFit/>
          </a:bodyPr>
          <a:lstStyle/>
          <a:p>
            <a:r>
              <a:rPr lang="en-US" sz="3200" b="1" dirty="0"/>
              <a:t>Choose your words carefully</a:t>
            </a:r>
            <a:r>
              <a:rPr lang="en-US" sz="3200" dirty="0"/>
              <a:t>.</a:t>
            </a:r>
          </a:p>
          <a:p>
            <a:r>
              <a:rPr lang="en-US" sz="3200" dirty="0"/>
              <a:t>The way we speak can affect the way other people think and speak. We can decide not to use language that hurts or puts someone down.</a:t>
            </a:r>
          </a:p>
          <a:p>
            <a:endParaRPr lang="en-US" sz="3200" b="1" dirty="0"/>
          </a:p>
        </p:txBody>
      </p:sp>
      <p:pic>
        <p:nvPicPr>
          <p:cNvPr id="6" name="Picture 5" descr="https://cdn1.poz.com/52132_cdc-lsht-my-friend.jpg_754170ef-f778-4ad3-95b3-d1d7f5edfe3b.jpeg">
            <a:extLst>
              <a:ext uri="{FF2B5EF4-FFF2-40B4-BE49-F238E27FC236}">
                <a16:creationId xmlns:a16="http://schemas.microsoft.com/office/drawing/2014/main" id="{7F388552-7B48-884D-BB09-577997D1CB6A}"/>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976631" y="1774920"/>
            <a:ext cx="3003630" cy="3003630"/>
          </a:xfrm>
          <a:prstGeom prst="rect">
            <a:avLst/>
          </a:prstGeom>
          <a:noFill/>
          <a:ln>
            <a:noFill/>
          </a:ln>
        </p:spPr>
      </p:pic>
      <p:pic>
        <p:nvPicPr>
          <p:cNvPr id="3" name="Picture 2" descr="A picture containing clipart&#10;&#10;Description automatically generated">
            <a:extLst>
              <a:ext uri="{FF2B5EF4-FFF2-40B4-BE49-F238E27FC236}">
                <a16:creationId xmlns:a16="http://schemas.microsoft.com/office/drawing/2014/main" id="{9E2C0CE0-0669-48B9-89F0-8A61BC72F5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999" y="1632460"/>
            <a:ext cx="1839480" cy="3146090"/>
          </a:xfrm>
          <a:prstGeom prst="rect">
            <a:avLst/>
          </a:prstGeom>
        </p:spPr>
      </p:pic>
    </p:spTree>
    <p:extLst>
      <p:ext uri="{BB962C8B-B14F-4D97-AF65-F5344CB8AC3E}">
        <p14:creationId xmlns:p14="http://schemas.microsoft.com/office/powerpoint/2010/main" val="194548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id="{769D76E6-C9AF-8B4E-9504-4F20A9F480B6}"/>
              </a:ext>
            </a:extLst>
          </p:cNvPr>
          <p:cNvSpPr txBox="1"/>
          <p:nvPr/>
        </p:nvSpPr>
        <p:spPr>
          <a:xfrm>
            <a:off x="2273968" y="1823047"/>
            <a:ext cx="6497053" cy="2554545"/>
          </a:xfrm>
          <a:prstGeom prst="rect">
            <a:avLst/>
          </a:prstGeom>
          <a:noFill/>
        </p:spPr>
        <p:txBody>
          <a:bodyPr wrap="square" rtlCol="0">
            <a:spAutoFit/>
          </a:bodyPr>
          <a:lstStyle/>
          <a:p>
            <a:r>
              <a:rPr lang="en-US" sz="3200" b="1" dirty="0"/>
              <a:t>Support and include people</a:t>
            </a:r>
            <a:r>
              <a:rPr lang="en-US" sz="3200" dirty="0"/>
              <a:t>.</a:t>
            </a:r>
          </a:p>
          <a:p>
            <a:r>
              <a:rPr lang="en-US" sz="3200" dirty="0"/>
              <a:t>Treat people with dignity and respect. Think about how you’d like others to act toward you.</a:t>
            </a:r>
          </a:p>
          <a:p>
            <a:endParaRPr lang="en-US" sz="3200" b="1" dirty="0"/>
          </a:p>
        </p:txBody>
      </p:sp>
      <p:pic>
        <p:nvPicPr>
          <p:cNvPr id="7" name="Picture 6" descr="Image result for hiv stigma images">
            <a:hlinkClick r:id="rId2" tgtFrame="&quot;_blank&quot;"/>
            <a:extLst>
              <a:ext uri="{FF2B5EF4-FFF2-40B4-BE49-F238E27FC236}">
                <a16:creationId xmlns:a16="http://schemas.microsoft.com/office/drawing/2014/main" id="{AE67A952-5CB6-4D38-A895-93F4912B26C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38716" y="1823047"/>
            <a:ext cx="2262291" cy="2276935"/>
          </a:xfrm>
          <a:prstGeom prst="rect">
            <a:avLst/>
          </a:prstGeom>
          <a:noFill/>
          <a:ln>
            <a:noFill/>
          </a:ln>
        </p:spPr>
      </p:pic>
      <p:pic>
        <p:nvPicPr>
          <p:cNvPr id="3" name="Picture 2">
            <a:extLst>
              <a:ext uri="{FF2B5EF4-FFF2-40B4-BE49-F238E27FC236}">
                <a16:creationId xmlns:a16="http://schemas.microsoft.com/office/drawing/2014/main" id="{FA3BFA58-28FA-41AC-99B5-4F7C3915B3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540" y="1612232"/>
            <a:ext cx="1532956" cy="3067828"/>
          </a:xfrm>
          <a:prstGeom prst="rect">
            <a:avLst/>
          </a:prstGeom>
        </p:spPr>
      </p:pic>
    </p:spTree>
    <p:extLst>
      <p:ext uri="{BB962C8B-B14F-4D97-AF65-F5344CB8AC3E}">
        <p14:creationId xmlns:p14="http://schemas.microsoft.com/office/powerpoint/2010/main" val="27495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id="{769D76E6-C9AF-8B4E-9504-4F20A9F480B6}"/>
              </a:ext>
            </a:extLst>
          </p:cNvPr>
          <p:cNvSpPr txBox="1"/>
          <p:nvPr/>
        </p:nvSpPr>
        <p:spPr>
          <a:xfrm>
            <a:off x="2640195" y="1659283"/>
            <a:ext cx="5961927" cy="3539430"/>
          </a:xfrm>
          <a:prstGeom prst="rect">
            <a:avLst/>
          </a:prstGeom>
          <a:noFill/>
        </p:spPr>
        <p:txBody>
          <a:bodyPr wrap="square" rtlCol="0">
            <a:spAutoFit/>
          </a:bodyPr>
          <a:lstStyle/>
          <a:p>
            <a:r>
              <a:rPr lang="en-US" sz="3200" b="1" dirty="0"/>
              <a:t>Use the law to protect people</a:t>
            </a:r>
            <a:r>
              <a:rPr lang="en-US" sz="3200" dirty="0"/>
              <a:t>.</a:t>
            </a:r>
          </a:p>
          <a:p>
            <a:r>
              <a:rPr lang="en-US" sz="3200" dirty="0"/>
              <a:t>It is against the law to discriminate against people because of their gender, how they identity, their sexuality or sexual health status. It’s also not cool.</a:t>
            </a:r>
          </a:p>
          <a:p>
            <a:endParaRPr lang="en-US" sz="3200" b="1" dirty="0"/>
          </a:p>
        </p:txBody>
      </p:sp>
      <p:pic>
        <p:nvPicPr>
          <p:cNvPr id="6" name="Picture 5" descr="fight mental illness stigma">
            <a:extLst>
              <a:ext uri="{FF2B5EF4-FFF2-40B4-BE49-F238E27FC236}">
                <a16:creationId xmlns:a16="http://schemas.microsoft.com/office/drawing/2014/main" id="{0598D597-1E03-B345-95AC-7A84810748C3}"/>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8477417" y="2031769"/>
            <a:ext cx="2794459" cy="2794459"/>
          </a:xfrm>
          <a:prstGeom prst="rect">
            <a:avLst/>
          </a:prstGeom>
          <a:noFill/>
          <a:ln>
            <a:noFill/>
          </a:ln>
        </p:spPr>
      </p:pic>
      <p:pic>
        <p:nvPicPr>
          <p:cNvPr id="3" name="Picture 2">
            <a:extLst>
              <a:ext uri="{FF2B5EF4-FFF2-40B4-BE49-F238E27FC236}">
                <a16:creationId xmlns:a16="http://schemas.microsoft.com/office/drawing/2014/main" id="{62C289AB-3186-4331-B2D3-EF86434CDC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942" y="1540532"/>
            <a:ext cx="1837937" cy="3285696"/>
          </a:xfrm>
          <a:prstGeom prst="rect">
            <a:avLst/>
          </a:prstGeom>
        </p:spPr>
      </p:pic>
    </p:spTree>
    <p:extLst>
      <p:ext uri="{BB962C8B-B14F-4D97-AF65-F5344CB8AC3E}">
        <p14:creationId xmlns:p14="http://schemas.microsoft.com/office/powerpoint/2010/main" val="31199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333382" y="925417"/>
            <a:ext cx="8884840" cy="954107"/>
          </a:xfrm>
          <a:prstGeom prst="rect">
            <a:avLst/>
          </a:prstGeom>
          <a:noFill/>
        </p:spPr>
        <p:txBody>
          <a:bodyPr wrap="square" rtlCol="0">
            <a:spAutoFit/>
          </a:bodyPr>
          <a:lstStyle/>
          <a:p>
            <a:r>
              <a:rPr lang="en-US" sz="2800" b="1" dirty="0"/>
              <a:t>How can we fight against stigma and discrimination? Campaigning and educating… </a:t>
            </a:r>
          </a:p>
        </p:txBody>
      </p:sp>
      <p:pic>
        <p:nvPicPr>
          <p:cNvPr id="6" name="Picture 5" descr="fight mental illness stigma">
            <a:extLst>
              <a:ext uri="{FF2B5EF4-FFF2-40B4-BE49-F238E27FC236}">
                <a16:creationId xmlns:a16="http://schemas.microsoft.com/office/drawing/2014/main" id="{0598D597-1E03-B345-95AC-7A84810748C3}"/>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501657" y="2824037"/>
            <a:ext cx="2690343" cy="2541950"/>
          </a:xfrm>
          <a:prstGeom prst="rect">
            <a:avLst/>
          </a:prstGeom>
          <a:noFill/>
          <a:ln>
            <a:noFill/>
          </a:ln>
        </p:spPr>
      </p:pic>
      <p:pic>
        <p:nvPicPr>
          <p:cNvPr id="7" name="Picture 6" descr="Image result for hiv stigma images">
            <a:hlinkClick r:id="rId4" tgtFrame="&quot;_blank&quot;"/>
            <a:extLst>
              <a:ext uri="{FF2B5EF4-FFF2-40B4-BE49-F238E27FC236}">
                <a16:creationId xmlns:a16="http://schemas.microsoft.com/office/drawing/2014/main" id="{732B6DA9-3944-8245-9D29-CF4B84F143F3}"/>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7438663" y="3016385"/>
            <a:ext cx="2181992" cy="2071181"/>
          </a:xfrm>
          <a:prstGeom prst="rect">
            <a:avLst/>
          </a:prstGeom>
          <a:noFill/>
          <a:ln>
            <a:noFill/>
          </a:ln>
        </p:spPr>
      </p:pic>
      <p:pic>
        <p:nvPicPr>
          <p:cNvPr id="8" name="Picture 7" descr="https://cdn1.poz.com/52132_cdc-lsht-my-friend.jpg_754170ef-f778-4ad3-95b3-d1d7f5edfe3b.jpeg">
            <a:extLst>
              <a:ext uri="{FF2B5EF4-FFF2-40B4-BE49-F238E27FC236}">
                <a16:creationId xmlns:a16="http://schemas.microsoft.com/office/drawing/2014/main" id="{7E573108-9B00-E64F-933A-CA0E24121F9A}"/>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35071" y="2957688"/>
            <a:ext cx="2262291" cy="2275792"/>
          </a:xfrm>
          <a:prstGeom prst="rect">
            <a:avLst/>
          </a:prstGeom>
          <a:noFill/>
          <a:ln>
            <a:noFill/>
          </a:ln>
        </p:spPr>
      </p:pic>
      <p:pic>
        <p:nvPicPr>
          <p:cNvPr id="9" name="Picture 8" descr="Fight STIGMA.">
            <a:extLst>
              <a:ext uri="{FF2B5EF4-FFF2-40B4-BE49-F238E27FC236}">
                <a16:creationId xmlns:a16="http://schemas.microsoft.com/office/drawing/2014/main" id="{06E1B10D-9D33-794C-903A-E258D73037D5}"/>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30776" y="2957688"/>
            <a:ext cx="2104296" cy="2129878"/>
          </a:xfrm>
          <a:prstGeom prst="rect">
            <a:avLst/>
          </a:prstGeom>
          <a:noFill/>
          <a:ln>
            <a:noFill/>
          </a:ln>
        </p:spPr>
      </p:pic>
      <p:pic>
        <p:nvPicPr>
          <p:cNvPr id="10" name="Picture 9" descr="Image result for hiv stigma images">
            <a:hlinkClick r:id="rId8" tgtFrame="&quot;_blank&quot;"/>
            <a:extLst>
              <a:ext uri="{FF2B5EF4-FFF2-40B4-BE49-F238E27FC236}">
                <a16:creationId xmlns:a16="http://schemas.microsoft.com/office/drawing/2014/main" id="{67679479-57A6-E44D-B84D-956E34AB72A7}"/>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8485" y="2956545"/>
            <a:ext cx="2262291" cy="2276935"/>
          </a:xfrm>
          <a:prstGeom prst="rect">
            <a:avLst/>
          </a:prstGeom>
          <a:noFill/>
          <a:ln>
            <a:noFill/>
          </a:ln>
        </p:spPr>
      </p:pic>
    </p:spTree>
    <p:extLst>
      <p:ext uri="{BB962C8B-B14F-4D97-AF65-F5344CB8AC3E}">
        <p14:creationId xmlns:p14="http://schemas.microsoft.com/office/powerpoint/2010/main" val="62308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642992" y="1257527"/>
            <a:ext cx="5732366" cy="1569660"/>
          </a:xfrm>
          <a:prstGeom prst="rect">
            <a:avLst/>
          </a:prstGeom>
          <a:noFill/>
        </p:spPr>
        <p:txBody>
          <a:bodyPr wrap="square" rtlCol="0">
            <a:spAutoFit/>
          </a:bodyPr>
          <a:lstStyle/>
          <a:p>
            <a:r>
              <a:rPr lang="en-US" sz="3200" b="1" dirty="0"/>
              <a:t>U OK M8?</a:t>
            </a:r>
          </a:p>
          <a:p>
            <a:r>
              <a:rPr lang="en-US" sz="3200" dirty="0"/>
              <a:t>Short film about the social media campaign by LADbible.com </a:t>
            </a:r>
          </a:p>
        </p:txBody>
      </p:sp>
      <p:pic>
        <p:nvPicPr>
          <p:cNvPr id="2" name="Picture 1">
            <a:extLst>
              <a:ext uri="{FF2B5EF4-FFF2-40B4-BE49-F238E27FC236}">
                <a16:creationId xmlns:a16="http://schemas.microsoft.com/office/drawing/2014/main" id="{9D08C1E1-0B52-EE45-A196-C38EB8BA11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06466" y="3011853"/>
            <a:ext cx="3377486" cy="3377486"/>
          </a:xfrm>
          <a:prstGeom prst="rect">
            <a:avLst/>
          </a:prstGeom>
        </p:spPr>
      </p:pic>
      <p:sp>
        <p:nvSpPr>
          <p:cNvPr id="5" name="Rectangle 4">
            <a:extLst>
              <a:ext uri="{FF2B5EF4-FFF2-40B4-BE49-F238E27FC236}">
                <a16:creationId xmlns:a16="http://schemas.microsoft.com/office/drawing/2014/main" id="{1D38D2D0-F077-7B49-AD4E-16FD0411142C}"/>
              </a:ext>
            </a:extLst>
          </p:cNvPr>
          <p:cNvSpPr/>
          <p:nvPr/>
        </p:nvSpPr>
        <p:spPr>
          <a:xfrm>
            <a:off x="1520180" y="3319630"/>
            <a:ext cx="5352171" cy="1077218"/>
          </a:xfrm>
          <a:prstGeom prst="rect">
            <a:avLst/>
          </a:prstGeom>
        </p:spPr>
        <p:txBody>
          <a:bodyPr wrap="none">
            <a:spAutoFit/>
          </a:bodyPr>
          <a:lstStyle/>
          <a:p>
            <a:r>
              <a:rPr lang="en-GB" sz="3200" u="sng" dirty="0">
                <a:solidFill>
                  <a:srgbClr val="0563C1"/>
                </a:solidFill>
                <a:ea typeface="Calibri" panose="020F0502020204030204" pitchFamily="34" charset="0"/>
                <a:cs typeface="Calibri" panose="020F0502020204030204" pitchFamily="34" charset="0"/>
                <a:hlinkClick r:id="rId3"/>
              </a:rPr>
              <a:t>https://vimeo.com/234808377</a:t>
            </a:r>
            <a:endParaRPr lang="en-GB" sz="3200" u="sng" dirty="0">
              <a:solidFill>
                <a:srgbClr val="0563C1"/>
              </a:solidFill>
              <a:ea typeface="Calibri" panose="020F0502020204030204" pitchFamily="34" charset="0"/>
              <a:cs typeface="Calibri" panose="020F0502020204030204" pitchFamily="34" charset="0"/>
            </a:endParaRPr>
          </a:p>
          <a:p>
            <a:r>
              <a:rPr lang="en-GB" sz="3200" dirty="0">
                <a:ea typeface="Calibri" panose="020F0502020204030204" pitchFamily="34" charset="0"/>
                <a:cs typeface="Calibri" panose="020F0502020204030204" pitchFamily="34" charset="0"/>
              </a:rPr>
              <a:t>(duration 1 minute 30)</a:t>
            </a:r>
            <a:r>
              <a:rPr lang="en-GB" sz="3200" dirty="0"/>
              <a:t> </a:t>
            </a:r>
            <a:endParaRPr lang="en-US" sz="3200" dirty="0"/>
          </a:p>
        </p:txBody>
      </p:sp>
      <p:pic>
        <p:nvPicPr>
          <p:cNvPr id="6" name="Picture 5">
            <a:extLst>
              <a:ext uri="{FF2B5EF4-FFF2-40B4-BE49-F238E27FC236}">
                <a16:creationId xmlns:a16="http://schemas.microsoft.com/office/drawing/2014/main" id="{6860F718-4741-44D9-AF51-BE3590E9BB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2293" y="445168"/>
            <a:ext cx="2444142" cy="2352487"/>
          </a:xfrm>
          <a:prstGeom prst="rect">
            <a:avLst/>
          </a:prstGeom>
        </p:spPr>
      </p:pic>
    </p:spTree>
    <p:extLst>
      <p:ext uri="{BB962C8B-B14F-4D97-AF65-F5344CB8AC3E}">
        <p14:creationId xmlns:p14="http://schemas.microsoft.com/office/powerpoint/2010/main" val="171057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642992" y="1912995"/>
            <a:ext cx="5672208" cy="1077218"/>
          </a:xfrm>
          <a:prstGeom prst="rect">
            <a:avLst/>
          </a:prstGeom>
          <a:noFill/>
        </p:spPr>
        <p:txBody>
          <a:bodyPr wrap="square" rtlCol="0">
            <a:spAutoFit/>
          </a:bodyPr>
          <a:lstStyle/>
          <a:p>
            <a:r>
              <a:rPr lang="en-US" sz="3200" b="1" dirty="0"/>
              <a:t>The Stand Up Kid </a:t>
            </a:r>
          </a:p>
          <a:p>
            <a:r>
              <a:rPr lang="en-US" sz="3200" dirty="0"/>
              <a:t>(Time to Change UK)</a:t>
            </a:r>
          </a:p>
        </p:txBody>
      </p:sp>
      <p:sp>
        <p:nvSpPr>
          <p:cNvPr id="5" name="Rectangle 4">
            <a:extLst>
              <a:ext uri="{FF2B5EF4-FFF2-40B4-BE49-F238E27FC236}">
                <a16:creationId xmlns:a16="http://schemas.microsoft.com/office/drawing/2014/main" id="{1D38D2D0-F077-7B49-AD4E-16FD0411142C}"/>
              </a:ext>
            </a:extLst>
          </p:cNvPr>
          <p:cNvSpPr/>
          <p:nvPr/>
        </p:nvSpPr>
        <p:spPr>
          <a:xfrm>
            <a:off x="1642991" y="3183751"/>
            <a:ext cx="5235344" cy="1077218"/>
          </a:xfrm>
          <a:prstGeom prst="rect">
            <a:avLst/>
          </a:prstGeom>
        </p:spPr>
        <p:txBody>
          <a:bodyPr wrap="none">
            <a:spAutoFit/>
          </a:bodyPr>
          <a:lstStyle/>
          <a:p>
            <a:r>
              <a:rPr lang="en-US" sz="3200" dirty="0">
                <a:hlinkClick r:id="rId2"/>
              </a:rPr>
              <a:t>https://youtu.be/SE5Ip60_HJk</a:t>
            </a:r>
            <a:endParaRPr lang="en-US" sz="3200" dirty="0"/>
          </a:p>
          <a:p>
            <a:r>
              <a:rPr lang="en-US" sz="3200" dirty="0"/>
              <a:t>(duration 3 minutes 7)</a:t>
            </a:r>
          </a:p>
        </p:txBody>
      </p:sp>
      <p:pic>
        <p:nvPicPr>
          <p:cNvPr id="6" name="Picture 5">
            <a:extLst>
              <a:ext uri="{FF2B5EF4-FFF2-40B4-BE49-F238E27FC236}">
                <a16:creationId xmlns:a16="http://schemas.microsoft.com/office/drawing/2014/main" id="{3F4A52B2-9E07-C64E-8287-A3DF455642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911" r="96815">
                        <a14:foregroundMark x1="2229" y1="46364" x2="2229" y2="46364"/>
                        <a14:foregroundMark x1="91083" y1="12727" x2="91083" y2="12727"/>
                        <a14:foregroundMark x1="96815" y1="26364" x2="96815" y2="26364"/>
                        <a14:foregroundMark x1="42994" y1="40000" x2="42994" y2="40000"/>
                        <a14:foregroundMark x1="83758" y1="24545" x2="83758" y2="24545"/>
                        <a14:foregroundMark x1="91720" y1="20909" x2="91720" y2="20909"/>
                        <a14:foregroundMark x1="92675" y1="26364" x2="92675" y2="26364"/>
                      </a14:backgroundRemoval>
                    </a14:imgEffect>
                  </a14:imgLayer>
                </a14:imgProps>
              </a:ext>
            </a:extLst>
          </a:blip>
          <a:stretch>
            <a:fillRect/>
          </a:stretch>
        </p:blipFill>
        <p:spPr>
          <a:xfrm>
            <a:off x="7664116" y="3910497"/>
            <a:ext cx="3789404" cy="1327498"/>
          </a:xfrm>
          <a:prstGeom prst="rect">
            <a:avLst/>
          </a:prstGeom>
        </p:spPr>
      </p:pic>
      <p:pic>
        <p:nvPicPr>
          <p:cNvPr id="7" name="Picture 6">
            <a:extLst>
              <a:ext uri="{FF2B5EF4-FFF2-40B4-BE49-F238E27FC236}">
                <a16:creationId xmlns:a16="http://schemas.microsoft.com/office/drawing/2014/main" id="{FC81180D-68E0-4D08-B07B-D44B665DEF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4116" y="636682"/>
            <a:ext cx="3205899" cy="3085678"/>
          </a:xfrm>
          <a:prstGeom prst="rect">
            <a:avLst/>
          </a:prstGeom>
        </p:spPr>
      </p:pic>
    </p:spTree>
    <p:extLst>
      <p:ext uri="{BB962C8B-B14F-4D97-AF65-F5344CB8AC3E}">
        <p14:creationId xmlns:p14="http://schemas.microsoft.com/office/powerpoint/2010/main" val="379297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169450" y="1610806"/>
            <a:ext cx="5460726" cy="1569660"/>
          </a:xfrm>
          <a:prstGeom prst="rect">
            <a:avLst/>
          </a:prstGeom>
          <a:noFill/>
        </p:spPr>
        <p:txBody>
          <a:bodyPr wrap="square" rtlCol="0">
            <a:spAutoFit/>
          </a:bodyPr>
          <a:lstStyle/>
          <a:p>
            <a:r>
              <a:rPr lang="en-US" sz="3200" b="1" dirty="0"/>
              <a:t>Sometimes we say we’re fine when we’re not </a:t>
            </a:r>
          </a:p>
          <a:p>
            <a:r>
              <a:rPr lang="en-US" sz="3200" dirty="0"/>
              <a:t>(Time to Change UK)</a:t>
            </a:r>
          </a:p>
        </p:txBody>
      </p:sp>
      <p:sp>
        <p:nvSpPr>
          <p:cNvPr id="5" name="Rectangle 4">
            <a:extLst>
              <a:ext uri="{FF2B5EF4-FFF2-40B4-BE49-F238E27FC236}">
                <a16:creationId xmlns:a16="http://schemas.microsoft.com/office/drawing/2014/main" id="{1D38D2D0-F077-7B49-AD4E-16FD0411142C}"/>
              </a:ext>
            </a:extLst>
          </p:cNvPr>
          <p:cNvSpPr/>
          <p:nvPr/>
        </p:nvSpPr>
        <p:spPr>
          <a:xfrm>
            <a:off x="1169450" y="3600506"/>
            <a:ext cx="5557547" cy="1077218"/>
          </a:xfrm>
          <a:prstGeom prst="rect">
            <a:avLst/>
          </a:prstGeom>
        </p:spPr>
        <p:txBody>
          <a:bodyPr wrap="none">
            <a:spAutoFit/>
          </a:bodyPr>
          <a:lstStyle/>
          <a:p>
            <a:pPr lvl="0"/>
            <a:r>
              <a:rPr lang="en-GB" sz="3200" u="sng" dirty="0">
                <a:hlinkClick r:id="rId2"/>
              </a:rPr>
              <a:t>https://youtu.be/nOkH2jGK4p0</a:t>
            </a:r>
            <a:r>
              <a:rPr lang="en-GB" sz="3200" dirty="0"/>
              <a:t> </a:t>
            </a:r>
          </a:p>
          <a:p>
            <a:pPr lvl="0"/>
            <a:r>
              <a:rPr lang="en-GB" sz="3200" dirty="0"/>
              <a:t>(duration 37 seconds) </a:t>
            </a:r>
          </a:p>
        </p:txBody>
      </p:sp>
      <p:pic>
        <p:nvPicPr>
          <p:cNvPr id="6" name="Picture 5">
            <a:extLst>
              <a:ext uri="{FF2B5EF4-FFF2-40B4-BE49-F238E27FC236}">
                <a16:creationId xmlns:a16="http://schemas.microsoft.com/office/drawing/2014/main" id="{3F4A52B2-9E07-C64E-8287-A3DF455642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911" r="96815">
                        <a14:foregroundMark x1="2229" y1="46364" x2="2229" y2="46364"/>
                        <a14:foregroundMark x1="91083" y1="12727" x2="91083" y2="12727"/>
                        <a14:foregroundMark x1="96815" y1="26364" x2="96815" y2="26364"/>
                        <a14:foregroundMark x1="42994" y1="40000" x2="42994" y2="40000"/>
                        <a14:foregroundMark x1="83758" y1="24545" x2="83758" y2="24545"/>
                        <a14:foregroundMark x1="91720" y1="20909" x2="91720" y2="20909"/>
                        <a14:foregroundMark x1="92675" y1="26364" x2="92675" y2="26364"/>
                      </a14:backgroundRemoval>
                    </a14:imgEffect>
                  </a14:imgLayer>
                </a14:imgProps>
              </a:ext>
            </a:extLst>
          </a:blip>
          <a:stretch>
            <a:fillRect/>
          </a:stretch>
        </p:blipFill>
        <p:spPr>
          <a:xfrm>
            <a:off x="7612162" y="4253648"/>
            <a:ext cx="3604208" cy="1262621"/>
          </a:xfrm>
          <a:prstGeom prst="rect">
            <a:avLst/>
          </a:prstGeom>
        </p:spPr>
      </p:pic>
      <p:pic>
        <p:nvPicPr>
          <p:cNvPr id="7" name="Picture 6">
            <a:extLst>
              <a:ext uri="{FF2B5EF4-FFF2-40B4-BE49-F238E27FC236}">
                <a16:creationId xmlns:a16="http://schemas.microsoft.com/office/drawing/2014/main" id="{1EC4BBC0-EBB7-41ED-8A63-A84DB39DDF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1317" y="619216"/>
            <a:ext cx="3205899" cy="3085678"/>
          </a:xfrm>
          <a:prstGeom prst="rect">
            <a:avLst/>
          </a:prstGeom>
        </p:spPr>
      </p:pic>
    </p:spTree>
    <p:extLst>
      <p:ext uri="{BB962C8B-B14F-4D97-AF65-F5344CB8AC3E}">
        <p14:creationId xmlns:p14="http://schemas.microsoft.com/office/powerpoint/2010/main" val="363816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891" y="1536290"/>
            <a:ext cx="5206426" cy="3785419"/>
          </a:xfrm>
          <a:prstGeom prst="rect">
            <a:avLst/>
          </a:prstGeom>
        </p:spPr>
        <p:txBody>
          <a:bodyPr vert="horz" lIns="91440" tIns="45720" rIns="91440" bIns="45720" rtlCol="0">
            <a:noAutofit/>
          </a:bodyPr>
          <a:lstStyle/>
          <a:p>
            <a:pPr>
              <a:lnSpc>
                <a:spcPct val="90000"/>
              </a:lnSpc>
              <a:spcAft>
                <a:spcPts val="600"/>
              </a:spcAft>
            </a:pPr>
            <a:endParaRPr lang="en-US" sz="2800" dirty="0"/>
          </a:p>
          <a:p>
            <a:pPr>
              <a:lnSpc>
                <a:spcPct val="90000"/>
              </a:lnSpc>
              <a:spcAft>
                <a:spcPts val="600"/>
              </a:spcAft>
            </a:pPr>
            <a:r>
              <a:rPr lang="en-US" sz="2800" dirty="0"/>
              <a:t>Remember that ChildLine is for young people your age. There’s lots online and you can talk confidentially with someone </a:t>
            </a:r>
            <a:r>
              <a:rPr lang="en-US" sz="2800" u="sng" dirty="0">
                <a:hlinkClick r:id="rId2"/>
              </a:rPr>
              <a:t>https://www.childline.org.uk/</a:t>
            </a:r>
            <a:r>
              <a:rPr lang="en-US" sz="2800" dirty="0"/>
              <a:t> </a:t>
            </a:r>
          </a:p>
        </p:txBody>
      </p:sp>
      <p:pic>
        <p:nvPicPr>
          <p:cNvPr id="5" name="Picture 4" descr="A close up of a logo&#10;&#10;Description automatically generated">
            <a:extLst>
              <a:ext uri="{FF2B5EF4-FFF2-40B4-BE49-F238E27FC236}">
                <a16:creationId xmlns:a16="http://schemas.microsoft.com/office/drawing/2014/main" id="{492E1242-55FB-40F8-AEEB-DA921FD376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60923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680343" y="510144"/>
            <a:ext cx="4240574" cy="5607241"/>
          </a:xfrm>
          <a:prstGeom prst="rect">
            <a:avLst/>
          </a:prstGeom>
        </p:spPr>
        <p:txBody>
          <a:bodyPr wrap="square">
            <a:spAutoFit/>
          </a:bodyPr>
          <a:lstStyle/>
          <a:p>
            <a:pPr lvl="0">
              <a:lnSpc>
                <a:spcPct val="107000"/>
              </a:lnSpc>
              <a:spcAft>
                <a:spcPts val="0"/>
              </a:spcAft>
            </a:pPr>
            <a:r>
              <a:rPr lang="en-GB" sz="2400" b="1" dirty="0">
                <a:solidFill>
                  <a:srgbClr val="000000"/>
                </a:solidFill>
                <a:ea typeface="Calibri" panose="020F0502020204030204" pitchFamily="34" charset="0"/>
                <a:cs typeface="Times New Roman" panose="02020603050405020304" pitchFamily="18" charset="0"/>
              </a:rPr>
              <a:t>Stigma</a:t>
            </a:r>
            <a:r>
              <a:rPr lang="en-GB" sz="2400" dirty="0">
                <a:solidFill>
                  <a:srgbClr val="000000"/>
                </a:solidFill>
                <a:ea typeface="Calibri" panose="020F0502020204030204" pitchFamily="34" charset="0"/>
                <a:cs typeface="Times New Roman" panose="02020603050405020304" pitchFamily="18" charset="0"/>
              </a:rPr>
              <a:t> is a set of negative or unfair beliefs that people or a whole society might have about something. This can apply to health issues, so people might say there is a stigma about mental illness, or a stigma about people living with HIV. </a:t>
            </a:r>
          </a:p>
          <a:p>
            <a:pPr lvl="0">
              <a:lnSpc>
                <a:spcPct val="107000"/>
              </a:lnSpc>
              <a:spcAft>
                <a:spcPts val="0"/>
              </a:spcAft>
            </a:pPr>
            <a:endParaRPr lang="en-GB" sz="2400" dirty="0">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r>
              <a:rPr lang="en-GB" sz="2400" dirty="0">
                <a:solidFill>
                  <a:srgbClr val="000000"/>
                </a:solidFill>
                <a:ea typeface="Calibri" panose="020F0502020204030204" pitchFamily="34" charset="0"/>
                <a:cs typeface="Times New Roman" panose="02020603050405020304" pitchFamily="18" charset="0"/>
              </a:rPr>
              <a:t>When you experience stigma it can be someone judging you, being hostile towards you, physical or verbal abuse or being excluded or avoided. </a:t>
            </a:r>
          </a:p>
        </p:txBody>
      </p:sp>
      <p:pic>
        <p:nvPicPr>
          <p:cNvPr id="10" name="Picture 9" descr="A picture containing person, wall, indoor, man&#10;&#10;Description automatically generated">
            <a:extLst>
              <a:ext uri="{FF2B5EF4-FFF2-40B4-BE49-F238E27FC236}">
                <a16:creationId xmlns:a16="http://schemas.microsoft.com/office/drawing/2014/main" id="{D37FAC2F-3A99-419A-B26C-87830BF89C85}"/>
              </a:ext>
            </a:extLst>
          </p:cNvPr>
          <p:cNvPicPr>
            <a:picLocks noChangeAspect="1"/>
          </p:cNvPicPr>
          <p:nvPr/>
        </p:nvPicPr>
        <p:blipFill>
          <a:blip r:embed="rId3"/>
          <a:stretch>
            <a:fillRect/>
          </a:stretch>
        </p:blipFill>
        <p:spPr>
          <a:xfrm>
            <a:off x="5147811" y="0"/>
            <a:ext cx="7044190" cy="6858000"/>
          </a:xfrm>
          <a:prstGeom prst="rect">
            <a:avLst/>
          </a:prstGeom>
        </p:spPr>
      </p:pic>
    </p:spTree>
    <p:extLst>
      <p:ext uri="{BB962C8B-B14F-4D97-AF65-F5344CB8AC3E}">
        <p14:creationId xmlns:p14="http://schemas.microsoft.com/office/powerpoint/2010/main" val="31211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1024525" y="1757658"/>
            <a:ext cx="3533554" cy="2841034"/>
          </a:xfrm>
          <a:prstGeom prst="rect">
            <a:avLst/>
          </a:prstGeom>
        </p:spPr>
        <p:txBody>
          <a:bodyPr wrap="square">
            <a:spAutoFit/>
          </a:bodyPr>
          <a:lstStyle/>
          <a:p>
            <a:pPr lvl="0">
              <a:lnSpc>
                <a:spcPct val="107000"/>
              </a:lnSpc>
              <a:spcAft>
                <a:spcPts val="0"/>
              </a:spcAft>
            </a:pPr>
            <a:r>
              <a:rPr lang="en-GB" sz="2400" dirty="0">
                <a:solidFill>
                  <a:srgbClr val="000000"/>
                </a:solidFill>
                <a:ea typeface="Calibri" panose="020F0502020204030204" pitchFamily="34" charset="0"/>
                <a:cs typeface="Times New Roman" panose="02020603050405020304" pitchFamily="18" charset="0"/>
              </a:rPr>
              <a:t>A </a:t>
            </a:r>
            <a:r>
              <a:rPr lang="en-GB" sz="2400" b="1" dirty="0">
                <a:solidFill>
                  <a:srgbClr val="000000"/>
                </a:solidFill>
                <a:ea typeface="Calibri" panose="020F0502020204030204" pitchFamily="34" charset="0"/>
                <a:cs typeface="Times New Roman" panose="02020603050405020304" pitchFamily="18" charset="0"/>
              </a:rPr>
              <a:t>taboo</a:t>
            </a:r>
            <a:r>
              <a:rPr lang="en-GB" sz="2400" dirty="0">
                <a:solidFill>
                  <a:srgbClr val="000000"/>
                </a:solidFill>
                <a:ea typeface="Calibri" panose="020F0502020204030204" pitchFamily="34" charset="0"/>
                <a:cs typeface="Times New Roman" panose="02020603050405020304" pitchFamily="18" charset="0"/>
              </a:rPr>
              <a:t> is something that is thought to be not acceptable to do or to talk about. It can be about a subject like sex or sexuality or sexually transmitted infections. </a:t>
            </a:r>
          </a:p>
        </p:txBody>
      </p:sp>
      <p:pic>
        <p:nvPicPr>
          <p:cNvPr id="8" name="Picture 7" descr="A person posing for the camera&#10;&#10;Description automatically generated">
            <a:extLst>
              <a:ext uri="{FF2B5EF4-FFF2-40B4-BE49-F238E27FC236}">
                <a16:creationId xmlns:a16="http://schemas.microsoft.com/office/drawing/2014/main" id="{5269E3E1-DE72-4623-B9AC-51DCF736A7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7558" y="0"/>
            <a:ext cx="7114442" cy="6858000"/>
          </a:xfrm>
          <a:prstGeom prst="rect">
            <a:avLst/>
          </a:prstGeom>
        </p:spPr>
      </p:pic>
    </p:spTree>
    <p:extLst>
      <p:ext uri="{BB962C8B-B14F-4D97-AF65-F5344CB8AC3E}">
        <p14:creationId xmlns:p14="http://schemas.microsoft.com/office/powerpoint/2010/main" val="356990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id="{5A968566-CEBA-4448-8262-659DB6C0BCB3}"/>
              </a:ext>
            </a:extLst>
          </p:cNvPr>
          <p:cNvSpPr/>
          <p:nvPr/>
        </p:nvSpPr>
        <p:spPr>
          <a:xfrm>
            <a:off x="1786264" y="558982"/>
            <a:ext cx="8392452" cy="1260345"/>
          </a:xfrm>
          <a:prstGeom prst="rect">
            <a:avLst/>
          </a:prstGeom>
        </p:spPr>
        <p:txBody>
          <a:bodyPr wrap="square">
            <a:spAutoFit/>
          </a:bodyPr>
          <a:lstStyle/>
          <a:p>
            <a:pPr lvl="0">
              <a:lnSpc>
                <a:spcPct val="107000"/>
              </a:lnSpc>
              <a:spcAft>
                <a:spcPts val="0"/>
              </a:spcAft>
            </a:pPr>
            <a:r>
              <a:rPr lang="en-GB" sz="2400" b="1" dirty="0">
                <a:solidFill>
                  <a:srgbClr val="000000"/>
                </a:solidFill>
                <a:ea typeface="Calibri" panose="020F0502020204030204" pitchFamily="34" charset="0"/>
                <a:cs typeface="Times New Roman" panose="02020603050405020304" pitchFamily="18" charset="0"/>
              </a:rPr>
              <a:t>Discrimination</a:t>
            </a:r>
            <a:r>
              <a:rPr lang="en-GB" sz="2400" dirty="0">
                <a:solidFill>
                  <a:srgbClr val="000000"/>
                </a:solidFill>
                <a:ea typeface="Calibri" panose="020F0502020204030204" pitchFamily="34" charset="0"/>
                <a:cs typeface="Times New Roman" panose="02020603050405020304" pitchFamily="18" charset="0"/>
              </a:rPr>
              <a:t> is when someone treats you unfairly because of who you are. This could be because of your gender, sexuality or because you have a disability or health condition. </a:t>
            </a:r>
          </a:p>
        </p:txBody>
      </p:sp>
      <p:pic>
        <p:nvPicPr>
          <p:cNvPr id="3" name="Picture 2" descr="A display in a room&#10;&#10;Description automatically generated">
            <a:extLst>
              <a:ext uri="{FF2B5EF4-FFF2-40B4-BE49-F238E27FC236}">
                <a16:creationId xmlns:a16="http://schemas.microsoft.com/office/drawing/2014/main" id="{8E368E23-8B20-4194-9AC5-5B31C95AE8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1363" y="1927611"/>
            <a:ext cx="9629274" cy="4793864"/>
          </a:xfrm>
          <a:prstGeom prst="rect">
            <a:avLst/>
          </a:prstGeom>
        </p:spPr>
      </p:pic>
    </p:spTree>
    <p:extLst>
      <p:ext uri="{BB962C8B-B14F-4D97-AF65-F5344CB8AC3E}">
        <p14:creationId xmlns:p14="http://schemas.microsoft.com/office/powerpoint/2010/main" val="252623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FCAD7-0F03-4D60-AD82-8ECC750F5B21}"/>
              </a:ext>
            </a:extLst>
          </p:cNvPr>
          <p:cNvSpPr>
            <a:spLocks noGrp="1"/>
          </p:cNvSpPr>
          <p:nvPr>
            <p:ph idx="1"/>
          </p:nvPr>
        </p:nvSpPr>
        <p:spPr>
          <a:xfrm>
            <a:off x="1094099" y="1872916"/>
            <a:ext cx="5127029" cy="3785419"/>
          </a:xfrm>
        </p:spPr>
        <p:txBody>
          <a:bodyPr>
            <a:normAutofit/>
          </a:bodyPr>
          <a:lstStyle/>
          <a:p>
            <a:pPr marL="0" indent="0">
              <a:buNone/>
            </a:pPr>
            <a:r>
              <a:rPr lang="en-GB" b="1" dirty="0"/>
              <a:t>Which groups in society might experience stigma, taboo or discrimination? </a:t>
            </a:r>
            <a:endParaRPr lang="en-GB" dirty="0"/>
          </a:p>
        </p:txBody>
      </p:sp>
      <p:pic>
        <p:nvPicPr>
          <p:cNvPr id="5" name="Content Placeholder 6" descr="A close up of a logo&#10;&#10;Description automatically generated">
            <a:extLst>
              <a:ext uri="{FF2B5EF4-FFF2-40B4-BE49-F238E27FC236}">
                <a16:creationId xmlns:a16="http://schemas.microsoft.com/office/drawing/2014/main" id="{CF2A9977-E7FF-40DD-92BF-2C50DA0EA241}"/>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a:extLst>
              <a:ext uri="{FF2B5EF4-FFF2-40B4-BE49-F238E27FC236}">
                <a16:creationId xmlns:a16="http://schemas.microsoft.com/office/drawing/2014/main" id="{7702B832-2EEF-4674-B2D3-149CE183515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417719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t>rshp.scot</a:t>
            </a:r>
            <a:endParaRPr lang="en-US" dirty="0"/>
          </a:p>
        </p:txBody>
      </p:sp>
      <p:sp>
        <p:nvSpPr>
          <p:cNvPr id="3" name="TextBox 2"/>
          <p:cNvSpPr txBox="1"/>
          <p:nvPr/>
        </p:nvSpPr>
        <p:spPr>
          <a:xfrm>
            <a:off x="1054242" y="1315646"/>
            <a:ext cx="4830992" cy="1384995"/>
          </a:xfrm>
          <a:prstGeom prst="rect">
            <a:avLst/>
          </a:prstGeom>
          <a:noFill/>
        </p:spPr>
        <p:txBody>
          <a:bodyPr wrap="square" rtlCol="0">
            <a:spAutoFit/>
          </a:bodyPr>
          <a:lstStyle/>
          <a:p>
            <a:r>
              <a:rPr lang="en-GB" sz="2800" b="1" dirty="0">
                <a:solidFill>
                  <a:srgbClr val="000000"/>
                </a:solidFill>
                <a:ea typeface="Calibri" panose="020F0502020204030204" pitchFamily="34" charset="0"/>
                <a:cs typeface="Times New Roman" panose="02020603050405020304" pitchFamily="18" charset="0"/>
              </a:rPr>
              <a:t>Stigma and taboo: </a:t>
            </a:r>
          </a:p>
          <a:p>
            <a:r>
              <a:rPr lang="en-GB" sz="2800" b="1" dirty="0">
                <a:solidFill>
                  <a:srgbClr val="000000"/>
                </a:solidFill>
                <a:ea typeface="Calibri" panose="020F0502020204030204" pitchFamily="34" charset="0"/>
                <a:cs typeface="Times New Roman" panose="02020603050405020304" pitchFamily="18" charset="0"/>
              </a:rPr>
              <a:t>Mental Health</a:t>
            </a:r>
          </a:p>
          <a:p>
            <a:endParaRPr lang="en-US" sz="2800" b="1" dirty="0"/>
          </a:p>
        </p:txBody>
      </p:sp>
      <p:sp>
        <p:nvSpPr>
          <p:cNvPr id="5" name="Rectangle 4">
            <a:extLst>
              <a:ext uri="{FF2B5EF4-FFF2-40B4-BE49-F238E27FC236}">
                <a16:creationId xmlns:a16="http://schemas.microsoft.com/office/drawing/2014/main" id="{5A968566-CEBA-4448-8262-659DB6C0BCB3}"/>
              </a:ext>
            </a:extLst>
          </p:cNvPr>
          <p:cNvSpPr/>
          <p:nvPr/>
        </p:nvSpPr>
        <p:spPr>
          <a:xfrm>
            <a:off x="1054242" y="2480060"/>
            <a:ext cx="3945776" cy="2838021"/>
          </a:xfrm>
          <a:prstGeom prst="rect">
            <a:avLst/>
          </a:prstGeom>
        </p:spPr>
        <p:txBody>
          <a:bodyPr wrap="square">
            <a:spAutoFit/>
          </a:bodyPr>
          <a:lstStyle/>
          <a:p>
            <a:pPr lvl="0">
              <a:lnSpc>
                <a:spcPct val="107000"/>
              </a:lnSpc>
              <a:spcAft>
                <a:spcPts val="0"/>
              </a:spcAft>
            </a:pPr>
            <a:r>
              <a:rPr lang="en-GB" sz="2800" dirty="0">
                <a:solidFill>
                  <a:srgbClr val="000000"/>
                </a:solidFill>
                <a:ea typeface="Calibri" panose="020F0502020204030204" pitchFamily="34" charset="0"/>
                <a:cs typeface="Times New Roman" panose="02020603050405020304" pitchFamily="18" charset="0"/>
              </a:rPr>
              <a:t>One study of young people found that only 37% said they would tell someone if they were finding it difficult to cope with their mental health. </a:t>
            </a:r>
          </a:p>
        </p:txBody>
      </p:sp>
      <p:pic>
        <p:nvPicPr>
          <p:cNvPr id="6" name="Picture 5" descr="A person holding a sign&#10;&#10;Description automatically generated">
            <a:extLst>
              <a:ext uri="{FF2B5EF4-FFF2-40B4-BE49-F238E27FC236}">
                <a16:creationId xmlns:a16="http://schemas.microsoft.com/office/drawing/2014/main" id="{6BD55E10-F987-4983-B1FF-7F3418D25599}"/>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011105" y="309657"/>
            <a:ext cx="5461635" cy="5577205"/>
          </a:xfrm>
          <a:prstGeom prst="rect">
            <a:avLst/>
          </a:prstGeom>
          <a:effectLst/>
        </p:spPr>
      </p:pic>
    </p:spTree>
    <p:extLst>
      <p:ext uri="{BB962C8B-B14F-4D97-AF65-F5344CB8AC3E}">
        <p14:creationId xmlns:p14="http://schemas.microsoft.com/office/powerpoint/2010/main" val="214749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705995" y="1743663"/>
            <a:ext cx="8884840" cy="1569660"/>
          </a:xfrm>
          <a:prstGeom prst="rect">
            <a:avLst/>
          </a:prstGeom>
          <a:noFill/>
        </p:spPr>
        <p:txBody>
          <a:bodyPr wrap="square" rtlCol="0">
            <a:spAutoFit/>
          </a:bodyPr>
          <a:lstStyle/>
          <a:p>
            <a:r>
              <a:rPr lang="en-US" sz="3200" b="1" dirty="0"/>
              <a:t>Film: </a:t>
            </a:r>
          </a:p>
          <a:p>
            <a:r>
              <a:rPr lang="en-GB" sz="3200" b="1" dirty="0">
                <a:solidFill>
                  <a:srgbClr val="000000"/>
                </a:solidFill>
                <a:ea typeface="Calibri" panose="020F0502020204030204" pitchFamily="34" charset="0"/>
                <a:cs typeface="Times New Roman" panose="02020603050405020304" pitchFamily="18" charset="0"/>
              </a:rPr>
              <a:t>See Me: Talking about mental health </a:t>
            </a:r>
          </a:p>
          <a:p>
            <a:endParaRPr lang="en-US" sz="3200" b="1" dirty="0"/>
          </a:p>
        </p:txBody>
      </p:sp>
      <p:sp>
        <p:nvSpPr>
          <p:cNvPr id="5" name="Rectangle 4">
            <a:extLst>
              <a:ext uri="{FF2B5EF4-FFF2-40B4-BE49-F238E27FC236}">
                <a16:creationId xmlns:a16="http://schemas.microsoft.com/office/drawing/2014/main" id="{5A968566-CEBA-4448-8262-659DB6C0BCB3}"/>
              </a:ext>
            </a:extLst>
          </p:cNvPr>
          <p:cNvSpPr/>
          <p:nvPr/>
        </p:nvSpPr>
        <p:spPr>
          <a:xfrm>
            <a:off x="1705996" y="2937260"/>
            <a:ext cx="4850448" cy="993926"/>
          </a:xfrm>
          <a:prstGeom prst="rect">
            <a:avLst/>
          </a:prstGeom>
        </p:spPr>
        <p:txBody>
          <a:bodyPr wrap="square">
            <a:spAutoFit/>
          </a:bodyPr>
          <a:lstStyle/>
          <a:p>
            <a:pPr lvl="0">
              <a:lnSpc>
                <a:spcPct val="107000"/>
              </a:lnSpc>
              <a:spcAft>
                <a:spcPts val="0"/>
              </a:spcAft>
            </a:pPr>
            <a:r>
              <a:rPr lang="en-GB" sz="2800" dirty="0">
                <a:solidFill>
                  <a:srgbClr val="000000"/>
                </a:solidFill>
                <a:ea typeface="Calibri" panose="020F0502020204030204" pitchFamily="34" charset="0"/>
                <a:cs typeface="Times New Roman" panose="02020603050405020304" pitchFamily="18" charset="0"/>
                <a:hlinkClick r:id="rId2"/>
              </a:rPr>
              <a:t>https://youtu.be/F9iLJa9ZdE4</a:t>
            </a:r>
            <a:endParaRPr lang="en-GB" sz="2800" dirty="0">
              <a:solidFill>
                <a:srgbClr val="000000"/>
              </a:solidFill>
              <a:ea typeface="Calibri" panose="020F0502020204030204" pitchFamily="34" charset="0"/>
              <a:cs typeface="Times New Roman" panose="02020603050405020304" pitchFamily="18" charset="0"/>
            </a:endParaRPr>
          </a:p>
          <a:p>
            <a:pPr>
              <a:lnSpc>
                <a:spcPct val="107000"/>
              </a:lnSpc>
            </a:pPr>
            <a:r>
              <a:rPr lang="en-GB" sz="2800" dirty="0">
                <a:solidFill>
                  <a:srgbClr val="000000"/>
                </a:solidFill>
                <a:ea typeface="Calibri" panose="020F0502020204030204" pitchFamily="34" charset="0"/>
                <a:cs typeface="Times New Roman" panose="02020603050405020304" pitchFamily="18" charset="0"/>
              </a:rPr>
              <a:t>(duration 3 minutes 48) </a:t>
            </a:r>
          </a:p>
        </p:txBody>
      </p:sp>
      <p:pic>
        <p:nvPicPr>
          <p:cNvPr id="2" name="Picture 1">
            <a:extLst>
              <a:ext uri="{FF2B5EF4-FFF2-40B4-BE49-F238E27FC236}">
                <a16:creationId xmlns:a16="http://schemas.microsoft.com/office/drawing/2014/main" id="{4EAB258E-7A51-EE44-AB95-0973A5F838A5}"/>
              </a:ext>
            </a:extLst>
          </p:cNvPr>
          <p:cNvPicPr>
            <a:picLocks noChangeAspect="1"/>
          </p:cNvPicPr>
          <p:nvPr/>
        </p:nvPicPr>
        <p:blipFill>
          <a:blip r:embed="rId3"/>
          <a:stretch>
            <a:fillRect/>
          </a:stretch>
        </p:blipFill>
        <p:spPr>
          <a:xfrm>
            <a:off x="7831267" y="3313323"/>
            <a:ext cx="4216400" cy="2743200"/>
          </a:xfrm>
          <a:prstGeom prst="rect">
            <a:avLst/>
          </a:prstGeom>
        </p:spPr>
      </p:pic>
      <p:pic>
        <p:nvPicPr>
          <p:cNvPr id="6" name="Picture 5">
            <a:extLst>
              <a:ext uri="{FF2B5EF4-FFF2-40B4-BE49-F238E27FC236}">
                <a16:creationId xmlns:a16="http://schemas.microsoft.com/office/drawing/2014/main" id="{6E78D815-CBEA-443E-8F59-3E440A86F3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3352" y="459000"/>
            <a:ext cx="3205899" cy="3085678"/>
          </a:xfrm>
          <a:prstGeom prst="rect">
            <a:avLst/>
          </a:prstGeom>
        </p:spPr>
      </p:pic>
    </p:spTree>
    <p:extLst>
      <p:ext uri="{BB962C8B-B14F-4D97-AF65-F5344CB8AC3E}">
        <p14:creationId xmlns:p14="http://schemas.microsoft.com/office/powerpoint/2010/main" val="83429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194799" y="1012954"/>
            <a:ext cx="6169039" cy="4832092"/>
          </a:xfrm>
          <a:prstGeom prst="rect">
            <a:avLst/>
          </a:prstGeom>
          <a:noFill/>
        </p:spPr>
        <p:txBody>
          <a:bodyPr wrap="square" rtlCol="0">
            <a:spAutoFit/>
          </a:bodyPr>
          <a:lstStyle/>
          <a:p>
            <a:r>
              <a:rPr lang="en-US" sz="2800" b="1" dirty="0"/>
              <a:t>Stigma and taboo: Living with HIV</a:t>
            </a:r>
          </a:p>
          <a:p>
            <a:endParaRPr lang="en-US" sz="2800" b="1" dirty="0"/>
          </a:p>
          <a:p>
            <a:r>
              <a:rPr lang="en-US" sz="2800" dirty="0"/>
              <a:t>“I knew there was a stigma before I was diagnosed – I know HIV was a taboo, but it’s difficult experiencing it” Joseph Cotgrave on living with HIV</a:t>
            </a:r>
          </a:p>
          <a:p>
            <a:r>
              <a:rPr lang="en-US" sz="2800" b="1" dirty="0"/>
              <a:t> </a:t>
            </a:r>
          </a:p>
          <a:p>
            <a:r>
              <a:rPr lang="en-US" sz="2800" b="1" dirty="0"/>
              <a:t>Film: Living with the stigma of HIV </a:t>
            </a:r>
            <a:r>
              <a:rPr lang="en-US" sz="2800" dirty="0">
                <a:hlinkClick r:id="rId2"/>
              </a:rPr>
              <a:t>https://youtu.be/mdhEun0I-nM</a:t>
            </a:r>
            <a:r>
              <a:rPr lang="en-US" sz="2800" dirty="0"/>
              <a:t> </a:t>
            </a:r>
          </a:p>
          <a:p>
            <a:r>
              <a:rPr lang="en-US" sz="2800" dirty="0"/>
              <a:t>(duration 6 minutes 48) </a:t>
            </a:r>
          </a:p>
          <a:p>
            <a:endParaRPr lang="en-US" sz="2800" b="1" dirty="0"/>
          </a:p>
        </p:txBody>
      </p:sp>
      <p:pic>
        <p:nvPicPr>
          <p:cNvPr id="6" name="Picture 5" descr="Image result for hiv stigma images">
            <a:hlinkClick r:id="rId3" tgtFrame="&quot;_blank&quot;"/>
            <a:extLst>
              <a:ext uri="{FF2B5EF4-FFF2-40B4-BE49-F238E27FC236}">
                <a16:creationId xmlns:a16="http://schemas.microsoft.com/office/drawing/2014/main" id="{CAFE821A-279A-7841-9E45-E58522603ECA}"/>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90917" y="3665378"/>
            <a:ext cx="2307590" cy="2287270"/>
          </a:xfrm>
          <a:prstGeom prst="rect">
            <a:avLst/>
          </a:prstGeom>
          <a:noFill/>
          <a:ln>
            <a:noFill/>
          </a:ln>
        </p:spPr>
      </p:pic>
      <p:pic>
        <p:nvPicPr>
          <p:cNvPr id="5" name="Picture 4">
            <a:extLst>
              <a:ext uri="{FF2B5EF4-FFF2-40B4-BE49-F238E27FC236}">
                <a16:creationId xmlns:a16="http://schemas.microsoft.com/office/drawing/2014/main" id="{FF10BADA-7044-4915-87DA-2F54CB52B0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46" y="658219"/>
            <a:ext cx="2878733" cy="2770781"/>
          </a:xfrm>
          <a:prstGeom prst="rect">
            <a:avLst/>
          </a:prstGeom>
        </p:spPr>
      </p:pic>
    </p:spTree>
    <p:extLst>
      <p:ext uri="{BB962C8B-B14F-4D97-AF65-F5344CB8AC3E}">
        <p14:creationId xmlns:p14="http://schemas.microsoft.com/office/powerpoint/2010/main" val="233964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358098" y="986182"/>
            <a:ext cx="9795176" cy="1077218"/>
          </a:xfrm>
          <a:prstGeom prst="rect">
            <a:avLst/>
          </a:prstGeom>
          <a:noFill/>
        </p:spPr>
        <p:txBody>
          <a:bodyPr wrap="square" rtlCol="0">
            <a:spAutoFit/>
          </a:bodyPr>
          <a:lstStyle/>
          <a:p>
            <a:pPr algn="ctr"/>
            <a:r>
              <a:rPr lang="en-US" sz="3200" b="1" dirty="0"/>
              <a:t>How can we fight against stigma and discrimination?</a:t>
            </a:r>
          </a:p>
          <a:p>
            <a:pPr algn="ctr"/>
            <a:r>
              <a:rPr lang="en-US" sz="3200" b="1" dirty="0"/>
              <a:t>5 ways… </a:t>
            </a:r>
          </a:p>
        </p:txBody>
      </p:sp>
      <p:pic>
        <p:nvPicPr>
          <p:cNvPr id="5" name="Picture 4" descr="A picture containing clipart&#10;&#10;Description automatically generated">
            <a:extLst>
              <a:ext uri="{FF2B5EF4-FFF2-40B4-BE49-F238E27FC236}">
                <a16:creationId xmlns:a16="http://schemas.microsoft.com/office/drawing/2014/main" id="{911A1872-A050-4115-80CF-79CE6DA5A6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686" y="2100146"/>
            <a:ext cx="12192000" cy="4757854"/>
          </a:xfrm>
          <a:prstGeom prst="rect">
            <a:avLst/>
          </a:prstGeom>
        </p:spPr>
      </p:pic>
    </p:spTree>
    <p:extLst>
      <p:ext uri="{BB962C8B-B14F-4D97-AF65-F5344CB8AC3E}">
        <p14:creationId xmlns:p14="http://schemas.microsoft.com/office/powerpoint/2010/main" val="397917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Words>
  <Application>Microsoft Macintosh PowerPoint</Application>
  <PresentationFormat>Widescreen</PresentationFormat>
  <Paragraphs>73</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Stigma, taboo and discrimination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S.9 Stigma, taboo and discrimination </dc:title>
  <dc:creator>Colin Morrison</dc:creator>
  <cp:lastModifiedBy>Microsoft Office User</cp:lastModifiedBy>
  <cp:revision>2</cp:revision>
  <dcterms:created xsi:type="dcterms:W3CDTF">2019-04-24T11:32:07Z</dcterms:created>
  <dcterms:modified xsi:type="dcterms:W3CDTF">2019-07-01T14:18:08Z</dcterms:modified>
</cp:coreProperties>
</file>